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0" r:id="rId5"/>
    <p:sldId id="265" r:id="rId6"/>
    <p:sldId id="271" r:id="rId7"/>
    <p:sldId id="277" r:id="rId8"/>
    <p:sldId id="272" r:id="rId9"/>
    <p:sldId id="279" r:id="rId10"/>
    <p:sldId id="268" r:id="rId11"/>
    <p:sldId id="269" r:id="rId12"/>
    <p:sldId id="270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-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rafaela.carvalho@adasa.df.gov.b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E9F1E5-76F8-4C05-8295-DA756DBAF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480" y="1376985"/>
            <a:ext cx="10841038" cy="1671015"/>
          </a:xfrm>
        </p:spPr>
        <p:txBody>
          <a:bodyPr>
            <a:normAutofit/>
          </a:bodyPr>
          <a:lstStyle/>
          <a:p>
            <a:r>
              <a:rPr lang="pt-BR" b="1" dirty="0"/>
              <a:t>Relato das Atividades da CTPA </a:t>
            </a:r>
            <a:br>
              <a:rPr lang="pt-BR" b="1" dirty="0"/>
            </a:br>
            <a:r>
              <a:rPr lang="pt-BR" b="1" dirty="0" err="1"/>
              <a:t>Crh-df</a:t>
            </a:r>
            <a:endParaRPr lang="pt-BR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695F91-4CAC-454C-92BD-8BF5595F6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8725" y="4050231"/>
            <a:ext cx="9674549" cy="1506984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pt-BR" sz="2100" b="1" cap="none" dirty="0">
                <a:solidFill>
                  <a:schemeClr val="tx1"/>
                </a:solidFill>
              </a:rPr>
              <a:t>Raquel Brostel</a:t>
            </a:r>
          </a:p>
          <a:p>
            <a:pPr>
              <a:spcBef>
                <a:spcPts val="0"/>
              </a:spcBef>
            </a:pPr>
            <a:r>
              <a:rPr lang="pt-BR" sz="2000" cap="none" dirty="0">
                <a:solidFill>
                  <a:schemeClr val="tx1"/>
                </a:solidFill>
              </a:rPr>
              <a:t>Presidente da CTPA </a:t>
            </a:r>
          </a:p>
          <a:p>
            <a:pPr>
              <a:spcBef>
                <a:spcPts val="0"/>
              </a:spcBef>
            </a:pPr>
            <a:r>
              <a:rPr lang="pt-BR" sz="2000" cap="none" dirty="0">
                <a:solidFill>
                  <a:schemeClr val="tx1"/>
                </a:solidFill>
              </a:rPr>
              <a:t>Eng. Civil - ABES/DF</a:t>
            </a:r>
          </a:p>
          <a:p>
            <a:pPr>
              <a:spcBef>
                <a:spcPts val="0"/>
              </a:spcBef>
            </a:pPr>
            <a:endParaRPr lang="pt-BR" sz="2000" cap="none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pt-BR" sz="2000" cap="none" dirty="0">
                <a:solidFill>
                  <a:schemeClr val="tx1"/>
                </a:solidFill>
              </a:rPr>
              <a:t>12/Dezembro/2019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2028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AC43317B-B302-476A-A679-9746FBCFD4A9}"/>
              </a:ext>
            </a:extLst>
          </p:cNvPr>
          <p:cNvSpPr/>
          <p:nvPr/>
        </p:nvSpPr>
        <p:spPr>
          <a:xfrm>
            <a:off x="36990" y="1065467"/>
            <a:ext cx="12155010" cy="14381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/>
              <a:t>Art. 1º </a:t>
            </a:r>
          </a:p>
          <a:p>
            <a:r>
              <a:rPr lang="pt-BR" sz="2000" dirty="0"/>
              <a:t>II - </a:t>
            </a:r>
            <a:r>
              <a:rPr lang="pt-BR" sz="2000" u="sng" dirty="0"/>
              <a:t>Consolidação do Sistema de Monitoramento das Chuvas, da Qualidade e da Quantidade das Águas do Distrito Federal</a:t>
            </a:r>
            <a:r>
              <a:rPr lang="pt-BR" sz="2000" dirty="0"/>
              <a:t>, por meio da articulação e integração dos sistemas existentes no Distrito Federal com suporte do SISDIA, até dezembro de 2019;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BBC3972-BE68-40C8-9E92-00DDADC66B9B}"/>
              </a:ext>
            </a:extLst>
          </p:cNvPr>
          <p:cNvSpPr/>
          <p:nvPr/>
        </p:nvSpPr>
        <p:spPr>
          <a:xfrm>
            <a:off x="443647" y="2830857"/>
            <a:ext cx="113416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GT do Sistema de Informações sobre Recursos Hídricos do DF (SIRH) criado na 31ª RO do CRH-DF, em 7/08/2019 (</a:t>
            </a:r>
            <a:r>
              <a:rPr 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Resolução CRH-DF Nº02/2019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Realizadas 3 reuniões do GT: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Definido </a:t>
            </a:r>
            <a:r>
              <a:rPr 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cronograma de atividades até dezembro/2020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para conclusão dos trabalhos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Levantamento preliminar dos </a:t>
            </a:r>
            <a:r>
              <a:rPr 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potenciais integradores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das redes de monitoramento no DF e dos </a:t>
            </a:r>
            <a:r>
              <a:rPr 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dados de interesse sobre RH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5FCB606-2939-44A1-853E-887C9A384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94" y="295333"/>
            <a:ext cx="10278544" cy="6098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12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AC43317B-B302-476A-A679-9746FBCFD4A9}"/>
              </a:ext>
            </a:extLst>
          </p:cNvPr>
          <p:cNvSpPr/>
          <p:nvPr/>
        </p:nvSpPr>
        <p:spPr>
          <a:xfrm>
            <a:off x="36990" y="1211949"/>
            <a:ext cx="12118019" cy="1722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/>
              <a:t>Art. 1º </a:t>
            </a:r>
          </a:p>
          <a:p>
            <a:r>
              <a:rPr lang="pt-BR" sz="2000" dirty="0"/>
              <a:t>III - </a:t>
            </a:r>
            <a:r>
              <a:rPr lang="pt-BR" sz="2000" u="sng" dirty="0"/>
              <a:t>Publicação de relatório analítico anual consolidado pela ADASA dos resultados do Sistema de Monitoramento das Chuvas, da Qualidade e da Quantidade das Águas do Distrito Federal, </a:t>
            </a:r>
            <a:r>
              <a:rPr lang="pt-BR" sz="2000" dirty="0"/>
              <a:t>a partir do exercício de 2018, até o final do primeiro trimestre do ano subsequente, a ser apreciado pelos Comitês de Bacia Hidrográfica Distritais e, posteriormente, submetido ao CRH-DF;</a:t>
            </a:r>
            <a:endParaRPr lang="pt-BR" sz="2000" u="sng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114E4A0-1163-4B0E-99C7-7C6739971D44}"/>
              </a:ext>
            </a:extLst>
          </p:cNvPr>
          <p:cNvSpPr/>
          <p:nvPr/>
        </p:nvSpPr>
        <p:spPr>
          <a:xfrm>
            <a:off x="975736" y="3241002"/>
            <a:ext cx="1024052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Relatório Anual relativo a 2018 foi elaborado pela ADASA e está disponível no link: </a:t>
            </a:r>
            <a:r>
              <a:rPr lang="pt-BR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http://www.adasa.df.gov.br/informacoes/relatorio-de-atividades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Relatório foi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apresentado em 27/09/2019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reunião conjunta dos Comitês:            CBH Maranhão, CBH Preto e CBH Paranaíba-DF.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Submeter ao CRH em 2020.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D8A6131-FEF7-4902-8448-13FA02E6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94" y="295333"/>
            <a:ext cx="10278544" cy="6098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60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AC43317B-B302-476A-A679-9746FBCFD4A9}"/>
              </a:ext>
            </a:extLst>
          </p:cNvPr>
          <p:cNvSpPr/>
          <p:nvPr/>
        </p:nvSpPr>
        <p:spPr>
          <a:xfrm>
            <a:off x="0" y="1251751"/>
            <a:ext cx="12118019" cy="1802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/>
              <a:t>Art. 1º</a:t>
            </a:r>
          </a:p>
          <a:p>
            <a:r>
              <a:rPr lang="pt-BR" sz="2000" dirty="0"/>
              <a:t>IV - </a:t>
            </a:r>
            <a:r>
              <a:rPr lang="pt-BR" sz="2000" u="sng" dirty="0"/>
              <a:t>Elaboração e aprovação dos Planos de Recursos Hídricos das Bacias do Distrito Federal</a:t>
            </a:r>
            <a:r>
              <a:rPr lang="pt-BR" sz="2000" dirty="0"/>
              <a:t>, bem como dos respectivos Programas de Efetivação do Enquadramento, até dezembro de 2020 para a Bacia Hidrográfica dos afluentes do Rio Paranaíba no Distrito Federal e, </a:t>
            </a:r>
            <a:r>
              <a:rPr lang="pt-BR" sz="2000" u="sng" dirty="0"/>
              <a:t>até dezembro de 2022, para as demais bacias.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C6D7B35-37E8-4CCE-B65D-5FDE475EA9A5}"/>
              </a:ext>
            </a:extLst>
          </p:cNvPr>
          <p:cNvSpPr/>
          <p:nvPr/>
        </p:nvSpPr>
        <p:spPr>
          <a:xfrm>
            <a:off x="1116302" y="3263259"/>
            <a:ext cx="97087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Plano de Recursos Hídricos das BH dos afluentes do rio Paranaíba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 DF: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elaboração pela ENGEPLUS ENGENHARIA E CONSULTORIA LTDA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Conclusão foi prorrogada para Maio/2020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Planos de Recursos Hídricos das BH do Maranhão e do Preto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TRs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em análise nos Comitês e previsão de licitar em 2020.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D094DF1-A313-43C7-9E20-B35CAFCAB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94" y="295333"/>
            <a:ext cx="10278544" cy="6098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279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94" y="295333"/>
            <a:ext cx="10278544" cy="6098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3C4BEC3-179E-4875-AD0C-129D2B620E97}"/>
              </a:ext>
            </a:extLst>
          </p:cNvPr>
          <p:cNvSpPr/>
          <p:nvPr/>
        </p:nvSpPr>
        <p:spPr>
          <a:xfrm>
            <a:off x="1425473" y="1961759"/>
            <a:ext cx="95565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Encaminhamento proposto:</a:t>
            </a:r>
          </a:p>
          <a:p>
            <a:pPr lvl="0"/>
            <a:endParaRPr lang="pt-BR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Prorrogar os prazos relativos aos Incisos I e II – Dezembro/2020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Permanecer com as atividades relativas aos Incisos III e IV</a:t>
            </a:r>
            <a:endParaRPr lang="pt-BR" altLang="pt-BR" sz="24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76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4054"/>
          </a:xfrm>
        </p:spPr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Pauta da apresentação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4D07FB-E252-41AF-B95C-1E0468D919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44919" y="2008690"/>
            <a:ext cx="9280099" cy="24524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Progestão - Plano de capacitação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Acompanhamento do cumprimento da Resolução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crh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nº03/2018 - </a:t>
            </a:r>
          </a:p>
          <a:p>
            <a:pPr marL="457200" indent="-457200">
              <a:buFont typeface="+mj-lt"/>
              <a:buAutoNum type="arabicPeriod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0962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4054"/>
          </a:xfrm>
        </p:spPr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atividades - 2019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4D07FB-E252-41AF-B95C-1E0468D919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62871" y="1731421"/>
            <a:ext cx="9832627" cy="396595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Realização de </a:t>
            </a:r>
            <a:r>
              <a:rPr lang="pt-BR" sz="2400" u="sng" cap="none" dirty="0">
                <a:latin typeface="Arial" panose="020B0604020202020204" pitchFamily="34" charset="0"/>
                <a:cs typeface="Arial" panose="020B0604020202020204" pitchFamily="34" charset="0"/>
              </a:rPr>
              <a:t>9 reuniões da CTPA, sendo 4 no 2º semestre.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u="sng" cap="none" dirty="0">
                <a:latin typeface="Arial" panose="020B0604020202020204" pitchFamily="34" charset="0"/>
                <a:cs typeface="Arial" panose="020B0604020202020204" pitchFamily="34" charset="0"/>
              </a:rPr>
              <a:t>Pautas:</a:t>
            </a:r>
            <a:endParaRPr lang="pt-BR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200" cap="none" dirty="0">
                <a:latin typeface="Arial" panose="020B0604020202020204" pitchFamily="34" charset="0"/>
                <a:cs typeface="Arial" panose="020B0604020202020204" pitchFamily="34" charset="0"/>
              </a:rPr>
              <a:t> Progestão – Plano de Capacitação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200" cap="none" dirty="0">
                <a:latin typeface="Arial" panose="020B0604020202020204" pitchFamily="34" charset="0"/>
                <a:cs typeface="Arial" panose="020B0604020202020204" pitchFamily="34" charset="0"/>
              </a:rPr>
              <a:t> Sistema de Informações sobre Recursos Hídricos - SIRH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200" cap="none" dirty="0">
                <a:latin typeface="Arial" panose="020B0604020202020204" pitchFamily="34" charset="0"/>
                <a:cs typeface="Arial" panose="020B0604020202020204" pitchFamily="34" charset="0"/>
              </a:rPr>
              <a:t> Atividades do enquadramento estabelecidas pela Resolução CRH/DF Nº 03/2018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200" cap="none" dirty="0">
                <a:latin typeface="Arial" panose="020B0604020202020204" pitchFamily="34" charset="0"/>
                <a:cs typeface="Arial" panose="020B0604020202020204" pitchFamily="34" charset="0"/>
              </a:rPr>
              <a:t> Apresentação </a:t>
            </a:r>
            <a:r>
              <a:rPr lang="pt-B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sobre a Base Hidrográfica do DF pela SEMA</a:t>
            </a:r>
          </a:p>
          <a:p>
            <a:pPr marL="0" indent="0">
              <a:buNone/>
            </a:pPr>
            <a:endParaRPr lang="pt-BR" sz="22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36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161" y="605219"/>
            <a:ext cx="10940659" cy="86405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Acompanhamento da execução das metas do Progestão </a:t>
            </a:r>
            <a:r>
              <a:rPr lang="pt-BR" sz="3200" u="sng" cap="none" dirty="0"/>
              <a:t>(Resolução Nº 02/2016-CRH-DF)</a:t>
            </a:r>
            <a:endParaRPr lang="pt-BR" sz="32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235DB37D-E74B-42EC-9EA0-F8AEF57E88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6737" y="1900958"/>
            <a:ext cx="9891505" cy="43518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Relatório Progestão 2018, aprovado pela ANA em agosto/2019.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Relatório Progestão 2019, será avaliado em março/2020.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Plano de Capacitação (acompanhamento semestral):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Inclusão de pessoas da área de Recursos Humanos;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Maior disponibilidade das pessoas indicadas;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Maior compromisso das instituições para implementação do Plano;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2000" u="sng" cap="none" dirty="0">
                <a:latin typeface="Arial" panose="020B0604020202020204" pitchFamily="34" charset="0"/>
                <a:cs typeface="Arial" panose="020B0604020202020204" pitchFamily="34" charset="0"/>
              </a:rPr>
              <a:t>Contabilizar as horas de palestras em todo sistema de gerenciamento de RH, inclusive CRH</a:t>
            </a:r>
            <a:r>
              <a:rPr lang="pt-B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707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413" y="711096"/>
            <a:ext cx="10364451" cy="8640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Plano de capacitação do Progestão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D642C02-27CA-47BC-8110-5C6D26F382B3}"/>
              </a:ext>
            </a:extLst>
          </p:cNvPr>
          <p:cNvSpPr/>
          <p:nvPr/>
        </p:nvSpPr>
        <p:spPr>
          <a:xfrm>
            <a:off x="821414" y="1495897"/>
            <a:ext cx="10084010" cy="4454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Propostas da CTPA:</a:t>
            </a:r>
            <a:endParaRPr lang="pt-B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 defTabSz="914400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planilha com as informações das capacitações realizadas no CRH serão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preenchidas pelos Conselheiros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enviadas à ADASA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(vide e-mail enviado dia 21/11/2019)</a:t>
            </a:r>
          </a:p>
          <a:p>
            <a:pPr lvl="2" defTabSz="914400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tx1"/>
              </a:buClr>
            </a:pPr>
            <a:r>
              <a:rPr lang="pt-BR" altLang="pt-BR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ADASA</a:t>
            </a:r>
            <a:r>
              <a:rPr lang="pt-BR" altLang="pt-BR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Rafaela - 3966-7515 </a:t>
            </a:r>
            <a:r>
              <a:rPr lang="pt-BR" altLang="pt-BR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altLang="pt-BR" sz="20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rafaela.carvalho@adasa.df.gov.br</a:t>
            </a:r>
            <a:r>
              <a:rPr lang="pt-BR" altLang="pt-BR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altLang="pt-BR" sz="2000" dirty="0"/>
              <a:t> </a:t>
            </a:r>
            <a:endParaRPr lang="pt-BR" altLang="pt-BR" sz="2000" dirty="0">
              <a:latin typeface="Arial" panose="020B0604020202020204" pitchFamily="34" charset="0"/>
            </a:endParaRPr>
          </a:p>
          <a:p>
            <a:pPr marL="1143000" lvl="2" indent="-228600" defTabSz="914400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 instituições integrantes do Plano de Capacitação (SEMA, ADASA, IBRAM, CRH e Comitês) deverão encaminhar todas as informações de capacitação no âmbito de suas instituições à ADASA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até o dia 20 de fevereiro de 2020.</a:t>
            </a:r>
          </a:p>
          <a:p>
            <a:pPr lvl="2" defTabSz="914400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tx1"/>
              </a:buClr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772" y="1732547"/>
            <a:ext cx="11007828" cy="327356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ACOMPANHAMENTO DO CUMPRIMENTO DAS ATIVIDADES DE IMPLEMENTAÇÃO DO ENQUADRAMENTO DOS D’ÁGUA SUPERFICIAIS </a:t>
            </a:r>
            <a:b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2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Resol</a:t>
            </a:r>
            <a:r>
              <a:rPr lang="pt-BR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>. CRH-DF Nº02/2014, com as alterações da </a:t>
            </a:r>
            <a:r>
              <a:rPr lang="pt-BR" sz="22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Resol</a:t>
            </a:r>
            <a:r>
              <a:rPr lang="pt-BR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>. CRH-DF Nº03/2018)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37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D476-9525-4CE6-A7DF-142AB2F3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94" y="295333"/>
            <a:ext cx="10278544" cy="6098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C43317B-B302-476A-A679-9746FBCFD4A9}"/>
              </a:ext>
            </a:extLst>
          </p:cNvPr>
          <p:cNvSpPr/>
          <p:nvPr/>
        </p:nvSpPr>
        <p:spPr>
          <a:xfrm>
            <a:off x="36990" y="1011605"/>
            <a:ext cx="12118019" cy="1997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/>
              <a:t>Art. 1º </a:t>
            </a:r>
          </a:p>
          <a:p>
            <a:r>
              <a:rPr lang="pt-BR" sz="2000" dirty="0"/>
              <a:t>I - Adoção, por todas as instituições do Governo do Distrito Federal - GDF, da base hidrográfica comum, em processo de </a:t>
            </a:r>
            <a:r>
              <a:rPr lang="pt-BR" sz="2000" u="sng" dirty="0"/>
              <a:t>contínuo aprimoramento e atualização </a:t>
            </a:r>
            <a:r>
              <a:rPr lang="pt-BR" sz="2000" dirty="0"/>
              <a:t>coordenado pela SEMA, incluindo a definição dos padrões dos dados hidrográficos e a organização e publicação do catálogo de metadados no Sistema Distrital de Informações Ambientais - SISDIA, </a:t>
            </a:r>
            <a:r>
              <a:rPr lang="pt-BR" sz="2000" u="sng" dirty="0"/>
              <a:t>até dezembro de 2019;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3C4BEC3-179E-4875-AD0C-129D2B620E97}"/>
              </a:ext>
            </a:extLst>
          </p:cNvPr>
          <p:cNvSpPr/>
          <p:nvPr/>
        </p:nvSpPr>
        <p:spPr>
          <a:xfrm>
            <a:off x="991363" y="3347214"/>
            <a:ext cx="107572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Base Hidrográfica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aprovada pelo CRH-DF </a:t>
            </a:r>
            <a:r>
              <a:rPr 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está disponível nos sites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GeoPortal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 Site SEMA; Site ZEE; GDF.NET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apresentação da situação atual da Base Hidrográfica feita pela SEMA na CTPA, </a:t>
            </a:r>
            <a:r>
              <a:rPr lang="pt-BR" altLang="pt-BR" sz="2400" u="sng" dirty="0">
                <a:latin typeface="Arial" panose="020B0604020202020204" pitchFamily="34" charset="0"/>
                <a:cs typeface="Arial" panose="020B0604020202020204" pitchFamily="34" charset="0"/>
              </a:rPr>
              <a:t>indica que ainda não atende ao disposto no Art. 1º, Inciso I.</a:t>
            </a:r>
            <a:endParaRPr lang="pt-BR" altLang="pt-BR" sz="2400" u="sng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90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3C4BEC3-179E-4875-AD0C-129D2B620E97}"/>
              </a:ext>
            </a:extLst>
          </p:cNvPr>
          <p:cNvSpPr/>
          <p:nvPr/>
        </p:nvSpPr>
        <p:spPr>
          <a:xfrm>
            <a:off x="864364" y="1228397"/>
            <a:ext cx="1046327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Principais atividades a serem realizadas: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Aprimoramento e atualização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contínua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da Base Hidrográfica: definição de padrões dos dados  hidrográficos, compatibilização vetorial entre os geradores de informação, aplicação de atributos (enquadramento, monitoramento, qualidade, quantidade), dentre outros.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Promover as correções topológicas já identificadas;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Formalizar os Acordos de Cooperação Técnica e promover as integrações institucionais;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Organizar e publicar o catálogo de metadados no SISDIA.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4ABEB7C-7C33-4C86-9B7F-C069E818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310" y="258388"/>
            <a:ext cx="10463271" cy="8037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195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3C4BEC3-179E-4875-AD0C-129D2B620E97}"/>
              </a:ext>
            </a:extLst>
          </p:cNvPr>
          <p:cNvSpPr/>
          <p:nvPr/>
        </p:nvSpPr>
        <p:spPr>
          <a:xfrm>
            <a:off x="1316947" y="1622278"/>
            <a:ext cx="994218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Encaminhamento proposto pela CTPA: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Estabelecer o GT, a ser coordenado pela SEMA, com participação da SEDUH, ADASA, IBRAM e CAESB, previsto na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Resolução CRH-DF Nº 02/2015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para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proceder às atividades de caráter contínuo;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Viabilizar a execução dos serviços de correções topológicas </a:t>
            </a:r>
            <a:r>
              <a:rPr lang="pt-BR" sz="20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meio de contrato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(possibilidade de uso dos recursos do Progestão);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Continuidade das demais atividades no âmbito da SEMA, </a:t>
            </a:r>
            <a:r>
              <a:rPr lang="pt-BR" sz="20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apoio e participação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 demais instituições do DF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4ABEB7C-7C33-4C86-9B7F-C069E818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310" y="258388"/>
            <a:ext cx="10463271" cy="8037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b="1" cap="none" dirty="0">
                <a:latin typeface="Arial" panose="020B0604020202020204" pitchFamily="34" charset="0"/>
                <a:cs typeface="Arial" panose="020B0604020202020204" pitchFamily="34" charset="0"/>
              </a:rPr>
              <a:t>Resolução CRH/DF Nº03/2018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522636"/>
      </p:ext>
    </p:extLst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980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Tw Cen MT</vt:lpstr>
      <vt:lpstr>Wingdings</vt:lpstr>
      <vt:lpstr>Gotícula</vt:lpstr>
      <vt:lpstr>Relato das Atividades da CTPA  Crh-df</vt:lpstr>
      <vt:lpstr>Pauta da apresentação</vt:lpstr>
      <vt:lpstr>atividades - 2019</vt:lpstr>
      <vt:lpstr>Acompanhamento da execução das metas do Progestão (Resolução Nº 02/2016-CRH-DF)</vt:lpstr>
      <vt:lpstr>Plano de capacitação do Progestão</vt:lpstr>
      <vt:lpstr>ACOMPANHAMENTO DO CUMPRIMENTO DAS ATIVIDADES DE IMPLEMENTAÇÃO DO ENQUADRAMENTO DOS D’ÁGUA SUPERFICIAIS   (Resol. CRH-DF Nº02/2014, com as alterações da Resol. CRH-DF Nº03/2018) </vt:lpstr>
      <vt:lpstr>Resolução CRH/DF Nº03/2018</vt:lpstr>
      <vt:lpstr>Resolução CRH/DF Nº03/2018</vt:lpstr>
      <vt:lpstr>Resolução CRH/DF Nº03/2018</vt:lpstr>
      <vt:lpstr>Resolução CRH/DF Nº03/2018</vt:lpstr>
      <vt:lpstr>Resolução CRH/DF Nº03/2018</vt:lpstr>
      <vt:lpstr>Resolução CRH/DF Nº03/2018</vt:lpstr>
      <vt:lpstr>Resolução CRH/DF Nº03/2018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Relato das Atividades da CTPA – Crh/df</dc:title>
  <dc:creator>Raquel Brostel</dc:creator>
  <cp:lastModifiedBy>Raquel Brostel</cp:lastModifiedBy>
  <cp:revision>41</cp:revision>
  <dcterms:created xsi:type="dcterms:W3CDTF">2019-08-07T02:51:49Z</dcterms:created>
  <dcterms:modified xsi:type="dcterms:W3CDTF">2019-12-12T00:12:21Z</dcterms:modified>
</cp:coreProperties>
</file>