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00" r:id="rId5"/>
    <p:sldMasterId id="2147483713" r:id="rId6"/>
    <p:sldMasterId id="2147483738" r:id="rId7"/>
  </p:sldMasterIdLst>
  <p:notesMasterIdLst>
    <p:notesMasterId r:id="rId58"/>
  </p:notesMasterIdLst>
  <p:sldIdLst>
    <p:sldId id="329" r:id="rId8"/>
    <p:sldId id="336" r:id="rId9"/>
    <p:sldId id="328" r:id="rId10"/>
    <p:sldId id="273" r:id="rId11"/>
    <p:sldId id="274" r:id="rId12"/>
    <p:sldId id="276" r:id="rId13"/>
    <p:sldId id="275" r:id="rId14"/>
    <p:sldId id="282" r:id="rId15"/>
    <p:sldId id="283" r:id="rId16"/>
    <p:sldId id="284" r:id="rId17"/>
    <p:sldId id="285" r:id="rId18"/>
    <p:sldId id="288" r:id="rId19"/>
    <p:sldId id="290" r:id="rId20"/>
    <p:sldId id="291" r:id="rId21"/>
    <p:sldId id="293" r:id="rId22"/>
    <p:sldId id="294" r:id="rId23"/>
    <p:sldId id="301" r:id="rId24"/>
    <p:sldId id="296" r:id="rId25"/>
    <p:sldId id="302" r:id="rId26"/>
    <p:sldId id="348" r:id="rId27"/>
    <p:sldId id="346" r:id="rId28"/>
    <p:sldId id="347" r:id="rId29"/>
    <p:sldId id="343" r:id="rId30"/>
    <p:sldId id="269" r:id="rId31"/>
    <p:sldId id="262" r:id="rId32"/>
    <p:sldId id="340" r:id="rId33"/>
    <p:sldId id="339" r:id="rId34"/>
    <p:sldId id="341" r:id="rId35"/>
    <p:sldId id="303" r:id="rId36"/>
    <p:sldId id="344" r:id="rId37"/>
    <p:sldId id="335" r:id="rId38"/>
    <p:sldId id="337" r:id="rId39"/>
    <p:sldId id="270" r:id="rId40"/>
    <p:sldId id="311" r:id="rId41"/>
    <p:sldId id="332" r:id="rId42"/>
    <p:sldId id="286" r:id="rId43"/>
    <p:sldId id="287" r:id="rId44"/>
    <p:sldId id="298" r:id="rId45"/>
    <p:sldId id="299" r:id="rId46"/>
    <p:sldId id="300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76C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59" autoAdjust="0"/>
    <p:restoredTop sz="94660"/>
  </p:normalViewPr>
  <p:slideViewPr>
    <p:cSldViewPr snapToGrid="0">
      <p:cViewPr>
        <p:scale>
          <a:sx n="75" d="100"/>
          <a:sy n="75" d="100"/>
        </p:scale>
        <p:origin x="-108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gencia\ana\SAS\Gerencias\CINCS\PROCOMITES\ENCOB\Infogr&#225;fico\Gr&#225;fico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terio.pinto\Desktop\Gr&#225;ficos_Enco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18325303676665"/>
          <c:y val="0.2254072188344878"/>
          <c:w val="0.46922738431280997"/>
          <c:h val="0.65444872022576128"/>
        </c:manualLayout>
      </c:layout>
      <c:doughnutChart>
        <c:varyColors val="1"/>
        <c:ser>
          <c:idx val="0"/>
          <c:order val="0"/>
          <c:spPr>
            <a:effectLst>
              <a:outerShdw blurRad="50800" dist="38100" dir="5400000" algn="ctr" rotWithShape="0">
                <a:schemeClr val="tx1">
                  <a:alpha val="4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14-4F3A-8186-70FB6D7FD7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614-4F3A-8186-70FB6D7FD7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614-4F3A-8186-70FB6D7FD7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614-4F3A-8186-70FB6D7FD7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614-4F3A-8186-70FB6D7FD76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614-4F3A-8186-70FB6D7FD76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614-4F3A-8186-70FB6D7FD76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614-4F3A-8186-70FB6D7FD76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614-4F3A-8186-70FB6D7FD76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614-4F3A-8186-70FB6D7FD76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614-4F3A-8186-70FB6D7FD76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6614-4F3A-8186-70FB6D7FD76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6614-4F3A-8186-70FB6D7FD76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ctr" rotWithShape="0">
                  <a:schemeClr val="tx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6614-4F3A-8186-70FB6D7FD763}"/>
              </c:ext>
            </c:extLst>
          </c:dPt>
          <c:dLbls>
            <c:dLbl>
              <c:idx val="0"/>
              <c:layout>
                <c:manualLayout>
                  <c:x val="0.22399927637295294"/>
                  <c:y val="-5.01253132832080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19814126236797"/>
                      <c:h val="0.12015788201362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614-4F3A-8186-70FB6D7FD763}"/>
                </c:ext>
              </c:extLst>
            </c:dLbl>
            <c:dLbl>
              <c:idx val="1"/>
              <c:layout>
                <c:manualLayout>
                  <c:x val="0.17046254026374971"/>
                  <c:y val="6.57145060630047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827465711344501"/>
                      <c:h val="0.105488965158196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14-4F3A-8186-70FB6D7FD763}"/>
                </c:ext>
              </c:extLst>
            </c:dLbl>
            <c:dLbl>
              <c:idx val="2"/>
              <c:layout>
                <c:manualLayout>
                  <c:x val="5.6572829007235717E-2"/>
                  <c:y val="9.65418882943451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14-4F3A-8186-70FB6D7FD763}"/>
                </c:ext>
              </c:extLst>
            </c:dLbl>
            <c:dLbl>
              <c:idx val="3"/>
              <c:layout>
                <c:manualLayout>
                  <c:x val="-7.8539366355052279E-2"/>
                  <c:y val="0.10466200563355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881934900636988"/>
                      <c:h val="7.20369841307130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614-4F3A-8186-70FB6D7FD763}"/>
                </c:ext>
              </c:extLst>
            </c:dLbl>
            <c:dLbl>
              <c:idx val="4"/>
              <c:layout>
                <c:manualLayout>
                  <c:x val="-0.1494876888305291"/>
                  <c:y val="6.86715525165714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54263602927174"/>
                      <c:h val="0.12015788201362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614-4F3A-8186-70FB6D7FD763}"/>
                </c:ext>
              </c:extLst>
            </c:dLbl>
            <c:dLbl>
              <c:idx val="5"/>
              <c:layout>
                <c:manualLayout>
                  <c:x val="-0.13588681452860082"/>
                  <c:y val="5.3032639609334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14-4F3A-8186-70FB6D7FD763}"/>
                </c:ext>
              </c:extLst>
            </c:dLbl>
            <c:dLbl>
              <c:idx val="6"/>
              <c:layout>
                <c:manualLayout>
                  <c:x val="-0.17204246893747283"/>
                  <c:y val="-1.904753965806079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02531583833672"/>
                      <c:h val="0.12015788201362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614-4F3A-8186-70FB6D7FD763}"/>
                </c:ext>
              </c:extLst>
            </c:dLbl>
            <c:dLbl>
              <c:idx val="7"/>
              <c:layout>
                <c:manualLayout>
                  <c:x val="-0.1731267615867525"/>
                  <c:y val="-2.77695471255152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14-4F3A-8186-70FB6D7FD763}"/>
                </c:ext>
              </c:extLst>
            </c:dLbl>
            <c:dLbl>
              <c:idx val="8"/>
              <c:layout>
                <c:manualLayout>
                  <c:x val="-0.15701652429649127"/>
                  <c:y val="-5.28321990189399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14-4F3A-8186-70FB6D7FD763}"/>
                </c:ext>
              </c:extLst>
            </c:dLbl>
            <c:dLbl>
              <c:idx val="9"/>
              <c:layout>
                <c:manualLayout>
                  <c:x val="-0.25041647548881851"/>
                  <c:y val="-9.77000640993077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082875782388658"/>
                      <c:h val="8.0513461436297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614-4F3A-8186-70FB6D7FD763}"/>
                </c:ext>
              </c:extLst>
            </c:dLbl>
            <c:dLbl>
              <c:idx val="10"/>
              <c:layout>
                <c:manualLayout>
                  <c:x val="-0.11649197299955782"/>
                  <c:y val="-0.138045215456583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14-4F3A-8186-70FB6D7FD763}"/>
                </c:ext>
              </c:extLst>
            </c:dLbl>
            <c:dLbl>
              <c:idx val="11"/>
              <c:layout>
                <c:manualLayout>
                  <c:x val="-1.663739138722025E-2"/>
                  <c:y val="-0.199699642238174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300293449528696"/>
                      <c:h val="5.58895811056893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6614-4F3A-8186-70FB6D7FD763}"/>
                </c:ext>
              </c:extLst>
            </c:dLbl>
            <c:dLbl>
              <c:idx val="12"/>
              <c:layout>
                <c:manualLayout>
                  <c:x val="9.4494953529070863E-2"/>
                  <c:y val="-0.135138069086453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93533709121916"/>
                      <c:h val="6.7297265141600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6614-4F3A-8186-70FB6D7FD763}"/>
                </c:ext>
              </c:extLst>
            </c:dLbl>
            <c:dLbl>
              <c:idx val="13"/>
              <c:layout>
                <c:manualLayout>
                  <c:x val="0.15032464082728231"/>
                  <c:y val="-7.78948509123646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614-4F3A-8186-70FB6D7FD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Planilha2!$B$2:$B$15</c:f>
              <c:strCache>
                <c:ptCount val="14"/>
                <c:pt idx="0">
                  <c:v>Rio Grande do Sul</c:v>
                </c:pt>
                <c:pt idx="1">
                  <c:v>Santa Catarina</c:v>
                </c:pt>
                <c:pt idx="2">
                  <c:v>Bahia</c:v>
                </c:pt>
                <c:pt idx="3">
                  <c:v>Espirito Santo</c:v>
                </c:pt>
                <c:pt idx="4">
                  <c:v>Mato Grosso</c:v>
                </c:pt>
                <c:pt idx="5">
                  <c:v>Goiás</c:v>
                </c:pt>
                <c:pt idx="6">
                  <c:v>Pernambuco</c:v>
                </c:pt>
                <c:pt idx="7">
                  <c:v>Tocantins</c:v>
                </c:pt>
                <c:pt idx="8">
                  <c:v>Paraíba</c:v>
                </c:pt>
                <c:pt idx="9">
                  <c:v>Rio Grande do Norte</c:v>
                </c:pt>
                <c:pt idx="10">
                  <c:v>Sergipe</c:v>
                </c:pt>
                <c:pt idx="11">
                  <c:v>Mato Grosso do Sul</c:v>
                </c:pt>
                <c:pt idx="12">
                  <c:v>Piauí</c:v>
                </c:pt>
                <c:pt idx="13">
                  <c:v>Amazonas</c:v>
                </c:pt>
              </c:strCache>
            </c:strRef>
          </c:cat>
          <c:val>
            <c:numRef>
              <c:f>Planilha2!$C$2:$C$15</c:f>
              <c:numCache>
                <c:formatCode>General</c:formatCode>
                <c:ptCount val="14"/>
                <c:pt idx="0">
                  <c:v>25</c:v>
                </c:pt>
                <c:pt idx="1">
                  <c:v>17</c:v>
                </c:pt>
                <c:pt idx="2">
                  <c:v>14</c:v>
                </c:pt>
                <c:pt idx="3">
                  <c:v>13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614-4F3A-8186-70FB6D7FD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/>
              <a:t>INVESTIMENTO ANO A ANO</a:t>
            </a:r>
          </a:p>
        </c:rich>
      </c:tx>
      <c:layout>
        <c:manualLayout>
          <c:xMode val="edge"/>
          <c:yMode val="edge"/>
          <c:x val="0.30487157172827956"/>
          <c:y val="2.1240203284753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Planilha3!$F$2:$F$4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Previsão 2019</c:v>
                </c:pt>
              </c:strCache>
            </c:strRef>
          </c:cat>
          <c:val>
            <c:numRef>
              <c:f>(Planilha3!$G$2,Planilha3!$G$3,Planilha3!$G$4)</c:f>
              <c:numCache>
                <c:formatCode>"R$"#,##0_);[Red]\("R$"#,##0\)</c:formatCode>
                <c:ptCount val="3"/>
                <c:pt idx="0">
                  <c:v>1150000</c:v>
                </c:pt>
                <c:pt idx="1">
                  <c:v>4150000</c:v>
                </c:pt>
                <c:pt idx="2">
                  <c:v>6350000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C8-4B3A-B7C4-1FF4BD436A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314016"/>
        <c:axId val="338318328"/>
      </c:barChart>
      <c:catAx>
        <c:axId val="33831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8318328"/>
        <c:crosses val="autoZero"/>
        <c:auto val="1"/>
        <c:lblAlgn val="ctr"/>
        <c:lblOffset val="100"/>
        <c:noMultiLvlLbl val="0"/>
      </c:catAx>
      <c:valAx>
        <c:axId val="338318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#,##0_);[Red]\(&quot;R$&quot;#,##0\)" sourceLinked="1"/>
        <c:majorTickMark val="none"/>
        <c:minorTickMark val="none"/>
        <c:tickLblPos val="nextTo"/>
        <c:crossAx val="33831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0.3647</cdr:x>
      <cdr:y>0.43405</cdr:y>
    </cdr:from>
    <cdr:to>
      <cdr:x>0.6428</cdr:x>
      <cdr:y>0.68883</cdr:y>
    </cdr:to>
    <cdr:sp macro="" textlink="">
      <cdr:nvSpPr>
        <cdr:cNvPr id="2" name="CaixaDeTexto 57">
          <a:extLst xmlns:a="http://schemas.openxmlformats.org/drawingml/2006/main">
            <a:ext uri="{FF2B5EF4-FFF2-40B4-BE49-F238E27FC236}">
              <a16:creationId xmlns:a16="http://schemas.microsoft.com/office/drawing/2014/main" id="{09090893-8513-4707-9DDB-4048E98835CB}"/>
            </a:ext>
          </a:extLst>
        </cdr:cNvPr>
        <cdr:cNvSpPr txBox="1"/>
      </cdr:nvSpPr>
      <cdr:spPr>
        <a:xfrm xmlns:a="http://schemas.openxmlformats.org/drawingml/2006/main">
          <a:off x="2794698" y="1835186"/>
          <a:ext cx="2131082" cy="1077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/>
            <a:t>Número de CBHs participantes por estado com contrato firmado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8A764-7624-445A-AD82-3C7E760F1F87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C909F-DCFE-475A-8092-F1196B80ED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91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927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107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159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399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263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488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32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07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150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457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47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706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D0651-5293-40A9-9279-181E0017C17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17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931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297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D0651-5293-40A9-9279-181E0017C17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2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D0651-5293-40A9-9279-181E0017C17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61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110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474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375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477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84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141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909F-DCFE-475A-8092-F1196B80ED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74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909F-DCFE-475A-8092-F1196B80ED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118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909F-DCFE-475A-8092-F1196B80ED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727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909F-DCFE-475A-8092-F1196B80ED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3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909F-DCFE-475A-8092-F1196B80ED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269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909F-DCFE-475A-8092-F1196B80ED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0556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909F-DCFE-475A-8092-F1196B80ED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692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909F-DCFE-475A-8092-F1196B80ED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86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909F-DCFE-475A-8092-F1196B80ED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0651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909F-DCFE-475A-8092-F1196B80ED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68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D0651-5293-40A9-9279-181E0017C17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3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17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02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471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85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909F-DCFE-475A-8092-F1196B80EDF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49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1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6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1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8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BF4DE9-287F-4A62-9DF3-5DA513D25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3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42" y="4522214"/>
            <a:ext cx="5146788" cy="23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6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18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7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037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85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73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435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616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715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795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419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586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535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BF4DE9-287F-4A62-9DF3-5DA513D25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0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57" y="1386967"/>
            <a:ext cx="10515600" cy="61395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57" y="2202007"/>
            <a:ext cx="10515600" cy="4306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24148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17"/>
          <a:stretch/>
        </p:blipFill>
        <p:spPr>
          <a:xfrm>
            <a:off x="4164678" y="5638406"/>
            <a:ext cx="3996047" cy="7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5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2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42" y="4522214"/>
            <a:ext cx="5146788" cy="23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6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5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4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6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2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4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4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2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065CC14-8EC0-469B-ABBA-9606E40A4D1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38D3-7EBB-4D98-AE69-824C53F11A6B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6D8A6-FC3E-4328-BEFD-4EDE9CC7E2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35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32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dspace.ana.gov.br/xmlui/" TargetMode="External"/><Relationship Id="rId11" Type="http://schemas.openxmlformats.org/officeDocument/2006/relationships/hyperlink" Target="PROCOMIT&#202;S_Oficina_DF.xlsx" TargetMode="External"/><Relationship Id="rId5" Type="http://schemas.openxmlformats.org/officeDocument/2006/relationships/hyperlink" Target="http://www.snirh.gov.br/procomites" TargetMode="External"/><Relationship Id="rId10" Type="http://schemas.openxmlformats.org/officeDocument/2006/relationships/image" Target="../media/image27.png"/><Relationship Id="rId4" Type="http://schemas.openxmlformats.org/officeDocument/2006/relationships/slide" Target="slide7.xml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irh.gov.br/apex/f?p=104:1:2796540507277::NO:::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space.ana.gov.br/xmlu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7" Type="http://schemas.openxmlformats.org/officeDocument/2006/relationships/slide" Target="slide4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Anexos_Capacita&#231;&#227;o_SP/Anexo_1_Compet&#234;ncias_Inst&#226;ncias_Colegiadas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Anexos_Capacita&#231;&#227;o_SP/Anexo_2_Macrotemas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Anexos_Capacita&#231;&#227;o_SP/Anexo_3_Elementos_Estrat&#233;gia_Implementa&#231;&#227;o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Anexos_Capacita&#231;&#227;o_SP/Anexo_4_Programa&#231;&#227;o_Anual_Atividades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AB75EB9-3DDA-4149-8385-75B427AD4769}"/>
              </a:ext>
            </a:extLst>
          </p:cNvPr>
          <p:cNvSpPr/>
          <p:nvPr/>
        </p:nvSpPr>
        <p:spPr>
          <a:xfrm>
            <a:off x="6883400" y="965200"/>
            <a:ext cx="5003800" cy="4786201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19100" y="1220220"/>
            <a:ext cx="56769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pt-BR" sz="2000" dirty="0"/>
            </a:br>
            <a:r>
              <a:rPr lang="pt-BR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PROCOMITÊS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Programa Nacional de Fortalecimento dos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Comitês De Bacias Hidrográficas</a:t>
            </a:r>
            <a:br>
              <a:rPr lang="pt-BR" sz="3600" dirty="0">
                <a:solidFill>
                  <a:schemeClr val="bg1"/>
                </a:solidFill>
              </a:rPr>
            </a:br>
            <a:endParaRPr lang="pt-BR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br>
              <a:rPr lang="pt-BR" sz="3600" spc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Equipe PROCOMITÊS</a:t>
            </a:r>
            <a:br>
              <a:rPr lang="pt-BR" sz="2400" b="1" i="1" dirty="0">
                <a:solidFill>
                  <a:schemeClr val="bg1">
                    <a:lumMod val="85000"/>
                  </a:schemeClr>
                </a:solidFill>
                <a:cs typeface="Arial" charset="0"/>
              </a:rPr>
            </a:br>
            <a:r>
              <a:rPr lang="pt-BR" sz="2400" b="1" i="1" dirty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CINCS/SAS/ANA</a:t>
            </a:r>
            <a:br>
              <a:rPr lang="pt-BR" sz="3600" spc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000" spc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t-BR" sz="24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32B8298-32EC-46C1-9075-3AF4AEF601BC}"/>
              </a:ext>
            </a:extLst>
          </p:cNvPr>
          <p:cNvSpPr txBox="1">
            <a:spLocks/>
          </p:cNvSpPr>
          <p:nvPr/>
        </p:nvSpPr>
        <p:spPr>
          <a:xfrm>
            <a:off x="419100" y="5950300"/>
            <a:ext cx="5676900" cy="85725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pt-BR" sz="1800" b="1" spc="12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Apresentação ao CRH-DF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pt-BR" sz="1800" b="1" spc="12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Brasília/DF,  11 de outubro de 2018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0307A3-29E7-44EC-85BE-C1EF0D83E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744" y="5950300"/>
            <a:ext cx="4581525" cy="8572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23687A-CE4A-44CE-A1D6-E10819AE552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4" b="96000" l="2182" r="96364">
                        <a14:foregroundMark x1="72727" y1="25091" x2="61091" y2="18545"/>
                        <a14:foregroundMark x1="52364" y1="4364" x2="52364" y2="4364"/>
                        <a14:foregroundMark x1="25091" y1="32364" x2="25091" y2="32364"/>
                        <a14:foregroundMark x1="2909" y1="55273" x2="2909" y2="55273"/>
                        <a14:foregroundMark x1="35273" y1="79636" x2="35273" y2="79636"/>
                        <a14:foregroundMark x1="52364" y1="96000" x2="52364" y2="96000"/>
                        <a14:foregroundMark x1="85818" y1="53818" x2="85818" y2="53818"/>
                        <a14:foregroundMark x1="96364" y1="49818" x2="96364" y2="49818"/>
                        <a14:foregroundMark x1="61818" y1="36364" x2="61818" y2="36364"/>
                        <a14:foregroundMark x1="58182" y1="34909" x2="58182" y2="34909"/>
                        <a14:foregroundMark x1="55636" y1="32364" x2="55636" y2="32364"/>
                        <a14:foregroundMark x1="66545" y1="38182" x2="66545" y2="38182"/>
                        <a14:foregroundMark x1="70182" y1="50909" x2="70182" y2="50909"/>
                        <a14:foregroundMark x1="37091" y1="60727" x2="37091" y2="60727"/>
                        <a14:foregroundMark x1="35636" y1="55636" x2="35636" y2="55636"/>
                        <a14:foregroundMark x1="36000" y1="46182" x2="36000" y2="46182"/>
                        <a14:foregroundMark x1="37818" y1="41818" x2="37818" y2="41818"/>
                        <a14:foregroundMark x1="40364" y1="37091" x2="40364" y2="37091"/>
                        <a14:foregroundMark x1="51636" y1="68727" x2="51636" y2="68727"/>
                        <a14:foregroundMark x1="34182" y1="51273" x2="34182" y2="51273"/>
                        <a14:foregroundMark x1="33455" y1="56000" x2="33455" y2="56000"/>
                        <a14:foregroundMark x1="68727" y1="45818" x2="68727" y2="45818"/>
                        <a14:foregroundMark x1="67636" y1="61455" x2="67636" y2="61455"/>
                        <a14:foregroundMark x1="63636" y1="65091" x2="63636" y2="65091"/>
                        <a14:foregroundMark x1="57818" y1="68364" x2="57818" y2="68364"/>
                        <a14:foregroundMark x1="39273" y1="65818" x2="39273" y2="65818"/>
                        <a14:foregroundMark x1="45091" y1="66182" x2="45091" y2="66182"/>
                        <a14:foregroundMark x1="54909" y1="68727" x2="54909" y2="68727"/>
                        <a14:foregroundMark x1="61091" y1="66182" x2="61091" y2="66182"/>
                        <a14:foregroundMark x1="64727" y1="62909" x2="64727" y2="62909"/>
                        <a14:foregroundMark x1="59636" y1="67273" x2="59636" y2="67273"/>
                        <a14:foregroundMark x1="63636" y1="63636" x2="63636" y2="63636"/>
                        <a14:foregroundMark x1="64000" y1="38182" x2="64000" y2="38182"/>
                        <a14:foregroundMark x1="60000" y1="34182" x2="60000" y2="3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66221" y="1607759"/>
            <a:ext cx="3583172" cy="346621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7571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2584174" y="1104072"/>
            <a:ext cx="80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CAPÍTULO III: DOS RECURSOS FINANCEIROS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86D0528-8BB9-498E-ABF2-BEAABA5F6E6F}"/>
              </a:ext>
            </a:extLst>
          </p:cNvPr>
          <p:cNvSpPr/>
          <p:nvPr/>
        </p:nvSpPr>
        <p:spPr>
          <a:xfrm>
            <a:off x="1696278" y="2018093"/>
            <a:ext cx="87331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8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mecanismo financeiro consiste no pagamento pelo alcance das metas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forem pactuadas pelos estados e respectivos comitês de bacias hidrográficas aderentes ao Programa;</a:t>
            </a:r>
          </a:p>
          <a:p>
            <a:pPr marL="342900" indent="-342900" algn="just">
              <a:lnSpc>
                <a:spcPct val="115000"/>
              </a:lnSpc>
              <a:spcAft>
                <a:spcPts val="18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recursos financeiros serão depositados anualmente em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 específica vinculada ao Contrato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000" b="1" i="1" dirty="0">
              <a:solidFill>
                <a:srgbClr val="C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8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financeiros serão calculados proporcionalmente ao alcance das metas contratuais pactuadas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observados os valores máximos de referência (Anexo II do Regulamento);</a:t>
            </a:r>
          </a:p>
          <a:p>
            <a:pPr marL="342900" indent="-342900" algn="just">
              <a:lnSpc>
                <a:spcPct val="115000"/>
              </a:lnSpc>
              <a:spcAft>
                <a:spcPts val="18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Serão efetuados </a:t>
            </a:r>
            <a:r>
              <a:rPr lang="pt-BR" sz="2000" b="1" i="1" dirty="0">
                <a:solidFill>
                  <a:srgbClr val="A5002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seis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desembolsos: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spc="-40" dirty="0">
                <a:solidFill>
                  <a:srgbClr val="A5002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na assinatura do contrato + 5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b="1" i="1" dirty="0">
              <a:solidFill>
                <a:srgbClr val="A5002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6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1524000" y="11040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7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ANEXO II: VALORES MÁXIMOS ANUAIS DE REFERÊNCIA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47C89E-B37C-43D4-8B07-855A708AFF28}"/>
              </a:ext>
            </a:extLst>
          </p:cNvPr>
          <p:cNvSpPr/>
          <p:nvPr/>
        </p:nvSpPr>
        <p:spPr>
          <a:xfrm>
            <a:off x="577516" y="1765447"/>
            <a:ext cx="10090484" cy="536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4749800" algn="l"/>
              </a:tabLst>
            </a:pP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aporte financeiro a cada estado ou ao Distrito Federal, condicionado ao cumprimento das metas associadas aos indicadores que forem pactuados em cada caso e consignadas em contrato, </a:t>
            </a:r>
            <a:r>
              <a:rPr lang="pt-BR" b="1" i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será c</a:t>
            </a:r>
            <a:r>
              <a:rPr lang="pt-BR" b="1" i="1" u="sng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alculado com base nos seguintes critérios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12788" algn="just">
              <a:lnSpc>
                <a:spcPct val="115000"/>
              </a:lnSpc>
              <a:spcAft>
                <a:spcPts val="800"/>
              </a:spcAft>
              <a:tabLst>
                <a:tab pos="4749800" algn="l"/>
              </a:tabLst>
            </a:pP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Valor unitário máximo de referência: R$ 50.000,00 (cinquenta mil) reais; e</a:t>
            </a:r>
          </a:p>
          <a:p>
            <a:pPr marL="712788" algn="just">
              <a:lnSpc>
                <a:spcPct val="115000"/>
              </a:lnSpc>
              <a:spcAft>
                <a:spcPts val="800"/>
              </a:spcAft>
              <a:tabLst>
                <a:tab pos="4749800" algn="l"/>
              </a:tabLst>
            </a:pP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Valor total anual máximo de referência, por UF: R$ 500.000 (quinhentos mil) reais.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não poderão ser objeto de contingenciamento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somente poderão ser aplicados em ações, programas e serviços voltados ao fortalecimento dos comitês. 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vinculação com os Estados e Distrito Federal no âmbito do Programa PROCOMITÊS ocorre por meio de Contrato, e os </a:t>
            </a: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transferidos estarão sujeitos aos controles legais e institucionais (CGU, TCU, CGE...).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Procomitês requer apenas o </a:t>
            </a: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demonstrativo das execuções financeiras 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efetuadas com os recursos transferidos</a:t>
            </a: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não sendo exigidas prestação de contas.</a:t>
            </a:r>
            <a:endParaRPr lang="pt-BR" b="1" i="1" dirty="0">
              <a:solidFill>
                <a:srgbClr val="3366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endParaRPr lang="pt-BR" sz="2000" b="1" i="1" dirty="0">
              <a:solidFill>
                <a:srgbClr val="3366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5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1219201" y="1104072"/>
            <a:ext cx="944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CAPÍTULO VI: </a:t>
            </a:r>
            <a:r>
              <a:rPr lang="pt-BR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 DEFINIÇÃO, APROVAÇÃO E CERTIFICAÇÃO DAS METAS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443D06-00DD-4BCC-BA40-858DF5BC1481}"/>
              </a:ext>
            </a:extLst>
          </p:cNvPr>
          <p:cNvSpPr/>
          <p:nvPr/>
        </p:nvSpPr>
        <p:spPr>
          <a:xfrm>
            <a:off x="721896" y="1816225"/>
            <a:ext cx="9755274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(Resolução ANA n° 1.190/2016, Art. 9º e 10)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metas do PROCOMITÊS serão definidas previamente à assinatura dos contratos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 processo que contará com a participação de representantes dos comitês, dos Conselhos Estaduais, das Entidades Estaduais e da ANA;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de certificação será iniciado no ano subsequente ao da definição e aprovação do Quadro de Metas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PROCOMITÊS;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Calendário Anual de Certificação do PROCOMITÊS e demais procedimentos serão estabelecidos em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 Operativo do Programa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000" b="1" i="1" dirty="0">
              <a:solidFill>
                <a:srgbClr val="C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Anual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Certificação do Alcance das Metas do PROCOMITÊS, será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aprovado pelo Conselho Estadual de Recursos Hídricos e enviado à ANA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como um dos requisitos para o desembolso das parcelas.</a:t>
            </a:r>
          </a:p>
        </p:txBody>
      </p:sp>
    </p:spTree>
    <p:extLst>
      <p:ext uri="{BB962C8B-B14F-4D97-AF65-F5344CB8AC3E}">
        <p14:creationId xmlns:p14="http://schemas.microsoft.com/office/powerpoint/2010/main" val="285972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4598505" y="1104073"/>
            <a:ext cx="6069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CAPÍTULO VIII: DAS OBRIGAÇÕES</a:t>
            </a:r>
          </a:p>
          <a:p>
            <a:pPr lvl="0" algn="r"/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(1 de 4)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443D06-00DD-4BCC-BA40-858DF5BC1481}"/>
              </a:ext>
            </a:extLst>
          </p:cNvPr>
          <p:cNvSpPr/>
          <p:nvPr/>
        </p:nvSpPr>
        <p:spPr>
          <a:xfrm>
            <a:off x="1524002" y="1935069"/>
            <a:ext cx="9143999" cy="457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(Resolução ANA n° 1.190/2016, Art. 15)</a:t>
            </a:r>
          </a:p>
          <a:p>
            <a:pPr algn="just">
              <a:spcAft>
                <a:spcPts val="900"/>
              </a:spcAft>
              <a:buClr>
                <a:srgbClr val="336699"/>
              </a:buClr>
            </a:pP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</a:t>
            </a:r>
            <a:r>
              <a:rPr lang="pt-BR" b="1" i="1" u="sng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ANA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propor, no OGU, a consignação dos recursos necessários 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PROCOMITÊS;</a:t>
            </a:r>
          </a:p>
          <a:p>
            <a:pPr marL="800100" lvl="1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divulgar 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PROCOMITÊS;</a:t>
            </a:r>
          </a:p>
          <a:p>
            <a:pPr marL="800100" lvl="1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assinar Contrato 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as entidades estaduais;</a:t>
            </a:r>
          </a:p>
          <a:p>
            <a:pPr marL="800100" lvl="1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transferir anualmente os recursos financeiros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observadas a certificação do alcance das metas e as demais condições estabelecidas em Regulamento;</a:t>
            </a:r>
          </a:p>
          <a:p>
            <a:pPr marL="800100" lvl="1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definir, em articulação com os comitês e com as entidades estaduais, as metas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serem incorporadas no Quadro de Metas do PROCOMITÊS;</a:t>
            </a:r>
          </a:p>
          <a:p>
            <a:pPr marL="800100" lvl="1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estabelecer as metodologias e instrumentos de avaliação das metas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estabelecer o </a:t>
            </a: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 Operativo 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PROCOMITÊS</a:t>
            </a:r>
          </a:p>
        </p:txBody>
      </p:sp>
    </p:spTree>
    <p:extLst>
      <p:ext uri="{BB962C8B-B14F-4D97-AF65-F5344CB8AC3E}">
        <p14:creationId xmlns:p14="http://schemas.microsoft.com/office/powerpoint/2010/main" val="273490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4598505" y="1104073"/>
            <a:ext cx="6069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CAPÍTULO VIII: DAS OBRIGAÇÕES</a:t>
            </a:r>
          </a:p>
          <a:p>
            <a:pPr lvl="0" algn="r"/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(2 de 4)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443D06-00DD-4BCC-BA40-858DF5BC1481}"/>
              </a:ext>
            </a:extLst>
          </p:cNvPr>
          <p:cNvSpPr/>
          <p:nvPr/>
        </p:nvSpPr>
        <p:spPr>
          <a:xfrm>
            <a:off x="1524002" y="1935069"/>
            <a:ext cx="9143999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- </a:t>
            </a:r>
            <a:r>
              <a:rPr lang="pt-BR" b="1" i="1" u="sng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Comitês de Bacias Hidrográficas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manifestar interesse em participar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PROCOMITÊS, concordando com os termos deste Regulamento;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prestar as informações e apresentar as documentações requeridas 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 ANA para participação no PROCOMITÊS;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indicar representação 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participar da realização do diagnóstico e prognóstico sobre a situação de funcionamento e da atuação dos comitês, bem como na definição dos indicadores e metas do Programa;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as ações visando o cumprimento das metas contratuais 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 sua governabilidade;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indicar representação 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participar das atividades periódicas de avaliação da implementação do Programa; e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prestar todas as informações 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necessárias, em colaboração com a Entidade Estadual, </a:t>
            </a: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vistas à consolidação do Relatório Anual do alcance das Metas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9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4598505" y="1104073"/>
            <a:ext cx="6069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CAPÍTULO VIII: DAS OBRIGAÇÕES</a:t>
            </a:r>
          </a:p>
          <a:p>
            <a:pPr lvl="0" algn="r"/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(3 de 4)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443D06-00DD-4BCC-BA40-858DF5BC1481}"/>
              </a:ext>
            </a:extLst>
          </p:cNvPr>
          <p:cNvSpPr/>
          <p:nvPr/>
        </p:nvSpPr>
        <p:spPr>
          <a:xfrm>
            <a:off x="1908314" y="2133852"/>
            <a:ext cx="830911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- </a:t>
            </a:r>
            <a:r>
              <a:rPr lang="pt-BR" b="1" i="1" u="sng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Conselhos Estaduais de Recursos Hídricos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aprovar o Quadro de Metas 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PROCOMITÊS;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acompanhar o cumprimento das obrigações dos comitês e das entidades estaduais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estabelecidas no inciso II e IV deste artigo, respectivamente; e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certificar o cumprimento das metas contratuais</a:t>
            </a:r>
            <a:r>
              <a:rPr lang="pt-BR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PROCOMITÊS, para efeito de transferência dos recursos financeiros.</a:t>
            </a:r>
          </a:p>
        </p:txBody>
      </p:sp>
    </p:spTree>
    <p:extLst>
      <p:ext uri="{BB962C8B-B14F-4D97-AF65-F5344CB8AC3E}">
        <p14:creationId xmlns:p14="http://schemas.microsoft.com/office/powerpoint/2010/main" val="297045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4598505" y="1104073"/>
            <a:ext cx="6069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CAPÍTULO VIII: DAS OBRIGAÇÕES</a:t>
            </a:r>
          </a:p>
          <a:p>
            <a:pPr lvl="0" algn="r"/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(4 de 4)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443D06-00DD-4BCC-BA40-858DF5BC1481}"/>
              </a:ext>
            </a:extLst>
          </p:cNvPr>
          <p:cNvSpPr/>
          <p:nvPr/>
        </p:nvSpPr>
        <p:spPr>
          <a:xfrm>
            <a:off x="1524002" y="1524252"/>
            <a:ext cx="9143999" cy="537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– </a:t>
            </a:r>
            <a:r>
              <a:rPr lang="pt-BR" sz="1600" b="1" i="1" u="sng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Entidades Estaduais</a:t>
            </a: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recepcionar as manifestações de interesse dos comitês;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manifestar formalmente à ANA o interesse do estado em participar do PROCOMITÊS;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prestar as informações requeridas para participação no PROCOMITÊS;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conduzir o processo de diagnóstico e prognóstico sobre a situação dos </a:t>
            </a:r>
            <a:r>
              <a:rPr lang="pt-BR" sz="1600" b="1" i="1" dirty="0" err="1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CBHs</a:t>
            </a: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para o processo de definição das metas;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submeter o Quadro de Metas do PROCOMITÊS à aprovação do CERH;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responsabilizar-se pela organização e mobilização dos recursos humanos e materiais, bem como pelas ações necessárias ao alcance das metas do PROCOMITÊS;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o Relatório Anual de Certificação do Alcance das Metas do PROCOMITÊS e apoiar o CERH no processo de certificação das metas;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informar à ANA o andamento das ações em curso no estado;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requerer à ANA a transferência anual dos recursos financeiros a que tiver direito; </a:t>
            </a:r>
          </a:p>
          <a:p>
            <a:pPr marL="285750" indent="-28575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aplicar os recursos do PROCOMITÊS exclusivamente em ações voltadas ao fortalecimento dos comitês </a:t>
            </a: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bacias hidrográficas do respectivo estado;</a:t>
            </a:r>
          </a:p>
          <a:p>
            <a:pPr marL="285750" indent="-28575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apresentar, anualmente, relatório com o detalhamento da aplicação dos recursos.</a:t>
            </a:r>
          </a:p>
        </p:txBody>
      </p:sp>
    </p:spTree>
    <p:extLst>
      <p:ext uri="{BB962C8B-B14F-4D97-AF65-F5344CB8AC3E}">
        <p14:creationId xmlns:p14="http://schemas.microsoft.com/office/powerpoint/2010/main" val="399710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7723464" y="1064316"/>
            <a:ext cx="294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E8D5525-C637-4E93-B275-052AEF05F002}"/>
              </a:ext>
            </a:extLst>
          </p:cNvPr>
          <p:cNvSpPr>
            <a:spLocks/>
          </p:cNvSpPr>
          <p:nvPr/>
        </p:nvSpPr>
        <p:spPr bwMode="auto">
          <a:xfrm>
            <a:off x="2080592" y="1627292"/>
            <a:ext cx="828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DETALHAMENTO DOS COMPONENTES, INDICADORES E METAS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AB9048-A3F7-4325-B6C2-7C5939163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135" y="2304977"/>
            <a:ext cx="4499865" cy="4055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7D40F46-58BA-4DFC-A017-2E706C227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04977"/>
            <a:ext cx="4483894" cy="40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4810539" y="1104072"/>
            <a:ext cx="585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CAPÍTULO II: DOS COMPONENTES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443D06-00DD-4BCC-BA40-858DF5BC1481}"/>
              </a:ext>
            </a:extLst>
          </p:cNvPr>
          <p:cNvSpPr/>
          <p:nvPr/>
        </p:nvSpPr>
        <p:spPr>
          <a:xfrm>
            <a:off x="1837766" y="2124554"/>
            <a:ext cx="8597153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(Resolução ANA n° 1.190/2016, Art. 4º. </a:t>
            </a: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COMPONENTES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900"/>
              </a:spcAft>
              <a:buClr>
                <a:srgbClr val="336699"/>
              </a:buClr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Funcionamento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comitês de bacias hidrográficas;</a:t>
            </a:r>
          </a:p>
          <a:p>
            <a:pPr marL="358775" indent="-358775" algn="just">
              <a:spcAft>
                <a:spcPts val="900"/>
              </a:spcAft>
              <a:buClr>
                <a:srgbClr val="336699"/>
              </a:buClr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Capacitação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o aperfeiçoamento da representação e da representatividade nos colegiados;</a:t>
            </a:r>
          </a:p>
          <a:p>
            <a:pPr marL="358775" indent="-358775" algn="just">
              <a:spcAft>
                <a:spcPts val="900"/>
              </a:spcAft>
              <a:buClr>
                <a:srgbClr val="336699"/>
              </a:buClr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Comunicação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promover o reconhecimento dos colegiados pela sociedade;</a:t>
            </a:r>
          </a:p>
          <a:p>
            <a:pPr algn="just">
              <a:spcAft>
                <a:spcPts val="900"/>
              </a:spcAft>
              <a:buClr>
                <a:srgbClr val="336699"/>
              </a:buClr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Cadastro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Nacional de Instâncias Colegiadas do SINGREH;</a:t>
            </a:r>
          </a:p>
          <a:p>
            <a:pPr algn="just">
              <a:spcAft>
                <a:spcPts val="900"/>
              </a:spcAft>
              <a:buClr>
                <a:srgbClr val="336699"/>
              </a:buClr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Implementação de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de gestão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e</a:t>
            </a:r>
          </a:p>
          <a:p>
            <a:pPr algn="just">
              <a:spcAft>
                <a:spcPts val="900"/>
              </a:spcAft>
              <a:buClr>
                <a:srgbClr val="336699"/>
              </a:buClr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VI.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Acompanhamento e avaliação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efetividade do Programa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98F8C91-BFE1-4A51-97B9-F70D8E3AAFBD}"/>
              </a:ext>
            </a:extLst>
          </p:cNvPr>
          <p:cNvSpPr/>
          <p:nvPr/>
        </p:nvSpPr>
        <p:spPr>
          <a:xfrm>
            <a:off x="1524001" y="6138162"/>
            <a:ext cx="91439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t-BR" sz="1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Resolução ANA nº 1.595/2016, específica para o detalhamento dos Componentes</a:t>
            </a:r>
            <a:endParaRPr lang="pt-BR" sz="1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7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>
            <a:extLst>
              <a:ext uri="{FF2B5EF4-FFF2-40B4-BE49-F238E27FC236}">
                <a16:creationId xmlns:a16="http://schemas.microsoft.com/office/drawing/2014/main" id="{5E8D5525-C637-4E93-B275-052AEF05F002}"/>
              </a:ext>
            </a:extLst>
          </p:cNvPr>
          <p:cNvSpPr>
            <a:spLocks/>
          </p:cNvSpPr>
          <p:nvPr/>
        </p:nvSpPr>
        <p:spPr bwMode="auto">
          <a:xfrm>
            <a:off x="2080592" y="1001675"/>
            <a:ext cx="828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COMPONENTES, INDICADORES E METAS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8F6F230F-5B23-464D-ABB8-433A5ED78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76430"/>
              </p:ext>
            </p:extLst>
          </p:nvPr>
        </p:nvGraphicFramePr>
        <p:xfrm>
          <a:off x="503582" y="1621864"/>
          <a:ext cx="11105322" cy="4835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018">
                  <a:extLst>
                    <a:ext uri="{9D8B030D-6E8A-4147-A177-3AD203B41FA5}">
                      <a16:colId xmlns:a16="http://schemas.microsoft.com/office/drawing/2014/main" val="2407445778"/>
                    </a:ext>
                  </a:extLst>
                </a:gridCol>
                <a:gridCol w="1169608">
                  <a:extLst>
                    <a:ext uri="{9D8B030D-6E8A-4147-A177-3AD203B41FA5}">
                      <a16:colId xmlns:a16="http://schemas.microsoft.com/office/drawing/2014/main" val="2040671191"/>
                    </a:ext>
                  </a:extLst>
                </a:gridCol>
                <a:gridCol w="2859522">
                  <a:extLst>
                    <a:ext uri="{9D8B030D-6E8A-4147-A177-3AD203B41FA5}">
                      <a16:colId xmlns:a16="http://schemas.microsoft.com/office/drawing/2014/main" val="2231086061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3635268371"/>
                    </a:ext>
                  </a:extLst>
                </a:gridCol>
                <a:gridCol w="1199061">
                  <a:extLst>
                    <a:ext uri="{9D8B030D-6E8A-4147-A177-3AD203B41FA5}">
                      <a16:colId xmlns:a16="http://schemas.microsoft.com/office/drawing/2014/main" val="2616585259"/>
                    </a:ext>
                  </a:extLst>
                </a:gridCol>
                <a:gridCol w="1288579">
                  <a:extLst>
                    <a:ext uri="{9D8B030D-6E8A-4147-A177-3AD203B41FA5}">
                      <a16:colId xmlns:a16="http://schemas.microsoft.com/office/drawing/2014/main" val="3516680348"/>
                    </a:ext>
                  </a:extLst>
                </a:gridCol>
                <a:gridCol w="2667456">
                  <a:extLst>
                    <a:ext uri="{9D8B030D-6E8A-4147-A177-3AD203B41FA5}">
                      <a16:colId xmlns:a16="http://schemas.microsoft.com/office/drawing/2014/main" val="1858643811"/>
                    </a:ext>
                  </a:extLst>
                </a:gridCol>
              </a:tblGrid>
              <a:tr h="30417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RESPONSÁVEL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METAS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RESPONSÁVEL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METAS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292925"/>
                  </a:ext>
                </a:extLst>
              </a:tr>
              <a:tr h="8207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 I: Funcionamento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COMITÊ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Regimento Interno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Mandatos e processos eleitorais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Reuniões ordinárias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Quórum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Conformidade documental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Plano de trabalho e relatório de atividades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 II: Capacitação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COMITÊ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Capacitação de novos membros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Plano de capacitação (aprovação/revisão)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Implementação e monitoramento do plano de capacitação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extLst>
                  <a:ext uri="{0D108BD9-81ED-4DB2-BD59-A6C34878D82A}">
                    <a16:rowId xmlns:a16="http://schemas.microsoft.com/office/drawing/2014/main" val="738927460"/>
                  </a:ext>
                </a:extLst>
              </a:tr>
              <a:tr h="2520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ENTIDADE ESTADUAL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Apoio logístico e articulação para otimização das ações de capacitação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extLst>
                  <a:ext uri="{0D108BD9-81ED-4DB2-BD59-A6C34878D82A}">
                    <a16:rowId xmlns:a16="http://schemas.microsoft.com/office/drawing/2014/main" val="2934170522"/>
                  </a:ext>
                </a:extLst>
              </a:tr>
              <a:tr h="2648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ENTIDADE ESTADUAL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Instrumento formal de criação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Apoio logístico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ENTIDADE ESTADUAL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Apoio logístico e articulação para otimização das ações de capacitação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extLst>
                  <a:ext uri="{0D108BD9-81ED-4DB2-BD59-A6C34878D82A}">
                    <a16:rowId xmlns:a16="http://schemas.microsoft.com/office/drawing/2014/main" val="2102566161"/>
                  </a:ext>
                </a:extLst>
              </a:tr>
              <a:tr h="6676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 III: Comunicação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COMITÊ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Sitio eletrônico ou página pública em rede social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Plano de comunicação (aprovação/revisão)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Implementação do plano de comunicação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 IV: Cadastro Nacional de Instâncias Colegiadas do SINGREH - CINCO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COMITÊ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Conhecimento dos membros (entidades e representantes)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Conhecimento da atuação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Conhecimento dos instrumentos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extLst>
                  <a:ext uri="{0D108BD9-81ED-4DB2-BD59-A6C34878D82A}">
                    <a16:rowId xmlns:a16="http://schemas.microsoft.com/office/drawing/2014/main" val="3737736195"/>
                  </a:ext>
                </a:extLst>
              </a:tr>
              <a:tr h="1380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ENTIDADE ESTADUAL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Apoio logístico e infraestrutura de TI - equipamento e rede web para inserção dos documentos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extLst>
                  <a:ext uri="{0D108BD9-81ED-4DB2-BD59-A6C34878D82A}">
                    <a16:rowId xmlns:a16="http://schemas.microsoft.com/office/drawing/2014/main" val="35501419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ENTIDADE ESTADUAL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Apoio logístico e articulação para otimização das ações de comunicação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ENTIDADE ESTADUAL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Apoio logístico e infraestrutura de TI - equipamento e rede web para inserção dos documentos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extLst>
                  <a:ext uri="{0D108BD9-81ED-4DB2-BD59-A6C34878D82A}">
                    <a16:rowId xmlns:a16="http://schemas.microsoft.com/office/drawing/2014/main" val="1958351649"/>
                  </a:ext>
                </a:extLst>
              </a:tr>
              <a:tr h="72862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 V: Instrumentos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COMITÊ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TDRs para plano e/ou enquadramento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Plano (aprovação/revisão)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Enquadramento (aprovação/revisão)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Estudos para implementação de cobrança (aprovação/revisão)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 indicadores adicionais (opcional)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 VI: Acompanhamento e Avaliação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COMITÊ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Ações conjuntas de acompanhamento e avaliação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Autoavaliação do comitê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Avaliação da efetividade do programa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extLst>
                  <a:ext uri="{0D108BD9-81ED-4DB2-BD59-A6C34878D82A}">
                    <a16:rowId xmlns:a16="http://schemas.microsoft.com/office/drawing/2014/main" val="2782123928"/>
                  </a:ext>
                </a:extLst>
              </a:tr>
              <a:tr h="4505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ENTIDADE ESTADUAL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Ações conjuntas de acompanhamento e avaliação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Avaliação</a:t>
                      </a: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da efetividade do programa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extLst>
                  <a:ext uri="{0D108BD9-81ED-4DB2-BD59-A6C34878D82A}">
                    <a16:rowId xmlns:a16="http://schemas.microsoft.com/office/drawing/2014/main" val="1963720830"/>
                  </a:ext>
                </a:extLst>
              </a:tr>
              <a:tr h="1461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ENTIDADE ESTADUAL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Apoio logístico, técnico e financeiro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ENTIDADE ESTADUAL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Ações conjuntas de acompanhamento e avaliação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Avaliação da efetividade do programa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extLst>
                  <a:ext uri="{0D108BD9-81ED-4DB2-BD59-A6C34878D82A}">
                    <a16:rowId xmlns:a16="http://schemas.microsoft.com/office/drawing/2014/main" val="3172755434"/>
                  </a:ext>
                </a:extLst>
              </a:tr>
              <a:tr h="273943">
                <a:tc v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CERH</a:t>
                      </a:r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Acompanhamento do PROCOMITÊS</a:t>
                      </a:r>
                      <a:b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t-BR" sz="100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Certificação das metas</a:t>
                      </a:r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b"/>
                </a:tc>
                <a:extLst>
                  <a:ext uri="{0D108BD9-81ED-4DB2-BD59-A6C34878D82A}">
                    <a16:rowId xmlns:a16="http://schemas.microsoft.com/office/drawing/2014/main" val="2335494417"/>
                  </a:ext>
                </a:extLst>
              </a:tr>
              <a:tr h="401254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" marR="5963" marT="5963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63" marR="5963" marT="5963" marB="0" anchor="b"/>
                </a:tc>
                <a:extLst>
                  <a:ext uri="{0D108BD9-81ED-4DB2-BD59-A6C34878D82A}">
                    <a16:rowId xmlns:a16="http://schemas.microsoft.com/office/drawing/2014/main" val="3564331789"/>
                  </a:ext>
                </a:extLst>
              </a:tr>
            </a:tbl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7D54CB68-76E7-4621-9A1A-9930D660FBC9}"/>
              </a:ext>
            </a:extLst>
          </p:cNvPr>
          <p:cNvSpPr/>
          <p:nvPr/>
        </p:nvSpPr>
        <p:spPr>
          <a:xfrm>
            <a:off x="2244165" y="22147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t-B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*Resolução ANA nº 1.595/2016, específica para o detalhamento dos Componentes</a:t>
            </a:r>
            <a:endParaRPr lang="pt-BR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8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831846" y="1236372"/>
            <a:ext cx="10545856" cy="494059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b="1" dirty="0">
                <a:solidFill>
                  <a:srgbClr val="00376C"/>
                </a:solidFill>
              </a:rPr>
              <a:t>O PROGRAMA PROCOMITÊS NO DISTRITO FEDERAL</a:t>
            </a:r>
          </a:p>
          <a:p>
            <a:pPr>
              <a:spcBef>
                <a:spcPts val="0"/>
              </a:spcBef>
            </a:pPr>
            <a:endParaRPr lang="pt-BR" sz="1800" dirty="0">
              <a:solidFill>
                <a:srgbClr val="00376C"/>
              </a:solidFill>
            </a:endParaRPr>
          </a:p>
          <a:p>
            <a:pPr marL="439738"/>
            <a:r>
              <a:rPr lang="pt-BR" dirty="0"/>
              <a:t>1. INTRODUÇÃO</a:t>
            </a:r>
          </a:p>
          <a:p>
            <a:pPr marL="1084263" indent="-271463">
              <a:buFontTx/>
              <a:buChar char="-"/>
            </a:pPr>
            <a:r>
              <a:rPr lang="pt-BR" dirty="0"/>
              <a:t>Antecedentes</a:t>
            </a:r>
          </a:p>
          <a:p>
            <a:pPr marL="439738">
              <a:spcBef>
                <a:spcPts val="2400"/>
              </a:spcBef>
              <a:spcAft>
                <a:spcPts val="1200"/>
              </a:spcAft>
            </a:pPr>
            <a:r>
              <a:rPr lang="pt-BR" dirty="0"/>
              <a:t>2. APRESENTAÇÃO DO PROGRAMA</a:t>
            </a:r>
          </a:p>
          <a:p>
            <a:pPr marL="1084263" indent="-2714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dirty="0"/>
              <a:t>Visão geral</a:t>
            </a:r>
          </a:p>
          <a:p>
            <a:pPr marL="1084263" indent="-2714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dirty="0"/>
              <a:t>Características e Requisitos para a participação</a:t>
            </a:r>
          </a:p>
          <a:p>
            <a:pPr marL="1084263" indent="-2714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dirty="0"/>
              <a:t>Papéis dos agentes envolvidos – ANA, ADASA, </a:t>
            </a:r>
            <a:r>
              <a:rPr lang="pt-BR" dirty="0" err="1"/>
              <a:t>CBHs</a:t>
            </a:r>
            <a:r>
              <a:rPr lang="pt-BR" dirty="0"/>
              <a:t>, CRH-DF</a:t>
            </a:r>
          </a:p>
          <a:p>
            <a:pPr marL="1084263" indent="-2714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dirty="0"/>
              <a:t>Panorama dos Comitês de Bacia Hidrográfica</a:t>
            </a:r>
          </a:p>
          <a:p>
            <a:pPr marL="1084263" indent="-2714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dirty="0"/>
              <a:t>Benefícios do programa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3" y="6134325"/>
            <a:ext cx="4231341" cy="6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43497E2-BBEE-4702-B723-2E699A6C5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9" y="1071527"/>
            <a:ext cx="7011051" cy="5775226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3DDDD58-33FA-445B-B098-BE9D866FE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409" y="1071528"/>
            <a:ext cx="6726891" cy="3013452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80EE58-3610-4B6C-904F-4C96A3B21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509" y="1071527"/>
            <a:ext cx="7011051" cy="2484473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F41C61-D1E9-4615-BF5A-9A0713757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509" y="3659732"/>
            <a:ext cx="7018991" cy="31912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D208457-EEA6-4CCA-8745-56CC6C0C9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118" y="308600"/>
            <a:ext cx="7129182" cy="654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6670BBA-681A-4A51-83D3-90BEE580B3DC}"/>
              </a:ext>
            </a:extLst>
          </p:cNvPr>
          <p:cNvSpPr txBox="1"/>
          <p:nvPr/>
        </p:nvSpPr>
        <p:spPr>
          <a:xfrm>
            <a:off x="8663264" y="1064316"/>
            <a:ext cx="294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7D6608C6-620A-41A4-A0C8-BCA0F0816DF3}"/>
              </a:ext>
            </a:extLst>
          </p:cNvPr>
          <p:cNvSpPr>
            <a:spLocks/>
          </p:cNvSpPr>
          <p:nvPr/>
        </p:nvSpPr>
        <p:spPr bwMode="auto">
          <a:xfrm>
            <a:off x="1331292" y="-27025"/>
            <a:ext cx="828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COMPONENTES, INDICADORES E METAS</a:t>
            </a:r>
          </a:p>
        </p:txBody>
      </p:sp>
    </p:spTree>
    <p:extLst>
      <p:ext uri="{BB962C8B-B14F-4D97-AF65-F5344CB8AC3E}">
        <p14:creationId xmlns:p14="http://schemas.microsoft.com/office/powerpoint/2010/main" val="20788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EB8248-FB63-4B14-A354-6B0876501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6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Diagnóstico da situação inicial dos comitês do DF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A65570-C495-4B42-9441-37782C535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897444"/>
            <a:ext cx="11840082" cy="196335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25910A9-B8D8-48C3-8B45-678EBA0B0423}"/>
              </a:ext>
            </a:extLst>
          </p:cNvPr>
          <p:cNvSpPr/>
          <p:nvPr/>
        </p:nvSpPr>
        <p:spPr>
          <a:xfrm>
            <a:off x="838200" y="4087187"/>
            <a:ext cx="6279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Quadro das metas definidas pelos comitês do DF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BB7AC5-ED98-4F50-9241-E681B08F6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18" y="4469219"/>
            <a:ext cx="11780264" cy="171324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1DB9B82-C98E-438A-BDE4-BF1AEBAE5788}"/>
              </a:ext>
            </a:extLst>
          </p:cNvPr>
          <p:cNvSpPr txBox="1"/>
          <p:nvPr/>
        </p:nvSpPr>
        <p:spPr>
          <a:xfrm>
            <a:off x="8663264" y="1064316"/>
            <a:ext cx="294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</p:txBody>
      </p:sp>
    </p:spTree>
    <p:extLst>
      <p:ext uri="{BB962C8B-B14F-4D97-AF65-F5344CB8AC3E}">
        <p14:creationId xmlns:p14="http://schemas.microsoft.com/office/powerpoint/2010/main" val="16354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702ED5-0747-4752-A6B6-916A2E110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03325"/>
            <a:ext cx="10515600" cy="358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Minuta da Resolução CRH-DF aprovando as metas pactuadas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A27CA7-A876-4859-B1CE-6EBEBCFDD64A}"/>
              </a:ext>
            </a:extLst>
          </p:cNvPr>
          <p:cNvSpPr txBox="1"/>
          <p:nvPr/>
        </p:nvSpPr>
        <p:spPr>
          <a:xfrm>
            <a:off x="8663264" y="1064316"/>
            <a:ext cx="294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9FCBCC-CE9A-4722-A87A-9C8733165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5" y="1641475"/>
            <a:ext cx="3219472" cy="50038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7B5F03-22E9-4085-A428-ECAA90D005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650345"/>
            <a:ext cx="7124700" cy="455676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FD7269A-4CF8-4518-B226-2042845865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647315"/>
            <a:ext cx="7124700" cy="484568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03344A-2C50-4B40-AEA0-EDBF1082720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719790"/>
            <a:ext cx="7124700" cy="45479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9995C07-3AF7-4A11-8875-ED7D6195A74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730423"/>
            <a:ext cx="7124700" cy="415957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39DFE11-0620-4CFB-A3B4-6A740B53154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5666740"/>
            <a:ext cx="7124700" cy="427199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749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B51622E-0B1E-441B-B5D3-DEA781D6A72F}"/>
              </a:ext>
            </a:extLst>
          </p:cNvPr>
          <p:cNvSpPr/>
          <p:nvPr/>
        </p:nvSpPr>
        <p:spPr>
          <a:xfrm>
            <a:off x="1524000" y="366234"/>
            <a:ext cx="9144000" cy="5158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35422">
              <a:defRPr/>
            </a:pPr>
            <a:r>
              <a:rPr lang="pt-BR" sz="228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Roteiro do processo geral do PROCOMITÊS, da adesão à certificação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AE7032C-0C41-4DC7-B0DB-D85EDB146CB6}"/>
              </a:ext>
            </a:extLst>
          </p:cNvPr>
          <p:cNvGrpSpPr/>
          <p:nvPr/>
        </p:nvGrpSpPr>
        <p:grpSpPr>
          <a:xfrm>
            <a:off x="422497" y="4061205"/>
            <a:ext cx="1186632" cy="1203657"/>
            <a:chOff x="422497" y="4061205"/>
            <a:chExt cx="1186632" cy="1203657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FB50A10D-DE4C-416B-8A5A-637C91D8B7C2}"/>
                </a:ext>
              </a:extLst>
            </p:cNvPr>
            <p:cNvSpPr/>
            <p:nvPr/>
          </p:nvSpPr>
          <p:spPr>
            <a:xfrm>
              <a:off x="422497" y="4061205"/>
              <a:ext cx="1186632" cy="976421"/>
            </a:xfrm>
            <a:prstGeom prst="roundRect">
              <a:avLst/>
            </a:prstGeom>
            <a:solidFill>
              <a:srgbClr val="FFD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22">
                <a:defRPr/>
              </a:pPr>
              <a:r>
                <a:rPr lang="pt-BR" sz="1400" b="1" dirty="0">
                  <a:solidFill>
                    <a:sysClr val="windowText" lastClr="000000"/>
                  </a:solidFill>
                  <a:latin typeface="Calibri" panose="020F0502020204030204"/>
                </a:rPr>
                <a:t>1º passo: manifestar interesse</a:t>
              </a:r>
            </a:p>
          </p:txBody>
        </p: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0521E90F-FA59-4176-8CDA-6B36A40AF447}"/>
                </a:ext>
              </a:extLst>
            </p:cNvPr>
            <p:cNvCxnSpPr>
              <a:cxnSpLocks/>
            </p:cNvCxnSpPr>
            <p:nvPr/>
          </p:nvCxnSpPr>
          <p:spPr>
            <a:xfrm>
              <a:off x="1015813" y="5037626"/>
              <a:ext cx="0" cy="227236"/>
            </a:xfrm>
            <a:prstGeom prst="line">
              <a:avLst/>
            </a:prstGeom>
            <a:ln w="349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Imagem 35">
            <a:extLst>
              <a:ext uri="{FF2B5EF4-FFF2-40B4-BE49-F238E27FC236}">
                <a16:creationId xmlns:a16="http://schemas.microsoft.com/office/drawing/2014/main" id="{9DFABE68-E544-427A-9E62-98916386A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4516" y="1705446"/>
            <a:ext cx="1045679" cy="1045679"/>
          </a:xfrm>
          <a:prstGeom prst="rect">
            <a:avLst/>
          </a:prstGeom>
        </p:spPr>
      </p:pic>
      <p:pic>
        <p:nvPicPr>
          <p:cNvPr id="73" name="Imagem 72">
            <a:extLst>
              <a:ext uri="{FF2B5EF4-FFF2-40B4-BE49-F238E27FC236}">
                <a16:creationId xmlns:a16="http://schemas.microsoft.com/office/drawing/2014/main" id="{FAF1E048-DD33-4C85-9495-CB055E438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4258" y="1661378"/>
            <a:ext cx="1045679" cy="1045679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20DD93E-7671-4582-A16C-8C342CF1BC8C}"/>
              </a:ext>
            </a:extLst>
          </p:cNvPr>
          <p:cNvGrpSpPr/>
          <p:nvPr/>
        </p:nvGrpSpPr>
        <p:grpSpPr>
          <a:xfrm>
            <a:off x="3016432" y="1608099"/>
            <a:ext cx="1098958" cy="1594448"/>
            <a:chOff x="3016432" y="1608099"/>
            <a:chExt cx="1098958" cy="1594448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A2AE6BA0-CDDD-4684-A51A-0AE3B711DEFB}"/>
                </a:ext>
              </a:extLst>
            </p:cNvPr>
            <p:cNvSpPr/>
            <p:nvPr/>
          </p:nvSpPr>
          <p:spPr>
            <a:xfrm>
              <a:off x="3016432" y="1608099"/>
              <a:ext cx="1098958" cy="109895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72" name="Imagem 71">
              <a:extLst>
                <a:ext uri="{FF2B5EF4-FFF2-40B4-BE49-F238E27FC236}">
                  <a16:creationId xmlns:a16="http://schemas.microsoft.com/office/drawing/2014/main" id="{7C6072A9-DED8-44E0-8714-99B7609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306" y="1846716"/>
              <a:ext cx="695227" cy="695227"/>
            </a:xfrm>
            <a:prstGeom prst="rect">
              <a:avLst/>
            </a:prstGeom>
          </p:spPr>
        </p:pic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0E383F7E-6999-42C5-B498-D8B98F2431B4}"/>
                </a:ext>
              </a:extLst>
            </p:cNvPr>
            <p:cNvSpPr txBox="1"/>
            <p:nvPr/>
          </p:nvSpPr>
          <p:spPr>
            <a:xfrm>
              <a:off x="3055484" y="2833215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ADESÃO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5F3FC4-5DB6-42BD-98CC-7DC89E66ED77}"/>
              </a:ext>
            </a:extLst>
          </p:cNvPr>
          <p:cNvGrpSpPr/>
          <p:nvPr/>
        </p:nvGrpSpPr>
        <p:grpSpPr>
          <a:xfrm>
            <a:off x="5075528" y="1608099"/>
            <a:ext cx="2040943" cy="1594448"/>
            <a:chOff x="5075528" y="1608099"/>
            <a:chExt cx="2040943" cy="1594448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F6244121-6C58-4627-9CCE-7BB33D30BDFA}"/>
                </a:ext>
              </a:extLst>
            </p:cNvPr>
            <p:cNvSpPr/>
            <p:nvPr/>
          </p:nvSpPr>
          <p:spPr>
            <a:xfrm>
              <a:off x="5538805" y="1608099"/>
              <a:ext cx="1098958" cy="109895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4" name="Imagem 73">
              <a:extLst>
                <a:ext uri="{FF2B5EF4-FFF2-40B4-BE49-F238E27FC236}">
                  <a16:creationId xmlns:a16="http://schemas.microsoft.com/office/drawing/2014/main" id="{C19ED69A-81B1-4D33-A8C6-06E754677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625" y="1787136"/>
              <a:ext cx="695369" cy="695369"/>
            </a:xfrm>
            <a:prstGeom prst="rect">
              <a:avLst/>
            </a:prstGeom>
          </p:spPr>
        </p:pic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64B797BA-2649-4EDD-AA17-DA6E7971F687}"/>
                </a:ext>
              </a:extLst>
            </p:cNvPr>
            <p:cNvSpPr txBox="1"/>
            <p:nvPr/>
          </p:nvSpPr>
          <p:spPr>
            <a:xfrm>
              <a:off x="5075528" y="2833215"/>
              <a:ext cx="2040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IMPLEMENTAÇÃO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B59A3CD-9654-41E1-98F2-FE8635F5C6A7}"/>
              </a:ext>
            </a:extLst>
          </p:cNvPr>
          <p:cNvGrpSpPr/>
          <p:nvPr/>
        </p:nvGrpSpPr>
        <p:grpSpPr>
          <a:xfrm>
            <a:off x="7916080" y="1608099"/>
            <a:ext cx="1694695" cy="1594448"/>
            <a:chOff x="7916080" y="1608099"/>
            <a:chExt cx="1694695" cy="1594448"/>
          </a:xfrm>
        </p:grpSpPr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8828394C-9280-42A1-AF1A-13D8FA645C38}"/>
                </a:ext>
              </a:extLst>
            </p:cNvPr>
            <p:cNvSpPr/>
            <p:nvPr/>
          </p:nvSpPr>
          <p:spPr>
            <a:xfrm>
              <a:off x="8203571" y="1608099"/>
              <a:ext cx="1098958" cy="10989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5" name="Imagem 74">
              <a:extLst>
                <a:ext uri="{FF2B5EF4-FFF2-40B4-BE49-F238E27FC236}">
                  <a16:creationId xmlns:a16="http://schemas.microsoft.com/office/drawing/2014/main" id="{BC651420-B862-4DBB-9102-7EF3EB5E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964" y="1775507"/>
              <a:ext cx="796928" cy="764142"/>
            </a:xfrm>
            <a:prstGeom prst="rect">
              <a:avLst/>
            </a:prstGeom>
          </p:spPr>
        </p:pic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D4B8D9C0-1217-4F8C-8C97-4F21028CE58F}"/>
                </a:ext>
              </a:extLst>
            </p:cNvPr>
            <p:cNvSpPr txBox="1"/>
            <p:nvPr/>
          </p:nvSpPr>
          <p:spPr>
            <a:xfrm>
              <a:off x="7916080" y="2833215"/>
              <a:ext cx="1694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CERTIFICAÇÃO</a:t>
              </a:r>
            </a:p>
          </p:txBody>
        </p:sp>
      </p:grp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C9536CD8-4F86-4C0F-AB55-185805C91F58}"/>
              </a:ext>
            </a:extLst>
          </p:cNvPr>
          <p:cNvCxnSpPr/>
          <p:nvPr/>
        </p:nvCxnSpPr>
        <p:spPr>
          <a:xfrm>
            <a:off x="948958" y="5264862"/>
            <a:ext cx="1069596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AF58EF8-8889-4CCA-99E4-F96C885990CF}"/>
              </a:ext>
            </a:extLst>
          </p:cNvPr>
          <p:cNvGrpSpPr/>
          <p:nvPr/>
        </p:nvGrpSpPr>
        <p:grpSpPr>
          <a:xfrm>
            <a:off x="1377451" y="5264862"/>
            <a:ext cx="1379574" cy="969657"/>
            <a:chOff x="2342651" y="5264862"/>
            <a:chExt cx="1379574" cy="969657"/>
          </a:xfrm>
        </p:grpSpPr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54B2183E-024D-4F8D-9E24-C34385680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8581" y="5264862"/>
              <a:ext cx="0" cy="224225"/>
            </a:xfrm>
            <a:prstGeom prst="line">
              <a:avLst/>
            </a:prstGeom>
            <a:ln w="317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tângulo: Cantos Arredondados 88">
              <a:extLst>
                <a:ext uri="{FF2B5EF4-FFF2-40B4-BE49-F238E27FC236}">
                  <a16:creationId xmlns:a16="http://schemas.microsoft.com/office/drawing/2014/main" id="{FEF1C4BC-5C1F-4BF9-8071-3A16CAA05236}"/>
                </a:ext>
              </a:extLst>
            </p:cNvPr>
            <p:cNvSpPr/>
            <p:nvPr/>
          </p:nvSpPr>
          <p:spPr>
            <a:xfrm>
              <a:off x="2342651" y="5489087"/>
              <a:ext cx="1379574" cy="745432"/>
            </a:xfrm>
            <a:prstGeom prst="roundRect">
              <a:avLst/>
            </a:prstGeom>
            <a:solidFill>
              <a:srgbClr val="FFD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22"/>
              <a:r>
                <a:rPr lang="pt-BR" sz="1200" b="1" dirty="0">
                  <a:solidFill>
                    <a:sysClr val="windowText" lastClr="000000"/>
                  </a:solidFill>
                  <a:latin typeface="Calibri" panose="020F0502020204030204"/>
                </a:rPr>
                <a:t>Comparecer à oficina de pactuação de metas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EF7E975-EFE9-480A-B430-218328BF9632}"/>
              </a:ext>
            </a:extLst>
          </p:cNvPr>
          <p:cNvGrpSpPr/>
          <p:nvPr/>
        </p:nvGrpSpPr>
        <p:grpSpPr>
          <a:xfrm>
            <a:off x="3521310" y="4195996"/>
            <a:ext cx="1521701" cy="1068866"/>
            <a:chOff x="3521310" y="4195996"/>
            <a:chExt cx="1521701" cy="1068866"/>
          </a:xfrm>
        </p:grpSpPr>
        <p:sp>
          <p:nvSpPr>
            <p:cNvPr id="93" name="Retângulo: Cantos Arredondados 92">
              <a:extLst>
                <a:ext uri="{FF2B5EF4-FFF2-40B4-BE49-F238E27FC236}">
                  <a16:creationId xmlns:a16="http://schemas.microsoft.com/office/drawing/2014/main" id="{D37DB38B-5547-4475-8270-BF71BFF70D32}"/>
                </a:ext>
              </a:extLst>
            </p:cNvPr>
            <p:cNvSpPr/>
            <p:nvPr/>
          </p:nvSpPr>
          <p:spPr>
            <a:xfrm>
              <a:off x="3521310" y="4195996"/>
              <a:ext cx="1521701" cy="841630"/>
            </a:xfrm>
            <a:prstGeom prst="roundRect">
              <a:avLst/>
            </a:prstGeom>
            <a:solidFill>
              <a:srgbClr val="CC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22"/>
              <a:r>
                <a:rPr lang="pt-BR" sz="1100" b="1" dirty="0">
                  <a:solidFill>
                    <a:sysClr val="windowText" lastClr="000000"/>
                  </a:solidFill>
                  <a:latin typeface="Calibri" panose="020F0502020204030204"/>
                </a:rPr>
                <a:t>Aplicação dos recursos na implementação das metas pactuadas</a:t>
              </a:r>
            </a:p>
          </p:txBody>
        </p:sp>
        <p:cxnSp>
          <p:nvCxnSpPr>
            <p:cNvPr id="98" name="Conector reto 97">
              <a:extLst>
                <a:ext uri="{FF2B5EF4-FFF2-40B4-BE49-F238E27FC236}">
                  <a16:creationId xmlns:a16="http://schemas.microsoft.com/office/drawing/2014/main" id="{EB4EA64A-A4E0-452E-8F67-2A995A97CF4D}"/>
                </a:ext>
              </a:extLst>
            </p:cNvPr>
            <p:cNvCxnSpPr>
              <a:cxnSpLocks/>
            </p:cNvCxnSpPr>
            <p:nvPr/>
          </p:nvCxnSpPr>
          <p:spPr>
            <a:xfrm>
              <a:off x="4282160" y="5037626"/>
              <a:ext cx="0" cy="227236"/>
            </a:xfrm>
            <a:prstGeom prst="line">
              <a:avLst/>
            </a:prstGeom>
            <a:ln w="349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6453F92-C354-403E-8BFC-0C6EAAF12665}"/>
              </a:ext>
            </a:extLst>
          </p:cNvPr>
          <p:cNvGrpSpPr/>
          <p:nvPr/>
        </p:nvGrpSpPr>
        <p:grpSpPr>
          <a:xfrm>
            <a:off x="7003679" y="3909270"/>
            <a:ext cx="1379574" cy="1355592"/>
            <a:chOff x="7003679" y="3909270"/>
            <a:chExt cx="1379574" cy="1355592"/>
          </a:xfrm>
        </p:grpSpPr>
        <p:sp>
          <p:nvSpPr>
            <p:cNvPr id="94" name="Retângulo: Cantos Arredondados 93">
              <a:extLst>
                <a:ext uri="{FF2B5EF4-FFF2-40B4-BE49-F238E27FC236}">
                  <a16:creationId xmlns:a16="http://schemas.microsoft.com/office/drawing/2014/main" id="{3D7FBEEB-678E-49F2-827B-BB1D0444A51E}"/>
                </a:ext>
              </a:extLst>
            </p:cNvPr>
            <p:cNvSpPr/>
            <p:nvPr/>
          </p:nvSpPr>
          <p:spPr>
            <a:xfrm>
              <a:off x="7003679" y="3909270"/>
              <a:ext cx="1379574" cy="1128355"/>
            </a:xfrm>
            <a:prstGeom prst="roundRect">
              <a:avLst/>
            </a:prstGeom>
            <a:gradFill>
              <a:gsLst>
                <a:gs pos="0">
                  <a:srgbClr val="CCE9AD"/>
                </a:gs>
                <a:gs pos="84000">
                  <a:srgbClr val="B2D0E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22"/>
              <a:r>
                <a:rPr lang="pt-BR" sz="1100" b="1" dirty="0">
                  <a:solidFill>
                    <a:sysClr val="windowText" lastClr="000000"/>
                  </a:solidFill>
                  <a:latin typeface="Calibri" panose="020F0502020204030204"/>
                </a:rPr>
                <a:t>Inserção de todos os documentos no portal de documentação </a:t>
              </a:r>
              <a:r>
                <a:rPr lang="pt-BR" sz="1100" b="1" dirty="0" err="1">
                  <a:solidFill>
                    <a:sysClr val="windowText" lastClr="000000"/>
                  </a:solidFill>
                  <a:latin typeface="Calibri" panose="020F0502020204030204"/>
                </a:rPr>
                <a:t>Doc</a:t>
              </a:r>
              <a:r>
                <a:rPr lang="pt-BR" sz="1100" b="1" dirty="0">
                  <a:solidFill>
                    <a:sysClr val="windowText" lastClr="000000"/>
                  </a:solidFill>
                  <a:latin typeface="Calibri" panose="020F0502020204030204"/>
                </a:rPr>
                <a:t>-CBH</a:t>
              </a:r>
            </a:p>
          </p:txBody>
        </p:sp>
        <p:cxnSp>
          <p:nvCxnSpPr>
            <p:cNvPr id="99" name="Conector reto 98">
              <a:extLst>
                <a:ext uri="{FF2B5EF4-FFF2-40B4-BE49-F238E27FC236}">
                  <a16:creationId xmlns:a16="http://schemas.microsoft.com/office/drawing/2014/main" id="{E2826C38-A912-4E5B-945A-D06A7011ECFF}"/>
                </a:ext>
              </a:extLst>
            </p:cNvPr>
            <p:cNvCxnSpPr>
              <a:cxnSpLocks/>
            </p:cNvCxnSpPr>
            <p:nvPr/>
          </p:nvCxnSpPr>
          <p:spPr>
            <a:xfrm>
              <a:off x="7691443" y="5037626"/>
              <a:ext cx="0" cy="227236"/>
            </a:xfrm>
            <a:prstGeom prst="line">
              <a:avLst/>
            </a:prstGeom>
            <a:ln w="349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409299D-04FC-4305-BDF9-D0BD2A893DB5}"/>
              </a:ext>
            </a:extLst>
          </p:cNvPr>
          <p:cNvGrpSpPr/>
          <p:nvPr/>
        </p:nvGrpSpPr>
        <p:grpSpPr>
          <a:xfrm>
            <a:off x="9156292" y="4195996"/>
            <a:ext cx="1550857" cy="1044802"/>
            <a:chOff x="9156292" y="4195996"/>
            <a:chExt cx="1550857" cy="1044802"/>
          </a:xfrm>
        </p:grpSpPr>
        <p:sp>
          <p:nvSpPr>
            <p:cNvPr id="95" name="Retângulo: Cantos Arredondados 94">
              <a:extLst>
                <a:ext uri="{FF2B5EF4-FFF2-40B4-BE49-F238E27FC236}">
                  <a16:creationId xmlns:a16="http://schemas.microsoft.com/office/drawing/2014/main" id="{6AF17494-BAEA-4779-93E7-53AE4811B354}"/>
                </a:ext>
              </a:extLst>
            </p:cNvPr>
            <p:cNvSpPr/>
            <p:nvPr/>
          </p:nvSpPr>
          <p:spPr>
            <a:xfrm>
              <a:off x="9156292" y="4195996"/>
              <a:ext cx="1550857" cy="817566"/>
            </a:xfrm>
            <a:prstGeom prst="roundRect">
              <a:avLst/>
            </a:prstGeom>
            <a:solidFill>
              <a:srgbClr val="B2D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22"/>
              <a:r>
                <a:rPr lang="pt-BR" sz="1100" b="1" dirty="0">
                  <a:solidFill>
                    <a:sysClr val="windowText" lastClr="000000"/>
                  </a:solidFill>
                  <a:latin typeface="Calibri" panose="020F0502020204030204"/>
                </a:rPr>
                <a:t>Preenchimento do Formulário de Certificação e da Síntese do estado</a:t>
              </a:r>
            </a:p>
          </p:txBody>
        </p:sp>
        <p:cxnSp>
          <p:nvCxnSpPr>
            <p:cNvPr id="104" name="Conector reto 103">
              <a:extLst>
                <a:ext uri="{FF2B5EF4-FFF2-40B4-BE49-F238E27FC236}">
                  <a16:creationId xmlns:a16="http://schemas.microsoft.com/office/drawing/2014/main" id="{0AAF0790-5572-4023-A701-ADE496F82AC6}"/>
                </a:ext>
              </a:extLst>
            </p:cNvPr>
            <p:cNvCxnSpPr>
              <a:cxnSpLocks/>
            </p:cNvCxnSpPr>
            <p:nvPr/>
          </p:nvCxnSpPr>
          <p:spPr>
            <a:xfrm>
              <a:off x="9949951" y="5013562"/>
              <a:ext cx="0" cy="227236"/>
            </a:xfrm>
            <a:prstGeom prst="line">
              <a:avLst/>
            </a:prstGeom>
            <a:ln w="349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16C264A-E154-4567-B761-D8EF226C52B3}"/>
              </a:ext>
            </a:extLst>
          </p:cNvPr>
          <p:cNvGrpSpPr/>
          <p:nvPr/>
        </p:nvGrpSpPr>
        <p:grpSpPr>
          <a:xfrm>
            <a:off x="4977077" y="5264862"/>
            <a:ext cx="1521701" cy="1055251"/>
            <a:chOff x="4977077" y="5264862"/>
            <a:chExt cx="1521701" cy="1055251"/>
          </a:xfrm>
        </p:grpSpPr>
        <p:sp>
          <p:nvSpPr>
            <p:cNvPr id="97" name="Retângulo: Cantos Arredondados 96">
              <a:extLst>
                <a:ext uri="{FF2B5EF4-FFF2-40B4-BE49-F238E27FC236}">
                  <a16:creationId xmlns:a16="http://schemas.microsoft.com/office/drawing/2014/main" id="{38751BD2-5337-410C-9D59-6E71C6DEDC42}"/>
                </a:ext>
              </a:extLst>
            </p:cNvPr>
            <p:cNvSpPr/>
            <p:nvPr/>
          </p:nvSpPr>
          <p:spPr>
            <a:xfrm>
              <a:off x="4977077" y="5478483"/>
              <a:ext cx="1521701" cy="841630"/>
            </a:xfrm>
            <a:prstGeom prst="roundRect">
              <a:avLst/>
            </a:prstGeom>
            <a:solidFill>
              <a:srgbClr val="CC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22"/>
              <a:r>
                <a:rPr lang="pt-BR" sz="1100" b="1" dirty="0">
                  <a:solidFill>
                    <a:sysClr val="windowText" lastClr="000000"/>
                  </a:solidFill>
                  <a:latin typeface="Calibri" panose="020F0502020204030204"/>
                </a:rPr>
                <a:t>Documentação de todas as ações realizadas</a:t>
              </a:r>
            </a:p>
          </p:txBody>
        </p:sp>
        <p:cxnSp>
          <p:nvCxnSpPr>
            <p:cNvPr id="105" name="Conector reto 104">
              <a:extLst>
                <a:ext uri="{FF2B5EF4-FFF2-40B4-BE49-F238E27FC236}">
                  <a16:creationId xmlns:a16="http://schemas.microsoft.com/office/drawing/2014/main" id="{61857638-8F54-4707-9708-6717BE39B8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7928" y="5264862"/>
              <a:ext cx="0" cy="224225"/>
            </a:xfrm>
            <a:prstGeom prst="line">
              <a:avLst/>
            </a:prstGeom>
            <a:ln w="317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612547A-6561-4F1C-828B-A20D64887673}"/>
              </a:ext>
            </a:extLst>
          </p:cNvPr>
          <p:cNvGrpSpPr/>
          <p:nvPr/>
        </p:nvGrpSpPr>
        <p:grpSpPr>
          <a:xfrm>
            <a:off x="7001656" y="5288927"/>
            <a:ext cx="1379574" cy="1363538"/>
            <a:chOff x="7001656" y="5288927"/>
            <a:chExt cx="1379574" cy="1363538"/>
          </a:xfrm>
        </p:grpSpPr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4C2F4263-F6FF-4A7D-B067-145CA34EC70F}"/>
                </a:ext>
              </a:extLst>
            </p:cNvPr>
            <p:cNvSpPr/>
            <p:nvPr/>
          </p:nvSpPr>
          <p:spPr>
            <a:xfrm>
              <a:off x="7001656" y="5516163"/>
              <a:ext cx="1379574" cy="1136302"/>
            </a:xfrm>
            <a:prstGeom prst="roundRect">
              <a:avLst/>
            </a:prstGeom>
            <a:gradFill>
              <a:gsLst>
                <a:gs pos="0">
                  <a:srgbClr val="CCE9AD"/>
                </a:gs>
                <a:gs pos="84000">
                  <a:srgbClr val="B2D0E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22"/>
              <a:r>
                <a:rPr lang="pt-BR" sz="1100" b="1" dirty="0">
                  <a:solidFill>
                    <a:sysClr val="windowText" lastClr="000000"/>
                  </a:solidFill>
                  <a:latin typeface="Calibri" panose="020F0502020204030204"/>
                </a:rPr>
                <a:t>Inserção de dados no sistema CINCO</a:t>
              </a:r>
            </a:p>
          </p:txBody>
        </p: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EF3CD6F9-DD95-4D7B-94E6-E96804CCE3AC}"/>
                </a:ext>
              </a:extLst>
            </p:cNvPr>
            <p:cNvCxnSpPr>
              <a:cxnSpLocks/>
            </p:cNvCxnSpPr>
            <p:nvPr/>
          </p:nvCxnSpPr>
          <p:spPr>
            <a:xfrm>
              <a:off x="7691443" y="5288927"/>
              <a:ext cx="0" cy="227236"/>
            </a:xfrm>
            <a:prstGeom prst="line">
              <a:avLst/>
            </a:prstGeom>
            <a:ln w="349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id="{F409CD2C-049E-4B3A-A19A-E94BBB2C4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18" y="6382520"/>
            <a:ext cx="2727982" cy="402525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22025D1-59F5-47B2-A53E-F22742A57088}"/>
              </a:ext>
            </a:extLst>
          </p:cNvPr>
          <p:cNvGrpSpPr/>
          <p:nvPr/>
        </p:nvGrpSpPr>
        <p:grpSpPr>
          <a:xfrm>
            <a:off x="9174522" y="5288927"/>
            <a:ext cx="1550857" cy="993612"/>
            <a:chOff x="9174522" y="5288927"/>
            <a:chExt cx="1550857" cy="993612"/>
          </a:xfrm>
        </p:grpSpPr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9493227F-DA9B-4C13-A2D4-07FF8599C06B}"/>
                </a:ext>
              </a:extLst>
            </p:cNvPr>
            <p:cNvSpPr/>
            <p:nvPr/>
          </p:nvSpPr>
          <p:spPr>
            <a:xfrm>
              <a:off x="9174522" y="5516057"/>
              <a:ext cx="1550857" cy="766482"/>
            </a:xfrm>
            <a:prstGeom prst="roundRect">
              <a:avLst/>
            </a:prstGeom>
            <a:solidFill>
              <a:srgbClr val="B2D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22"/>
              <a:r>
                <a:rPr lang="pt-BR" sz="1100" b="1" dirty="0">
                  <a:solidFill>
                    <a:sysClr val="windowText" lastClr="000000"/>
                  </a:solidFill>
                  <a:latin typeface="Calibri" panose="020F0502020204030204"/>
                </a:rPr>
                <a:t>Elaboração do Relatório Anual de Certificação</a:t>
              </a:r>
            </a:p>
          </p:txBody>
        </p: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B788400F-CF50-4D13-9C76-4BF2DA54B982}"/>
                </a:ext>
              </a:extLst>
            </p:cNvPr>
            <p:cNvCxnSpPr>
              <a:cxnSpLocks/>
            </p:cNvCxnSpPr>
            <p:nvPr/>
          </p:nvCxnSpPr>
          <p:spPr>
            <a:xfrm>
              <a:off x="9949951" y="5288927"/>
              <a:ext cx="0" cy="227236"/>
            </a:xfrm>
            <a:prstGeom prst="line">
              <a:avLst/>
            </a:prstGeom>
            <a:ln w="349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0DC8813D-17DE-4F3C-BA23-1C1E53E9D792}"/>
              </a:ext>
            </a:extLst>
          </p:cNvPr>
          <p:cNvGrpSpPr/>
          <p:nvPr/>
        </p:nvGrpSpPr>
        <p:grpSpPr>
          <a:xfrm>
            <a:off x="3076800" y="5251161"/>
            <a:ext cx="1379574" cy="1271268"/>
            <a:chOff x="3076800" y="5251161"/>
            <a:chExt cx="1379574" cy="1271268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6F1D973-714F-4E32-A9C6-990F255D3629}"/>
                </a:ext>
              </a:extLst>
            </p:cNvPr>
            <p:cNvSpPr/>
            <p:nvPr/>
          </p:nvSpPr>
          <p:spPr>
            <a:xfrm>
              <a:off x="3076800" y="5835274"/>
              <a:ext cx="1379574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35422">
                <a:defRPr/>
              </a:pPr>
              <a:r>
                <a:rPr lang="pt-BR" sz="1050" dirty="0">
                  <a:solidFill>
                    <a:prstClr val="black"/>
                  </a:solidFill>
                  <a:latin typeface="Calibri" panose="020F0502020204030204"/>
                </a:rPr>
                <a:t>Trâmites de </a:t>
              </a:r>
              <a:r>
                <a:rPr lang="pt-BR" sz="1050" dirty="0">
                  <a:solidFill>
                    <a:prstClr val="black"/>
                  </a:solidFill>
                </a:rPr>
                <a:t>contratação entre estado e ANA</a:t>
              </a:r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E6A04555-12A3-431E-A8D9-DE9F8EE8CE55}"/>
                </a:ext>
              </a:extLst>
            </p:cNvPr>
            <p:cNvGrpSpPr/>
            <p:nvPr/>
          </p:nvGrpSpPr>
          <p:grpSpPr>
            <a:xfrm>
              <a:off x="3128509" y="5251161"/>
              <a:ext cx="1239662" cy="1271268"/>
              <a:chOff x="689365" y="5220486"/>
              <a:chExt cx="1239662" cy="1271268"/>
            </a:xfrm>
          </p:grpSpPr>
          <p:cxnSp>
            <p:nvCxnSpPr>
              <p:cNvPr id="8" name="Conector: Angulado 7">
                <a:extLst>
                  <a:ext uri="{FF2B5EF4-FFF2-40B4-BE49-F238E27FC236}">
                    <a16:creationId xmlns:a16="http://schemas.microsoft.com/office/drawing/2014/main" id="{D89B36E1-38FD-450C-8C5E-D50E853E37A7}"/>
                  </a:ext>
                </a:extLst>
              </p:cNvPr>
              <p:cNvCxnSpPr>
                <a:cxnSpLocks/>
                <a:stCxn id="13" idx="0"/>
              </p:cNvCxnSpPr>
              <p:nvPr/>
            </p:nvCxnSpPr>
            <p:spPr>
              <a:xfrm rot="16200000" flipV="1">
                <a:off x="871112" y="5265904"/>
                <a:ext cx="260747" cy="618362"/>
              </a:xfrm>
              <a:prstGeom prst="bentConnector2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>
                <a:extLst>
                  <a:ext uri="{FF2B5EF4-FFF2-40B4-BE49-F238E27FC236}">
                    <a16:creationId xmlns:a16="http://schemas.microsoft.com/office/drawing/2014/main" id="{449A259F-1CAC-432C-8D60-175CF3640643}"/>
                  </a:ext>
                </a:extLst>
              </p:cNvPr>
              <p:cNvCxnSpPr/>
              <p:nvPr/>
            </p:nvCxnSpPr>
            <p:spPr>
              <a:xfrm flipV="1">
                <a:off x="689365" y="5220486"/>
                <a:ext cx="0" cy="22422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1951BD11-9965-4716-AFF1-0F36F393A319}"/>
                  </a:ext>
                </a:extLst>
              </p:cNvPr>
              <p:cNvSpPr/>
              <p:nvPr/>
            </p:nvSpPr>
            <p:spPr>
              <a:xfrm>
                <a:off x="692304" y="5705458"/>
                <a:ext cx="1236723" cy="786296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59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Agrupar 91">
            <a:extLst>
              <a:ext uri="{FF2B5EF4-FFF2-40B4-BE49-F238E27FC236}">
                <a16:creationId xmlns:a16="http://schemas.microsoft.com/office/drawing/2014/main" id="{83627E89-5A19-4059-B6AD-4C0A3D0C6995}"/>
              </a:ext>
            </a:extLst>
          </p:cNvPr>
          <p:cNvGrpSpPr/>
          <p:nvPr/>
        </p:nvGrpSpPr>
        <p:grpSpPr>
          <a:xfrm>
            <a:off x="6727818" y="1408319"/>
            <a:ext cx="4740233" cy="1371327"/>
            <a:chOff x="-2798706" y="4367387"/>
            <a:chExt cx="5392966" cy="2074342"/>
          </a:xfrm>
        </p:grpSpPr>
        <p:sp>
          <p:nvSpPr>
            <p:cNvPr id="52" name="Retângulo 51">
              <a:hlinkClick r:id="rId3" action="ppaction://hlinksldjump"/>
              <a:extLst>
                <a:ext uri="{FF2B5EF4-FFF2-40B4-BE49-F238E27FC236}">
                  <a16:creationId xmlns:a16="http://schemas.microsoft.com/office/drawing/2014/main" id="{ABEA9914-AA3E-4448-B44E-8FC716B31E30}"/>
                </a:ext>
              </a:extLst>
            </p:cNvPr>
            <p:cNvSpPr/>
            <p:nvPr/>
          </p:nvSpPr>
          <p:spPr>
            <a:xfrm>
              <a:off x="-1034626" y="4367387"/>
              <a:ext cx="1401051" cy="20743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 DE DADOS COMPLETA E ATUALIZADA</a:t>
              </a:r>
            </a:p>
          </p:txBody>
        </p:sp>
        <p:sp>
          <p:nvSpPr>
            <p:cNvPr id="49" name="Retângulo 48">
              <a:hlinkClick r:id="rId4" action="ppaction://hlinksldjump"/>
              <a:extLst>
                <a:ext uri="{FF2B5EF4-FFF2-40B4-BE49-F238E27FC236}">
                  <a16:creationId xmlns:a16="http://schemas.microsoft.com/office/drawing/2014/main" id="{EF15F417-80F7-43BE-A9BC-89F55DDA6508}"/>
                </a:ext>
              </a:extLst>
            </p:cNvPr>
            <p:cNvSpPr/>
            <p:nvPr/>
          </p:nvSpPr>
          <p:spPr>
            <a:xfrm>
              <a:off x="-2798706" y="5539700"/>
              <a:ext cx="1786938" cy="6355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33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5"/>
                </a:rPr>
                <a:t>CINCO</a:t>
              </a:r>
              <a:endParaRPr lang="pt-BR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Retângulo 49">
              <a:hlinkClick r:id="rId4" action="ppaction://hlinksldjump"/>
              <a:extLst>
                <a:ext uri="{FF2B5EF4-FFF2-40B4-BE49-F238E27FC236}">
                  <a16:creationId xmlns:a16="http://schemas.microsoft.com/office/drawing/2014/main" id="{AC8F7953-AA67-42C5-96F0-945C6BC2930A}"/>
                </a:ext>
              </a:extLst>
            </p:cNvPr>
            <p:cNvSpPr/>
            <p:nvPr/>
          </p:nvSpPr>
          <p:spPr>
            <a:xfrm>
              <a:off x="-2775847" y="4634863"/>
              <a:ext cx="1741220" cy="6307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33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6"/>
                </a:rPr>
                <a:t>DOC - CBH</a:t>
              </a:r>
              <a:endParaRPr lang="pt-BR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737C93D-CD71-49D0-8DCF-0E66295AE0C4}"/>
                </a:ext>
              </a:extLst>
            </p:cNvPr>
            <p:cNvSpPr/>
            <p:nvPr/>
          </p:nvSpPr>
          <p:spPr>
            <a:xfrm>
              <a:off x="366425" y="4367392"/>
              <a:ext cx="2227835" cy="2074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CADASTRO NACIONAL DE INSTÂNCIAS COLEGIADAS DO SINGREH</a:t>
              </a:r>
            </a:p>
          </p:txBody>
        </p:sp>
      </p:grpSp>
      <p:grpSp>
        <p:nvGrpSpPr>
          <p:cNvPr id="36" name="Agrupar 35"/>
          <p:cNvGrpSpPr/>
          <p:nvPr/>
        </p:nvGrpSpPr>
        <p:grpSpPr>
          <a:xfrm>
            <a:off x="302004" y="755563"/>
            <a:ext cx="4827281" cy="5856653"/>
            <a:chOff x="214078" y="2122973"/>
            <a:chExt cx="4061480" cy="9456554"/>
          </a:xfrm>
        </p:grpSpPr>
        <p:sp>
          <p:nvSpPr>
            <p:cNvPr id="34" name="Retângulo 33"/>
            <p:cNvSpPr/>
            <p:nvPr/>
          </p:nvSpPr>
          <p:spPr>
            <a:xfrm>
              <a:off x="214078" y="2508894"/>
              <a:ext cx="4061480" cy="9070633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14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1410121" y="2122973"/>
              <a:ext cx="1909804" cy="5963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Implementação</a:t>
              </a:r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6360761" y="752090"/>
            <a:ext cx="5543217" cy="5860126"/>
            <a:chOff x="5094219" y="2133497"/>
            <a:chExt cx="4860386" cy="9441130"/>
          </a:xfrm>
        </p:grpSpPr>
        <p:sp>
          <p:nvSpPr>
            <p:cNvPr id="83" name="Retângulo 82"/>
            <p:cNvSpPr/>
            <p:nvPr/>
          </p:nvSpPr>
          <p:spPr>
            <a:xfrm>
              <a:off x="5094219" y="2503993"/>
              <a:ext cx="4860386" cy="9070634"/>
            </a:xfrm>
            <a:prstGeom prst="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14"/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6618198" y="2133497"/>
              <a:ext cx="1716975" cy="5950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Certificação</a:t>
              </a:r>
            </a:p>
          </p:txBody>
        </p:sp>
      </p:grpSp>
      <p:sp>
        <p:nvSpPr>
          <p:cNvPr id="45" name="Retângulo 44">
            <a:hlinkClick r:id="rId4" action="ppaction://hlinksldjump"/>
            <a:extLst>
              <a:ext uri="{FF2B5EF4-FFF2-40B4-BE49-F238E27FC236}">
                <a16:creationId xmlns:a16="http://schemas.microsoft.com/office/drawing/2014/main" id="{A5BA8889-4FDB-4902-9B83-B55D95580A8B}"/>
              </a:ext>
            </a:extLst>
          </p:cNvPr>
          <p:cNvSpPr/>
          <p:nvPr/>
        </p:nvSpPr>
        <p:spPr>
          <a:xfrm rot="10800000" flipV="1">
            <a:off x="5532192" y="1247434"/>
            <a:ext cx="452907" cy="5092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wordArtVert" wrap="square" lIns="56311" tIns="28155" rIns="56311" bIns="281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97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</a:t>
            </a:r>
          </a:p>
        </p:txBody>
      </p:sp>
      <p:cxnSp>
        <p:nvCxnSpPr>
          <p:cNvPr id="87" name="Conector Angulado 86"/>
          <p:cNvCxnSpPr>
            <a:cxnSpLocks/>
            <a:stCxn id="45" idx="1"/>
            <a:endCxn id="50" idx="1"/>
          </p:cNvCxnSpPr>
          <p:nvPr/>
        </p:nvCxnSpPr>
        <p:spPr>
          <a:xfrm flipV="1">
            <a:off x="5985099" y="1793623"/>
            <a:ext cx="762811" cy="200018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Agrupar 32"/>
          <p:cNvGrpSpPr/>
          <p:nvPr/>
        </p:nvGrpSpPr>
        <p:grpSpPr>
          <a:xfrm>
            <a:off x="642414" y="1247434"/>
            <a:ext cx="4889777" cy="5092740"/>
            <a:chOff x="1061588" y="2623382"/>
            <a:chExt cx="4166711" cy="5347379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9BCF9CBF-85E5-4C71-9DED-301030F4DEEA}"/>
                </a:ext>
              </a:extLst>
            </p:cNvPr>
            <p:cNvSpPr/>
            <p:nvPr/>
          </p:nvSpPr>
          <p:spPr>
            <a:xfrm>
              <a:off x="1066565" y="2623382"/>
              <a:ext cx="1633468" cy="1083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FUNCIONAMENTO</a:t>
              </a:r>
            </a:p>
          </p:txBody>
        </p:sp>
        <p:grpSp>
          <p:nvGrpSpPr>
            <p:cNvPr id="136" name="Agrupar 135">
              <a:extLst>
                <a:ext uri="{FF2B5EF4-FFF2-40B4-BE49-F238E27FC236}">
                  <a16:creationId xmlns:a16="http://schemas.microsoft.com/office/drawing/2014/main" id="{2A1CBF57-3421-48B5-98B5-415CD0ADEEAC}"/>
                </a:ext>
              </a:extLst>
            </p:cNvPr>
            <p:cNvGrpSpPr/>
            <p:nvPr/>
          </p:nvGrpSpPr>
          <p:grpSpPr>
            <a:xfrm>
              <a:off x="1066565" y="4029522"/>
              <a:ext cx="4161734" cy="1066855"/>
              <a:chOff x="-2731192" y="992549"/>
              <a:chExt cx="5880473" cy="957894"/>
            </a:xfrm>
          </p:grpSpPr>
          <p:grpSp>
            <p:nvGrpSpPr>
              <p:cNvPr id="132" name="Agrupar 131">
                <a:extLst>
                  <a:ext uri="{FF2B5EF4-FFF2-40B4-BE49-F238E27FC236}">
                    <a16:creationId xmlns:a16="http://schemas.microsoft.com/office/drawing/2014/main" id="{D3B95626-EAA8-472D-AB91-37763EE0F8C0}"/>
                  </a:ext>
                </a:extLst>
              </p:cNvPr>
              <p:cNvGrpSpPr/>
              <p:nvPr/>
            </p:nvGrpSpPr>
            <p:grpSpPr>
              <a:xfrm>
                <a:off x="-2731192" y="992549"/>
                <a:ext cx="4384358" cy="957894"/>
                <a:chOff x="-2731192" y="992549"/>
                <a:chExt cx="4384358" cy="957894"/>
              </a:xfrm>
            </p:grpSpPr>
            <p:sp>
              <p:nvSpPr>
                <p:cNvPr id="21" name="Retângulo 20">
                  <a:extLst>
                    <a:ext uri="{FF2B5EF4-FFF2-40B4-BE49-F238E27FC236}">
                      <a16:creationId xmlns:a16="http://schemas.microsoft.com/office/drawing/2014/main" id="{B4C36429-0D3E-43FA-9282-B5CB6BF1D52A}"/>
                    </a:ext>
                  </a:extLst>
                </p:cNvPr>
                <p:cNvSpPr/>
                <p:nvPr/>
              </p:nvSpPr>
              <p:spPr>
                <a:xfrm>
                  <a:off x="-430156" y="992549"/>
                  <a:ext cx="2083322" cy="957893"/>
                </a:xfrm>
                <a:prstGeom prst="rect">
                  <a:avLst/>
                </a:prstGeom>
                <a:solidFill>
                  <a:srgbClr val="CCE9AD"/>
                </a:solidFill>
                <a:ln w="28575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pt-BR" sz="1333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CAPACITAÇÃO CONTINUADA</a:t>
                  </a: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F15F1F3A-B671-46BC-AB14-A8F1E69F3205}"/>
                    </a:ext>
                  </a:extLst>
                </p:cNvPr>
                <p:cNvSpPr/>
                <p:nvPr/>
              </p:nvSpPr>
              <p:spPr>
                <a:xfrm>
                  <a:off x="-2731192" y="992550"/>
                  <a:ext cx="2308069" cy="95789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pt-BR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CAPACITAÇÃO</a:t>
                  </a:r>
                </a:p>
              </p:txBody>
            </p:sp>
          </p:grpSp>
          <p:cxnSp>
            <p:nvCxnSpPr>
              <p:cNvPr id="95" name="Conector reto 94">
                <a:extLst>
                  <a:ext uri="{FF2B5EF4-FFF2-40B4-BE49-F238E27FC236}">
                    <a16:creationId xmlns:a16="http://schemas.microsoft.com/office/drawing/2014/main" id="{E41DA1CF-6DC0-4C81-AAFB-D0308CCE8DF6}"/>
                  </a:ext>
                </a:extLst>
              </p:cNvPr>
              <p:cNvCxnSpPr>
                <a:cxnSpLocks/>
                <a:stCxn id="21" idx="3"/>
              </p:cNvCxnSpPr>
              <p:nvPr/>
            </p:nvCxnSpPr>
            <p:spPr>
              <a:xfrm>
                <a:off x="1653166" y="1471496"/>
                <a:ext cx="1496115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Agrupar 136">
              <a:extLst>
                <a:ext uri="{FF2B5EF4-FFF2-40B4-BE49-F238E27FC236}">
                  <a16:creationId xmlns:a16="http://schemas.microsoft.com/office/drawing/2014/main" id="{F81A7CC6-DA41-41F0-83E9-F658301FBE80}"/>
                </a:ext>
              </a:extLst>
            </p:cNvPr>
            <p:cNvGrpSpPr/>
            <p:nvPr/>
          </p:nvGrpSpPr>
          <p:grpSpPr>
            <a:xfrm>
              <a:off x="1066565" y="5342258"/>
              <a:ext cx="4161734" cy="1090879"/>
              <a:chOff x="-2813380" y="2156135"/>
              <a:chExt cx="5880477" cy="985353"/>
            </a:xfrm>
          </p:grpSpPr>
          <p:grpSp>
            <p:nvGrpSpPr>
              <p:cNvPr id="133" name="Agrupar 132">
                <a:extLst>
                  <a:ext uri="{FF2B5EF4-FFF2-40B4-BE49-F238E27FC236}">
                    <a16:creationId xmlns:a16="http://schemas.microsoft.com/office/drawing/2014/main" id="{59A39D3C-C99D-4882-B3E9-45EA42EB2D89}"/>
                  </a:ext>
                </a:extLst>
              </p:cNvPr>
              <p:cNvGrpSpPr/>
              <p:nvPr/>
            </p:nvGrpSpPr>
            <p:grpSpPr>
              <a:xfrm>
                <a:off x="-2813380" y="2156135"/>
                <a:ext cx="4384361" cy="985353"/>
                <a:chOff x="-2813380" y="2156135"/>
                <a:chExt cx="4384361" cy="985353"/>
              </a:xfrm>
            </p:grpSpPr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C677752C-8229-45FB-A48A-CDFD7F5E24F8}"/>
                    </a:ext>
                  </a:extLst>
                </p:cNvPr>
                <p:cNvSpPr/>
                <p:nvPr/>
              </p:nvSpPr>
              <p:spPr>
                <a:xfrm>
                  <a:off x="-2813380" y="2156135"/>
                  <a:ext cx="2308071" cy="985353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pt-BR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COMUNICAÇÃO</a:t>
                  </a:r>
                </a:p>
              </p:txBody>
            </p:sp>
            <p:sp>
              <p:nvSpPr>
                <p:cNvPr id="43" name="Retângulo 42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95B156A9-1402-42B3-8986-10C2909C72BC}"/>
                    </a:ext>
                  </a:extLst>
                </p:cNvPr>
                <p:cNvSpPr/>
                <p:nvPr/>
              </p:nvSpPr>
              <p:spPr>
                <a:xfrm>
                  <a:off x="-505305" y="2156135"/>
                  <a:ext cx="2076286" cy="985353"/>
                </a:xfrm>
                <a:prstGeom prst="rect">
                  <a:avLst/>
                </a:prstGeom>
                <a:solidFill>
                  <a:srgbClr val="CCE9AD"/>
                </a:solidFill>
                <a:ln w="28575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pt-BR" sz="1333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AÇÕES DE COMUNICAÇÃO REALIZADAS</a:t>
                  </a:r>
                </a:p>
              </p:txBody>
            </p:sp>
          </p:grpSp>
          <p:cxnSp>
            <p:nvCxnSpPr>
              <p:cNvPr id="99" name="Conector reto 98">
                <a:extLst>
                  <a:ext uri="{FF2B5EF4-FFF2-40B4-BE49-F238E27FC236}">
                    <a16:creationId xmlns:a16="http://schemas.microsoft.com/office/drawing/2014/main" id="{415B93EE-9F02-4B9B-9EA4-0CA9E5CCFE7F}"/>
                  </a:ext>
                </a:extLst>
              </p:cNvPr>
              <p:cNvCxnSpPr>
                <a:cxnSpLocks/>
                <a:stCxn id="43" idx="3"/>
              </p:cNvCxnSpPr>
              <p:nvPr/>
            </p:nvCxnSpPr>
            <p:spPr>
              <a:xfrm>
                <a:off x="1570981" y="2648812"/>
                <a:ext cx="1496116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Agrupar 137">
              <a:extLst>
                <a:ext uri="{FF2B5EF4-FFF2-40B4-BE49-F238E27FC236}">
                  <a16:creationId xmlns:a16="http://schemas.microsoft.com/office/drawing/2014/main" id="{11E2E606-EE80-4B5A-9FA3-781D884DAC42}"/>
                </a:ext>
              </a:extLst>
            </p:cNvPr>
            <p:cNvGrpSpPr/>
            <p:nvPr/>
          </p:nvGrpSpPr>
          <p:grpSpPr>
            <a:xfrm>
              <a:off x="1061588" y="6803355"/>
              <a:ext cx="4166711" cy="1167406"/>
              <a:chOff x="7009707" y="1037905"/>
              <a:chExt cx="5887505" cy="1048174"/>
            </a:xfrm>
          </p:grpSpPr>
          <p:grpSp>
            <p:nvGrpSpPr>
              <p:cNvPr id="134" name="Agrupar 133">
                <a:extLst>
                  <a:ext uri="{FF2B5EF4-FFF2-40B4-BE49-F238E27FC236}">
                    <a16:creationId xmlns:a16="http://schemas.microsoft.com/office/drawing/2014/main" id="{A6737ABA-6338-46A9-B533-5425A24DB726}"/>
                  </a:ext>
                </a:extLst>
              </p:cNvPr>
              <p:cNvGrpSpPr/>
              <p:nvPr/>
            </p:nvGrpSpPr>
            <p:grpSpPr>
              <a:xfrm>
                <a:off x="7009707" y="1037905"/>
                <a:ext cx="4384354" cy="1048174"/>
                <a:chOff x="7009707" y="1037905"/>
                <a:chExt cx="4384354" cy="1048174"/>
              </a:xfrm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7019D821-35B0-42EB-A27D-05B3D9B14E5F}"/>
                    </a:ext>
                  </a:extLst>
                </p:cNvPr>
                <p:cNvSpPr/>
                <p:nvPr/>
              </p:nvSpPr>
              <p:spPr>
                <a:xfrm>
                  <a:off x="7009707" y="1037905"/>
                  <a:ext cx="2308069" cy="104817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pt-BR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INSTRUMENTOS</a:t>
                  </a:r>
                </a:p>
              </p:txBody>
            </p:sp>
            <p:sp>
              <p:nvSpPr>
                <p:cNvPr id="44" name="Retângulo 43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E299DA05-2425-4D0B-9118-2A168583CFF8}"/>
                    </a:ext>
                  </a:extLst>
                </p:cNvPr>
                <p:cNvSpPr/>
                <p:nvPr/>
              </p:nvSpPr>
              <p:spPr>
                <a:xfrm>
                  <a:off x="9317776" y="1037905"/>
                  <a:ext cx="2076285" cy="1048174"/>
                </a:xfrm>
                <a:prstGeom prst="rect">
                  <a:avLst/>
                </a:prstGeom>
                <a:solidFill>
                  <a:srgbClr val="CCE9AD"/>
                </a:solidFill>
                <a:ln w="28575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pt-BR" sz="1333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IMPLEMENTAÇÃO DE INSTRUMENTOS DE GESTÃO EM BACIAS COMPARTILHADAS</a:t>
                  </a:r>
                  <a:endParaRPr lang="pt-BR" sz="1333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109" name="Conector reto 108">
                <a:extLst>
                  <a:ext uri="{FF2B5EF4-FFF2-40B4-BE49-F238E27FC236}">
                    <a16:creationId xmlns:a16="http://schemas.microsoft.com/office/drawing/2014/main" id="{54934007-BEEF-4606-9B28-495B0FB81F50}"/>
                  </a:ext>
                </a:extLst>
              </p:cNvPr>
              <p:cNvCxnSpPr>
                <a:cxnSpLocks/>
                <a:stCxn id="44" idx="3"/>
              </p:cNvCxnSpPr>
              <p:nvPr/>
            </p:nvCxnSpPr>
            <p:spPr>
              <a:xfrm>
                <a:off x="11394061" y="1561992"/>
                <a:ext cx="1503151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tângulo 47">
            <a:extLst>
              <a:ext uri="{FF2B5EF4-FFF2-40B4-BE49-F238E27FC236}">
                <a16:creationId xmlns:a16="http://schemas.microsoft.com/office/drawing/2014/main" id="{EB262850-DD7D-4220-B2C8-6DA52F6B9E67}"/>
              </a:ext>
            </a:extLst>
          </p:cNvPr>
          <p:cNvSpPr/>
          <p:nvPr/>
        </p:nvSpPr>
        <p:spPr>
          <a:xfrm>
            <a:off x="9509860" y="3968365"/>
            <a:ext cx="1958191" cy="1576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 E AVALIAÇÃO</a:t>
            </a:r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B5F280EB-8211-4076-A28D-FF0A941096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34" y="791131"/>
            <a:ext cx="242974" cy="252862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1B3CF87A-40AC-44DE-BB7A-317E383FAD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40" y="793144"/>
            <a:ext cx="278207" cy="266762"/>
          </a:xfrm>
          <a:prstGeom prst="rect">
            <a:avLst/>
          </a:prstGeom>
        </p:spPr>
      </p:pic>
      <p:sp>
        <p:nvSpPr>
          <p:cNvPr id="66" name="Elipse 65">
            <a:extLst>
              <a:ext uri="{FF2B5EF4-FFF2-40B4-BE49-F238E27FC236}">
                <a16:creationId xmlns:a16="http://schemas.microsoft.com/office/drawing/2014/main" id="{850F5706-C5EB-45A2-84DA-F87305CF0867}"/>
              </a:ext>
            </a:extLst>
          </p:cNvPr>
          <p:cNvSpPr/>
          <p:nvPr/>
        </p:nvSpPr>
        <p:spPr>
          <a:xfrm>
            <a:off x="451553" y="1086605"/>
            <a:ext cx="540909" cy="5330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5422">
              <a:defRPr/>
            </a:pPr>
            <a:r>
              <a:rPr lang="pt-BR" sz="171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</a:t>
            </a: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DB303D90-EC08-46ED-9A58-545E3BDF138E}"/>
              </a:ext>
            </a:extLst>
          </p:cNvPr>
          <p:cNvSpPr/>
          <p:nvPr/>
        </p:nvSpPr>
        <p:spPr>
          <a:xfrm>
            <a:off x="451552" y="2460031"/>
            <a:ext cx="540909" cy="5330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5422">
              <a:defRPr/>
            </a:pPr>
            <a:r>
              <a:rPr lang="pt-BR" sz="171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II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5254BB6F-FB61-4011-9174-CD5B6E5B1342}"/>
              </a:ext>
            </a:extLst>
          </p:cNvPr>
          <p:cNvSpPr/>
          <p:nvPr/>
        </p:nvSpPr>
        <p:spPr>
          <a:xfrm>
            <a:off x="451552" y="3727580"/>
            <a:ext cx="540909" cy="5330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5422">
              <a:defRPr/>
            </a:pPr>
            <a:r>
              <a:rPr lang="pt-BR" sz="171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III</a:t>
            </a: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E508BF37-C02A-4FBB-9AD9-1C99E1626F6C}"/>
              </a:ext>
            </a:extLst>
          </p:cNvPr>
          <p:cNvSpPr/>
          <p:nvPr/>
        </p:nvSpPr>
        <p:spPr>
          <a:xfrm>
            <a:off x="451551" y="4966751"/>
            <a:ext cx="540909" cy="5330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5422">
              <a:defRPr/>
            </a:pPr>
            <a:r>
              <a:rPr lang="pt-BR" sz="171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E61F526F-4623-4494-B44F-CE93D9B82753}"/>
              </a:ext>
            </a:extLst>
          </p:cNvPr>
          <p:cNvSpPr/>
          <p:nvPr/>
        </p:nvSpPr>
        <p:spPr>
          <a:xfrm>
            <a:off x="2561882" y="1249186"/>
            <a:ext cx="1730271" cy="1030224"/>
          </a:xfrm>
          <a:prstGeom prst="rect">
            <a:avLst/>
          </a:prstGeom>
          <a:solidFill>
            <a:srgbClr val="CCE9AD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O FUNCIONAMENTO E CONFORMIDADE DOCUMENTAL</a:t>
            </a:r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7B2CD3C0-786D-46FC-8A3E-A028BDC16C41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4292153" y="1764298"/>
            <a:ext cx="124003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B15E0B9C-A38E-496B-9AC8-11E1A9A7E1A0}"/>
              </a:ext>
            </a:extLst>
          </p:cNvPr>
          <p:cNvSpPr/>
          <p:nvPr/>
        </p:nvSpPr>
        <p:spPr>
          <a:xfrm>
            <a:off x="11185877" y="1151211"/>
            <a:ext cx="540909" cy="533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5422">
              <a:defRPr/>
            </a:pPr>
            <a:r>
              <a:rPr lang="pt-BR" sz="171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IV</a:t>
            </a:r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F571D33E-E628-4DFC-8AB3-1A445BB9A134}"/>
              </a:ext>
            </a:extLst>
          </p:cNvPr>
          <p:cNvSpPr/>
          <p:nvPr/>
        </p:nvSpPr>
        <p:spPr>
          <a:xfrm>
            <a:off x="11185878" y="3701829"/>
            <a:ext cx="540909" cy="533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5422">
              <a:defRPr/>
            </a:pPr>
            <a:r>
              <a:rPr lang="pt-BR" sz="171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VI</a:t>
            </a:r>
          </a:p>
        </p:txBody>
      </p:sp>
      <p:sp>
        <p:nvSpPr>
          <p:cNvPr id="100" name="Retângulo 99">
            <a:hlinkClick r:id="rId3" action="ppaction://hlinksldjump"/>
            <a:extLst>
              <a:ext uri="{FF2B5EF4-FFF2-40B4-BE49-F238E27FC236}">
                <a16:creationId xmlns:a16="http://schemas.microsoft.com/office/drawing/2014/main" id="{8783650E-602F-4197-A893-D6DA15FC502E}"/>
              </a:ext>
            </a:extLst>
          </p:cNvPr>
          <p:cNvSpPr/>
          <p:nvPr/>
        </p:nvSpPr>
        <p:spPr>
          <a:xfrm>
            <a:off x="8278384" y="3968365"/>
            <a:ext cx="1231476" cy="1576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CERTIFICAÇÃO DAS METAS</a:t>
            </a:r>
          </a:p>
        </p:txBody>
      </p:sp>
      <p:cxnSp>
        <p:nvCxnSpPr>
          <p:cNvPr id="105" name="Conector Angulado 86">
            <a:extLst>
              <a:ext uri="{FF2B5EF4-FFF2-40B4-BE49-F238E27FC236}">
                <a16:creationId xmlns:a16="http://schemas.microsoft.com/office/drawing/2014/main" id="{B4F99F09-A1DC-4BBE-8ACF-FB0294DF1165}"/>
              </a:ext>
            </a:extLst>
          </p:cNvPr>
          <p:cNvCxnSpPr>
            <a:cxnSpLocks/>
            <a:stCxn id="57" idx="0"/>
            <a:endCxn id="55" idx="2"/>
          </p:cNvCxnSpPr>
          <p:nvPr/>
        </p:nvCxnSpPr>
        <p:spPr>
          <a:xfrm rot="5400000" flipH="1" flipV="1">
            <a:off x="8400346" y="1879755"/>
            <a:ext cx="1188719" cy="298850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4" action="ppaction://hlinksldjump"/>
            <a:extLst>
              <a:ext uri="{FF2B5EF4-FFF2-40B4-BE49-F238E27FC236}">
                <a16:creationId xmlns:a16="http://schemas.microsoft.com/office/drawing/2014/main" id="{6DD04743-CD8C-4E21-BD13-04756EE88E1A}"/>
              </a:ext>
            </a:extLst>
          </p:cNvPr>
          <p:cNvSpPr/>
          <p:nvPr/>
        </p:nvSpPr>
        <p:spPr>
          <a:xfrm>
            <a:off x="6715125" y="3968365"/>
            <a:ext cx="1570657" cy="387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Formulário de Certificação</a:t>
            </a:r>
          </a:p>
        </p:txBody>
      </p:sp>
      <p:sp>
        <p:nvSpPr>
          <p:cNvPr id="58" name="Retângulo 57">
            <a:hlinkClick r:id="rId3" action="ppaction://hlinksldjump"/>
            <a:extLst>
              <a:ext uri="{FF2B5EF4-FFF2-40B4-BE49-F238E27FC236}">
                <a16:creationId xmlns:a16="http://schemas.microsoft.com/office/drawing/2014/main" id="{E97A3A96-3085-414E-9CE0-3D306DF2FDF1}"/>
              </a:ext>
            </a:extLst>
          </p:cNvPr>
          <p:cNvSpPr/>
          <p:nvPr/>
        </p:nvSpPr>
        <p:spPr>
          <a:xfrm>
            <a:off x="6717772" y="4554686"/>
            <a:ext cx="1560611" cy="3898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Formulário Síntese</a:t>
            </a:r>
          </a:p>
        </p:txBody>
      </p:sp>
      <p:sp>
        <p:nvSpPr>
          <p:cNvPr id="112" name="Retângulo 111">
            <a:hlinkClick r:id="rId3" action="ppaction://hlinksldjump"/>
            <a:extLst>
              <a:ext uri="{FF2B5EF4-FFF2-40B4-BE49-F238E27FC236}">
                <a16:creationId xmlns:a16="http://schemas.microsoft.com/office/drawing/2014/main" id="{310822E5-3D2C-414E-B05F-2264295B2781}"/>
              </a:ext>
            </a:extLst>
          </p:cNvPr>
          <p:cNvSpPr/>
          <p:nvPr/>
        </p:nvSpPr>
        <p:spPr>
          <a:xfrm>
            <a:off x="6722794" y="5142964"/>
            <a:ext cx="1550565" cy="3898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de Certificação</a:t>
            </a:r>
          </a:p>
        </p:txBody>
      </p:sp>
      <p:cxnSp>
        <p:nvCxnSpPr>
          <p:cNvPr id="113" name="Conector reto 112">
            <a:extLst>
              <a:ext uri="{FF2B5EF4-FFF2-40B4-BE49-F238E27FC236}">
                <a16:creationId xmlns:a16="http://schemas.microsoft.com/office/drawing/2014/main" id="{0FE0B59F-D92D-4A98-A1B8-1703720D406E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 flipH="1">
            <a:off x="7498078" y="4356306"/>
            <a:ext cx="2376" cy="1983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078E721A-FAF6-4D18-98B2-FB4E60381466}"/>
              </a:ext>
            </a:extLst>
          </p:cNvPr>
          <p:cNvCxnSpPr>
            <a:cxnSpLocks/>
            <a:stCxn id="58" idx="2"/>
            <a:endCxn id="112" idx="0"/>
          </p:cNvCxnSpPr>
          <p:nvPr/>
        </p:nvCxnSpPr>
        <p:spPr>
          <a:xfrm flipH="1">
            <a:off x="7498077" y="4944584"/>
            <a:ext cx="1" cy="1983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Imagem 130">
            <a:extLst>
              <a:ext uri="{FF2B5EF4-FFF2-40B4-BE49-F238E27FC236}">
                <a16:creationId xmlns:a16="http://schemas.microsoft.com/office/drawing/2014/main" id="{AC29DF5A-EE23-4AA5-85CC-2963F2707F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53" y="784041"/>
            <a:ext cx="276405" cy="276405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ABCC7EAD-8816-47F8-A84F-6D2A381922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18" y="6382520"/>
            <a:ext cx="2727982" cy="402525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90421860-D9A9-4289-9CDD-980867E9C0C5}"/>
              </a:ext>
            </a:extLst>
          </p:cNvPr>
          <p:cNvSpPr/>
          <p:nvPr/>
        </p:nvSpPr>
        <p:spPr>
          <a:xfrm>
            <a:off x="1524000" y="136468"/>
            <a:ext cx="9144000" cy="431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311" tIns="28155" rIns="56311" bIns="281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35422">
              <a:defRPr/>
            </a:pPr>
            <a:r>
              <a:rPr lang="pt-BR" sz="228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Roteiro do processo geral do PROCOMITÊS, da adesão à certificação</a:t>
            </a:r>
          </a:p>
        </p:txBody>
      </p:sp>
      <p:sp>
        <p:nvSpPr>
          <p:cNvPr id="56" name="CaixaDeTexto 55">
            <a:hlinkClick r:id="rId11" action="ppaction://hlinkfile"/>
            <a:extLst>
              <a:ext uri="{FF2B5EF4-FFF2-40B4-BE49-F238E27FC236}">
                <a16:creationId xmlns:a16="http://schemas.microsoft.com/office/drawing/2014/main" id="{89279753-F036-416B-A5E1-AAA90C19C6AC}"/>
              </a:ext>
            </a:extLst>
          </p:cNvPr>
          <p:cNvSpPr txBox="1"/>
          <p:nvPr/>
        </p:nvSpPr>
        <p:spPr>
          <a:xfrm>
            <a:off x="7841258" y="5782079"/>
            <a:ext cx="230689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ABRIR ARQUIVO COMPONENTES</a:t>
            </a:r>
          </a:p>
        </p:txBody>
      </p:sp>
    </p:spTree>
    <p:extLst>
      <p:ext uri="{BB962C8B-B14F-4D97-AF65-F5344CB8AC3E}">
        <p14:creationId xmlns:p14="http://schemas.microsoft.com/office/powerpoint/2010/main" val="23564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3039" y="999066"/>
            <a:ext cx="5194242" cy="5092169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6334" y="5997248"/>
            <a:ext cx="5194242" cy="76816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1352" y="1261950"/>
            <a:ext cx="38475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376C"/>
                </a:solidFill>
                <a:effectLst/>
                <a:uLnTx/>
                <a:uFillTx/>
              </a:rPr>
              <a:t>SITUAÇÃO ATUAL - ESTADOS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1352" y="1970117"/>
            <a:ext cx="6232336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Estados com contrato assinado em 2016: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 - RN - SC</a:t>
            </a:r>
          </a:p>
          <a:p>
            <a:endParaRPr lang="pt-BR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Estados com contrato assinado em 2017: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AM - BA - GO - MS - MT - PB - PE - PI - RS - SE - TO</a:t>
            </a:r>
          </a:p>
          <a:p>
            <a:endParaRPr lang="pt-BR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Estados com previsão de assinatura em 2018: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 - DF - MA - PR - RJ - RO - SP</a:t>
            </a:r>
          </a:p>
          <a:p>
            <a:endParaRPr lang="pt-BR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Estados que não aderiram no prazo previsto do regulamento: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CE - MG</a:t>
            </a:r>
          </a:p>
          <a:p>
            <a:endParaRPr lang="pt-BR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41C77C-6978-4E3B-8198-5916C1100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62" y="4703333"/>
            <a:ext cx="2767573" cy="12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88EEC057-E26D-45B4-96AB-F77E60660045}"/>
              </a:ext>
            </a:extLst>
          </p:cNvPr>
          <p:cNvGrpSpPr/>
          <p:nvPr/>
        </p:nvGrpSpPr>
        <p:grpSpPr>
          <a:xfrm>
            <a:off x="7922570" y="2134874"/>
            <a:ext cx="3813627" cy="4129722"/>
            <a:chOff x="4014696" y="9945856"/>
            <a:chExt cx="2142971" cy="2159225"/>
          </a:xfrm>
        </p:grpSpPr>
        <p:sp>
          <p:nvSpPr>
            <p:cNvPr id="5" name="CaixaDeTexto 4"/>
            <p:cNvSpPr txBox="1"/>
            <p:nvPr/>
          </p:nvSpPr>
          <p:spPr>
            <a:xfrm>
              <a:off x="4014696" y="9945856"/>
              <a:ext cx="809625" cy="37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tx2">
                      <a:lumMod val="50000"/>
                    </a:schemeClr>
                  </a:solidFill>
                </a:rPr>
                <a:t>168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700472" y="9958025"/>
              <a:ext cx="1304114" cy="627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comitês participam do programa atualmente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014696" y="10418534"/>
              <a:ext cx="809625" cy="37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tx2">
                      <a:lumMod val="50000"/>
                    </a:schemeClr>
                  </a:solidFill>
                </a:rPr>
                <a:t>21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706600" y="10430712"/>
              <a:ext cx="1451067" cy="48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estados já aderiram ao</a:t>
              </a:r>
            </a:p>
            <a:p>
              <a:r>
                <a:rPr lang="pt-BR" dirty="0"/>
                <a:t>programa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014696" y="10936239"/>
              <a:ext cx="809625" cy="37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tx2">
                      <a:lumMod val="50000"/>
                    </a:schemeClr>
                  </a:solidFill>
                </a:rPr>
                <a:t>19 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705594" y="10883328"/>
              <a:ext cx="1451067" cy="77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oficinas realizadas com os estados e ANA para pactuação das metas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014697" y="11470690"/>
              <a:ext cx="809625" cy="37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tx2">
                      <a:lumMod val="50000"/>
                    </a:schemeClr>
                  </a:solidFill>
                </a:rPr>
                <a:t>14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700472" y="11477489"/>
              <a:ext cx="1368918" cy="627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contratos firmados com as entidades estaduais</a:t>
              </a:r>
            </a:p>
          </p:txBody>
        </p:sp>
      </p:grp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B510F53-6B3C-4D2A-B7B1-E4D324DD5C2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4256" y="2036545"/>
          <a:ext cx="7663006" cy="422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Espaço Reservado para Conteúdo 4">
            <a:extLst>
              <a:ext uri="{FF2B5EF4-FFF2-40B4-BE49-F238E27FC236}">
                <a16:creationId xmlns:a16="http://schemas.microsoft.com/office/drawing/2014/main" id="{BA8D9DA2-A109-426A-9F8F-1E932BC6A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6334" y="5997248"/>
            <a:ext cx="5194242" cy="76816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EA838BB-B50C-48FE-8472-F633AE3AAECD}"/>
              </a:ext>
            </a:extLst>
          </p:cNvPr>
          <p:cNvSpPr txBox="1"/>
          <p:nvPr/>
        </p:nvSpPr>
        <p:spPr>
          <a:xfrm>
            <a:off x="101352" y="1261950"/>
            <a:ext cx="383630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376C"/>
                </a:solidFill>
                <a:effectLst/>
                <a:uLnTx/>
                <a:uFillTx/>
              </a:rPr>
              <a:t>SITUAÇÃO ATUAL - COMITÊS</a:t>
            </a:r>
          </a:p>
        </p:txBody>
      </p:sp>
    </p:spTree>
    <p:extLst>
      <p:ext uri="{BB962C8B-B14F-4D97-AF65-F5344CB8AC3E}">
        <p14:creationId xmlns:p14="http://schemas.microsoft.com/office/powerpoint/2010/main" val="3615029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5C9069B5-39DA-4EE9-8EF0-AE7D73AA8B20}"/>
              </a:ext>
            </a:extLst>
          </p:cNvPr>
          <p:cNvGrpSpPr/>
          <p:nvPr/>
        </p:nvGrpSpPr>
        <p:grpSpPr>
          <a:xfrm>
            <a:off x="291550" y="2203733"/>
            <a:ext cx="6877879" cy="3711838"/>
            <a:chOff x="8129" y="11483670"/>
            <a:chExt cx="4026364" cy="1379702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856762C8-42E0-4B13-83C7-0343B076C65A}"/>
                </a:ext>
              </a:extLst>
            </p:cNvPr>
            <p:cNvGrpSpPr/>
            <p:nvPr/>
          </p:nvGrpSpPr>
          <p:grpSpPr>
            <a:xfrm>
              <a:off x="735851" y="11505190"/>
              <a:ext cx="3298642" cy="1349416"/>
              <a:chOff x="3209925" y="12407189"/>
              <a:chExt cx="3298642" cy="1004115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652ADEB-21A8-441D-970B-40FA1A241876}"/>
                  </a:ext>
                </a:extLst>
              </p:cNvPr>
              <p:cNvSpPr txBox="1"/>
              <p:nvPr/>
            </p:nvSpPr>
            <p:spPr>
              <a:xfrm>
                <a:off x="3213048" y="12407189"/>
                <a:ext cx="3164664" cy="9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Comitê criado, com um normativo caracterizando a sua criação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32EE1EF-06E1-40BC-8893-79492B399E7B}"/>
                  </a:ext>
                </a:extLst>
              </p:cNvPr>
              <p:cNvSpPr txBox="1"/>
              <p:nvPr/>
            </p:nvSpPr>
            <p:spPr>
              <a:xfrm>
                <a:off x="3226963" y="12835228"/>
                <a:ext cx="3281604" cy="22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Comitê consolidado em funcionamento, com regular funcionamento evidenciado ao menos pela realização das reuniões ordinárias regimentalmente previstas</a:t>
                </a: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9336F49-5153-4A87-9509-D282D2FE0FE1}"/>
                  </a:ext>
                </a:extLst>
              </p:cNvPr>
              <p:cNvSpPr txBox="1"/>
              <p:nvPr/>
            </p:nvSpPr>
            <p:spPr>
              <a:xfrm>
                <a:off x="3217824" y="13098456"/>
                <a:ext cx="3170912" cy="161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Comitê com Plano de Recursos Hídricos ou Enquadramento aprovado</a:t>
                </a: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37CBF34-AA12-4F1E-970E-8718920A96EC}"/>
                  </a:ext>
                </a:extLst>
              </p:cNvPr>
              <p:cNvSpPr txBox="1"/>
              <p:nvPr/>
            </p:nvSpPr>
            <p:spPr>
              <a:xfrm>
                <a:off x="3209925" y="13317664"/>
                <a:ext cx="3170912" cy="9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Comitê com cobrança aprovada e implementada</a:t>
                </a: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A92683-E691-4D7C-AEB4-4BBE3725337F}"/>
                  </a:ext>
                </a:extLst>
              </p:cNvPr>
              <p:cNvSpPr txBox="1"/>
              <p:nvPr/>
            </p:nvSpPr>
            <p:spPr>
              <a:xfrm>
                <a:off x="3218355" y="12562612"/>
                <a:ext cx="3290212" cy="22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Comitê instalado, já com regimento interno aprovado, processo eleitoral realizado, membros empossados e diretoria eleita, com mandatos vigentes</a:t>
                </a: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BC6E566-782A-4524-8C39-75DDF91D365A}"/>
                </a:ext>
              </a:extLst>
            </p:cNvPr>
            <p:cNvSpPr txBox="1"/>
            <p:nvPr/>
          </p:nvSpPr>
          <p:spPr>
            <a:xfrm>
              <a:off x="18135" y="11483670"/>
              <a:ext cx="809625" cy="17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B53F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Nível 1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A3DA08F-9AA2-4339-8B3F-633D391556A6}"/>
                </a:ext>
              </a:extLst>
            </p:cNvPr>
            <p:cNvSpPr txBox="1"/>
            <p:nvPr/>
          </p:nvSpPr>
          <p:spPr>
            <a:xfrm>
              <a:off x="8129" y="11699614"/>
              <a:ext cx="809625" cy="17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Nível 2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7AB0E3E-29AE-4CFE-A903-2D153C5D4D2E}"/>
                </a:ext>
              </a:extLst>
            </p:cNvPr>
            <p:cNvSpPr txBox="1"/>
            <p:nvPr/>
          </p:nvSpPr>
          <p:spPr>
            <a:xfrm>
              <a:off x="13852" y="12063046"/>
              <a:ext cx="809625" cy="17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Nível 3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7E0FC51-E6EB-4857-88C6-ECBCE577B115}"/>
                </a:ext>
              </a:extLst>
            </p:cNvPr>
            <p:cNvSpPr txBox="1"/>
            <p:nvPr/>
          </p:nvSpPr>
          <p:spPr>
            <a:xfrm>
              <a:off x="13822" y="12404036"/>
              <a:ext cx="809625" cy="17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Nível 4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1E0F597-080D-4A97-80A8-74532DF8CBA9}"/>
                </a:ext>
              </a:extLst>
            </p:cNvPr>
            <p:cNvSpPr txBox="1"/>
            <p:nvPr/>
          </p:nvSpPr>
          <p:spPr>
            <a:xfrm>
              <a:off x="18024" y="12691770"/>
              <a:ext cx="809625" cy="17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Nível 5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9CDDE873-9EC6-47DA-9B44-05270334C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610" y="1558607"/>
            <a:ext cx="5107390" cy="5245693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35C06F03-3370-4A54-8A27-A60E6EF87109}"/>
              </a:ext>
            </a:extLst>
          </p:cNvPr>
          <p:cNvSpPr txBox="1"/>
          <p:nvPr/>
        </p:nvSpPr>
        <p:spPr>
          <a:xfrm>
            <a:off x="7311929" y="5689075"/>
            <a:ext cx="140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Aderiu, porém sem contrato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97E3AFE-E9D7-4522-BCEB-597A8A5074FB}"/>
              </a:ext>
            </a:extLst>
          </p:cNvPr>
          <p:cNvSpPr/>
          <p:nvPr/>
        </p:nvSpPr>
        <p:spPr>
          <a:xfrm>
            <a:off x="8619444" y="5778771"/>
            <a:ext cx="375865" cy="2379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02" y="6224536"/>
            <a:ext cx="562144" cy="374761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7286358" y="6209307"/>
            <a:ext cx="125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aderiu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57" y="1320707"/>
            <a:ext cx="10515600" cy="613956"/>
          </a:xfrm>
        </p:spPr>
        <p:txBody>
          <a:bodyPr/>
          <a:lstStyle/>
          <a:p>
            <a:r>
              <a:rPr lang="pt-BR" sz="2400" dirty="0">
                <a:solidFill>
                  <a:srgbClr val="00376C"/>
                </a:solidFill>
              </a:rPr>
              <a:t>Nível característico inicial dos comitês participantes do programa</a:t>
            </a:r>
          </a:p>
        </p:txBody>
      </p:sp>
    </p:spTree>
    <p:extLst>
      <p:ext uri="{BB962C8B-B14F-4D97-AF65-F5344CB8AC3E}">
        <p14:creationId xmlns:p14="http://schemas.microsoft.com/office/powerpoint/2010/main" val="3081268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57" y="1386967"/>
            <a:ext cx="2495387" cy="4586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t-BR" sz="2400" kern="0" dirty="0">
                <a:solidFill>
                  <a:srgbClr val="00376C"/>
                </a:solidFill>
                <a:latin typeface="+mn-lt"/>
                <a:ea typeface="+mn-ea"/>
                <a:cs typeface="+mn-cs"/>
              </a:rPr>
              <a:t>INVESTIMENTOS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1119287" y="1845578"/>
          <a:ext cx="7542576" cy="418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720586" y="3164490"/>
            <a:ext cx="32753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Valor total investido até 2019 (previsão)</a:t>
            </a:r>
          </a:p>
          <a:p>
            <a:pPr algn="ctr"/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R$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11,65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milhões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6" name="Espaço Reservado para Conteúdo 4">
            <a:extLst>
              <a:ext uri="{FF2B5EF4-FFF2-40B4-BE49-F238E27FC236}">
                <a16:creationId xmlns:a16="http://schemas.microsoft.com/office/drawing/2014/main" id="{BA8D9DA2-A109-426A-9F8F-1E932BC6A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6334" y="5997248"/>
            <a:ext cx="519424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43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7723464" y="1064316"/>
            <a:ext cx="294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B2F59EC-6EE3-4B06-BC5B-AEBD9ADC11B3}"/>
              </a:ext>
            </a:extLst>
          </p:cNvPr>
          <p:cNvSpPr/>
          <p:nvPr/>
        </p:nvSpPr>
        <p:spPr>
          <a:xfrm>
            <a:off x="1643270" y="2226186"/>
            <a:ext cx="90247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Benefícios do programa (destaques)</a:t>
            </a:r>
          </a:p>
          <a:p>
            <a:pPr marL="800100" lvl="1" indent="-342900">
              <a:spcAft>
                <a:spcPts val="1200"/>
              </a:spcAft>
              <a:buClr>
                <a:srgbClr val="336699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t-BR" sz="2000" dirty="0">
                <a:solidFill>
                  <a:srgbClr val="336699"/>
                </a:solidFill>
                <a:latin typeface="Century Gothic" panose="020B0502020202020204" pitchFamily="34" charset="0"/>
              </a:rPr>
              <a:t>Incentivo financeiro ao funcionamento </a:t>
            </a:r>
            <a:r>
              <a:rPr lang="pt-BR" sz="2000" dirty="0" err="1">
                <a:solidFill>
                  <a:srgbClr val="336699"/>
                </a:solidFill>
                <a:latin typeface="Century Gothic" panose="020B0502020202020204" pitchFamily="34" charset="0"/>
              </a:rPr>
              <a:t>CBHs</a:t>
            </a:r>
            <a:r>
              <a:rPr lang="pt-BR" sz="2000" dirty="0">
                <a:solidFill>
                  <a:srgbClr val="336699"/>
                </a:solidFill>
                <a:latin typeface="Century Gothic" panose="020B0502020202020204" pitchFamily="34" charset="0"/>
              </a:rPr>
              <a:t> e implementação dos instrumentos da PNRH;</a:t>
            </a:r>
          </a:p>
          <a:p>
            <a:pPr marL="800100" lvl="1" indent="-342900">
              <a:spcAft>
                <a:spcPts val="1200"/>
              </a:spcAft>
              <a:buClr>
                <a:srgbClr val="336699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t-BR" sz="2000" dirty="0">
                <a:solidFill>
                  <a:srgbClr val="336699"/>
                </a:solidFill>
                <a:latin typeface="Century Gothic" panose="020B0502020202020204" pitchFamily="34" charset="0"/>
              </a:rPr>
              <a:t>Agenda positiva para os </a:t>
            </a:r>
            <a:r>
              <a:rPr lang="pt-BR" sz="2000" dirty="0" err="1">
                <a:solidFill>
                  <a:srgbClr val="336699"/>
                </a:solidFill>
                <a:latin typeface="Century Gothic" panose="020B0502020202020204" pitchFamily="34" charset="0"/>
              </a:rPr>
              <a:t>CBHs</a:t>
            </a:r>
            <a:r>
              <a:rPr lang="pt-BR" sz="2000" dirty="0">
                <a:solidFill>
                  <a:srgbClr val="336699"/>
                </a:solidFill>
                <a:latin typeface="Century Gothic" panose="020B0502020202020204" pitchFamily="34" charset="0"/>
              </a:rPr>
              <a:t>;</a:t>
            </a:r>
          </a:p>
          <a:p>
            <a:pPr marL="800100" lvl="1" indent="-342900">
              <a:spcAft>
                <a:spcPts val="1200"/>
              </a:spcAft>
              <a:buClr>
                <a:srgbClr val="336699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t-BR" sz="2000" dirty="0">
                <a:solidFill>
                  <a:srgbClr val="336699"/>
                </a:solidFill>
                <a:latin typeface="Century Gothic" panose="020B0502020202020204" pitchFamily="34" charset="0"/>
              </a:rPr>
              <a:t>Ativação de sinergias do Sistema, incremento da aproximação e intercâmbio entre os comitês;</a:t>
            </a:r>
          </a:p>
          <a:p>
            <a:pPr marL="800100" lvl="1" indent="-342900">
              <a:spcAft>
                <a:spcPts val="1200"/>
              </a:spcAft>
              <a:buClr>
                <a:srgbClr val="336699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t-BR" sz="2000" dirty="0">
                <a:solidFill>
                  <a:srgbClr val="336699"/>
                </a:solidFill>
                <a:latin typeface="Century Gothic" panose="020B0502020202020204" pitchFamily="34" charset="0"/>
              </a:rPr>
              <a:t>Legado: Sistema de Informações com repositório para toda a documentação.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02F052F7-4308-461D-8D24-72B299EBA398}"/>
              </a:ext>
            </a:extLst>
          </p:cNvPr>
          <p:cNvSpPr txBox="1"/>
          <p:nvPr/>
        </p:nvSpPr>
        <p:spPr>
          <a:xfrm>
            <a:off x="1352030" y="5804102"/>
            <a:ext cx="348470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Abrir Sistema CINCO</a:t>
            </a:r>
          </a:p>
        </p:txBody>
      </p:sp>
      <p:sp>
        <p:nvSpPr>
          <p:cNvPr id="5" name="CaixaDeTexto 4">
            <a:hlinkClick r:id="rId4"/>
            <a:extLst>
              <a:ext uri="{FF2B5EF4-FFF2-40B4-BE49-F238E27FC236}">
                <a16:creationId xmlns:a16="http://schemas.microsoft.com/office/drawing/2014/main" id="{BB8F9848-87A2-4A9F-BC8D-0E4615FE393B}"/>
              </a:ext>
            </a:extLst>
          </p:cNvPr>
          <p:cNvSpPr txBox="1"/>
          <p:nvPr/>
        </p:nvSpPr>
        <p:spPr>
          <a:xfrm>
            <a:off x="6871596" y="5804102"/>
            <a:ext cx="396837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Abrir Sistema DOC-CBH</a:t>
            </a:r>
          </a:p>
        </p:txBody>
      </p:sp>
    </p:spTree>
    <p:extLst>
      <p:ext uri="{BB962C8B-B14F-4D97-AF65-F5344CB8AC3E}">
        <p14:creationId xmlns:p14="http://schemas.microsoft.com/office/powerpoint/2010/main" val="32708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6A47B507-9843-4E8E-8FEE-A83AB5109DC9}"/>
              </a:ext>
            </a:extLst>
          </p:cNvPr>
          <p:cNvSpPr>
            <a:spLocks/>
          </p:cNvSpPr>
          <p:nvPr/>
        </p:nvSpPr>
        <p:spPr bwMode="auto">
          <a:xfrm>
            <a:off x="824701" y="1687827"/>
            <a:ext cx="8229600" cy="501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just" eaLnBrk="0" hangingPunc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tabLst>
                <a:tab pos="1077913" algn="l"/>
              </a:tabLst>
              <a:defRPr/>
            </a:pP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2011: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Assinada Carta de Brasília em prol de um “Pacto Nacional pela 	Gestão das Águas”</a:t>
            </a:r>
          </a:p>
          <a:p>
            <a:pPr indent="-457200" algn="just" eaLnBrk="0" hangingPunc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tabLst>
                <a:tab pos="1077913" algn="l"/>
              </a:tabLst>
              <a:defRPr/>
            </a:pP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2013: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ANA lança o </a:t>
            </a:r>
            <a:r>
              <a:rPr lang="pt-BR" sz="1600" dirty="0" err="1">
                <a:solidFill>
                  <a:srgbClr val="336699"/>
                </a:solidFill>
                <a:latin typeface="Century Gothic" panose="020B0502020202020204" pitchFamily="34" charset="0"/>
              </a:rPr>
              <a:t>Progestão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, em apoio aos sistemas estaduais de 	gerenciamento 	de recursos hídricos</a:t>
            </a:r>
          </a:p>
          <a:p>
            <a:pPr indent="-457200" algn="just" eaLnBrk="0" hangingPunc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tabLst>
                <a:tab pos="1077913" algn="l"/>
              </a:tabLst>
              <a:defRPr/>
            </a:pP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2015, outubro: XVII </a:t>
            </a:r>
            <a:r>
              <a:rPr lang="pt-BR" sz="1600" b="1" dirty="0" err="1">
                <a:solidFill>
                  <a:srgbClr val="336699"/>
                </a:solidFill>
                <a:latin typeface="Century Gothic" panose="020B0502020202020204" pitchFamily="34" charset="0"/>
              </a:rPr>
              <a:t>Encob</a:t>
            </a: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 – Caldas Novas: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a ANA apresenta os primeiros 	conceitos para debate, visando formular um programa voltado para 	os comitês</a:t>
            </a:r>
          </a:p>
          <a:p>
            <a:pPr indent="-457200" algn="just" eaLnBrk="0" hangingPunc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tabLst>
                <a:tab pos="1077913" algn="l"/>
              </a:tabLst>
              <a:defRPr/>
            </a:pP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2016, julho: XVIII </a:t>
            </a:r>
            <a:r>
              <a:rPr lang="pt-BR" sz="1600" b="1" dirty="0" err="1">
                <a:solidFill>
                  <a:srgbClr val="336699"/>
                </a:solidFill>
                <a:latin typeface="Century Gothic" panose="020B0502020202020204" pitchFamily="34" charset="0"/>
              </a:rPr>
              <a:t>Encob</a:t>
            </a: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 – Salvador: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o PROCOMITES é anunciado 	oficialmente pela ANA e uma seção do Encontro é dedicada à 	discussão dos componentes e indicadores do Programa, visando 	subsidiar ajustes na sua formulação</a:t>
            </a:r>
          </a:p>
          <a:p>
            <a:pPr indent="-457200" algn="just" eaLnBrk="0" hangingPunc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tabLst>
                <a:tab pos="1077913" algn="l"/>
              </a:tabLst>
              <a:defRPr/>
            </a:pP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2016, outubro: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Resolução ANA nº 1.190/2016, do Regulamento do 	PROCOMITÊS; e</a:t>
            </a: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 dezembro: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Resolução ANA nº 1.595/2016, aprova o 	detalhamento dos componentes do PROCOMITÊS</a:t>
            </a:r>
          </a:p>
          <a:p>
            <a:pPr indent="-457200" algn="just" eaLnBrk="0" hangingPunc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tabLst>
                <a:tab pos="1077913" algn="l"/>
              </a:tabLst>
              <a:defRPr/>
            </a:pP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2017, novembro: XIX </a:t>
            </a:r>
            <a:r>
              <a:rPr lang="pt-BR" sz="1600" b="1" dirty="0" err="1">
                <a:solidFill>
                  <a:srgbClr val="336699"/>
                </a:solidFill>
                <a:latin typeface="Century Gothic" panose="020B0502020202020204" pitchFamily="34" charset="0"/>
              </a:rPr>
              <a:t>Encob</a:t>
            </a: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 – Aracaju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: </a:t>
            </a:r>
            <a:r>
              <a:rPr lang="pt-BR" sz="1600" i="1" dirty="0">
                <a:solidFill>
                  <a:srgbClr val="336699"/>
                </a:solidFill>
                <a:latin typeface="Century Gothic" panose="020B0502020202020204" pitchFamily="34" charset="0"/>
              </a:rPr>
              <a:t>status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 da implementação do 	programa, oficinas de nivelamento </a:t>
            </a:r>
          </a:p>
          <a:p>
            <a:pPr indent="-457200" algn="just" eaLnBrk="0" hangingPunct="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tabLst>
                <a:tab pos="1077913" algn="l"/>
              </a:tabLst>
              <a:defRPr/>
            </a:pP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2018, agosto: XX </a:t>
            </a:r>
            <a:r>
              <a:rPr lang="pt-BR" sz="1600" b="1" dirty="0" err="1">
                <a:solidFill>
                  <a:srgbClr val="336699"/>
                </a:solidFill>
                <a:latin typeface="Century Gothic" panose="020B0502020202020204" pitchFamily="34" charset="0"/>
              </a:rPr>
              <a:t>Encob</a:t>
            </a:r>
            <a:r>
              <a:rPr lang="pt-BR" sz="16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 – Florianópolis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: processo de acompanhamento e 	certificação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8596122" y="1104073"/>
            <a:ext cx="294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37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  <a:p>
            <a:pPr algn="r"/>
            <a:r>
              <a:rPr lang="pt-BR" sz="20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25256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115547"/>
            <a:ext cx="12192000" cy="5742453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onstantia"/>
              <a:ea typeface="+mn-ea"/>
              <a:cs typeface="Arial" charset="0"/>
            </a:endParaRPr>
          </a:p>
        </p:txBody>
      </p:sp>
      <p:pic>
        <p:nvPicPr>
          <p:cNvPr id="8" name="Imagem 10" descr="IMG_5551red.jpg"/>
          <p:cNvPicPr>
            <a:picLocks noChangeAspect="1"/>
          </p:cNvPicPr>
          <p:nvPr/>
        </p:nvPicPr>
        <p:blipFill>
          <a:blip r:embed="rId3" cstate="print">
            <a:lum bright="-6000" contrast="12000"/>
          </a:blip>
          <a:stretch>
            <a:fillRect/>
          </a:stretch>
        </p:blipFill>
        <p:spPr>
          <a:xfrm>
            <a:off x="1316923" y="1729512"/>
            <a:ext cx="3915617" cy="169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2"/>
          <p:cNvSpPr txBox="1">
            <a:spLocks/>
          </p:cNvSpPr>
          <p:nvPr/>
        </p:nvSpPr>
        <p:spPr bwMode="auto">
          <a:xfrm>
            <a:off x="7171186" y="1601046"/>
            <a:ext cx="3665756" cy="59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t>Equipe da Coordenação de Instâncias Colegiadas do SINGREH CINCS/SAS/ANA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 bwMode="auto">
          <a:xfrm>
            <a:off x="690107" y="6081958"/>
            <a:ext cx="7080058" cy="54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Superintendente SAS/ANA: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Humberto Cardoso Gonçalves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Superintendente Adjunto SAS/ANA: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Carlos Motta</a:t>
            </a:r>
          </a:p>
        </p:txBody>
      </p:sp>
      <p:sp>
        <p:nvSpPr>
          <p:cNvPr id="10" name="Título 2"/>
          <p:cNvSpPr txBox="1">
            <a:spLocks/>
          </p:cNvSpPr>
          <p:nvPr/>
        </p:nvSpPr>
        <p:spPr bwMode="auto">
          <a:xfrm>
            <a:off x="7294729" y="2780714"/>
            <a:ext cx="3584604" cy="348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Agustin Justo Trigo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Anne Araújo (est.)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Astério de Sousa Pinto (est.)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Grace Benfica Matos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Iara Fonseca (est.)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José Aguiar de Lima Junior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Marcio Rosa Rodrigues de Freitas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Mariana Rodrigues Lírio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Nicole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Volken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 (est.)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Priscila Raquel de Oliveira Santana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Tânia Regina Dias da Silva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Volney Zanardi Júnior (coord.)</a:t>
            </a: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Outubro de 2018</a:t>
            </a:r>
          </a:p>
        </p:txBody>
      </p:sp>
    </p:spTree>
    <p:extLst>
      <p:ext uri="{BB962C8B-B14F-4D97-AF65-F5344CB8AC3E}">
        <p14:creationId xmlns:p14="http://schemas.microsoft.com/office/powerpoint/2010/main" val="9745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5000">
        <p:fad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0F86E46-A9D6-49AE-A43B-2C3EBDB1F559}"/>
              </a:ext>
            </a:extLst>
          </p:cNvPr>
          <p:cNvSpPr txBox="1"/>
          <p:nvPr/>
        </p:nvSpPr>
        <p:spPr>
          <a:xfrm>
            <a:off x="1524000" y="20329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32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Obrigado!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F73E81-CC02-477E-B51A-AA3A047497FD}"/>
              </a:ext>
            </a:extLst>
          </p:cNvPr>
          <p:cNvSpPr txBox="1"/>
          <p:nvPr/>
        </p:nvSpPr>
        <p:spPr>
          <a:xfrm>
            <a:off x="1524000" y="297063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Equipe PROCOMITÊS</a:t>
            </a:r>
          </a:p>
          <a:p>
            <a:pPr algn="ctr"/>
            <a:r>
              <a:rPr lang="pt-BR" sz="2000" dirty="0">
                <a:solidFill>
                  <a:srgbClr val="00376C"/>
                </a:solidFill>
                <a:latin typeface="Century Gothic" panose="020B0502020202020204" pitchFamily="34" charset="0"/>
              </a:rPr>
              <a:t>procomites@ana.gov.br</a:t>
            </a:r>
            <a:endParaRPr lang="pt-BR" sz="2000" b="1" dirty="0">
              <a:solidFill>
                <a:srgbClr val="00376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ED018C-9050-46B2-BDEE-5C74DDED3EEA}"/>
              </a:ext>
            </a:extLst>
          </p:cNvPr>
          <p:cNvSpPr txBox="1"/>
          <p:nvPr/>
        </p:nvSpPr>
        <p:spPr>
          <a:xfrm>
            <a:off x="1518346" y="398601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Coordenação de Instâncias Colegiadas do SINGREH - CINCS</a:t>
            </a:r>
          </a:p>
          <a:p>
            <a:pPr algn="ctr"/>
            <a:r>
              <a:rPr lang="pt-BR" sz="2000" dirty="0">
                <a:solidFill>
                  <a:srgbClr val="00376C"/>
                </a:solidFill>
                <a:latin typeface="Century Gothic" panose="020B0502020202020204" pitchFamily="34" charset="0"/>
              </a:rPr>
              <a:t>cincs@ana.gov.br</a:t>
            </a:r>
            <a:endParaRPr lang="pt-BR" sz="2000" b="1" dirty="0">
              <a:solidFill>
                <a:srgbClr val="00376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0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Superintendência de Apoio ao SINGREH – SAS</a:t>
            </a:r>
          </a:p>
          <a:p>
            <a:pPr algn="ctr"/>
            <a:r>
              <a:rPr lang="pt-BR" sz="2000" dirty="0">
                <a:solidFill>
                  <a:srgbClr val="00376C"/>
                </a:solidFill>
                <a:latin typeface="Century Gothic" panose="020B0502020202020204" pitchFamily="34" charset="0"/>
              </a:rPr>
              <a:t>(+55) (61) 2109 – 5209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F34D1D-6A4D-42D7-B3C4-01942F3FC9BD}"/>
              </a:ext>
            </a:extLst>
          </p:cNvPr>
          <p:cNvSpPr txBox="1"/>
          <p:nvPr/>
        </p:nvSpPr>
        <p:spPr>
          <a:xfrm>
            <a:off x="1524000" y="57032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32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www.ana.gov.br</a:t>
            </a:r>
          </a:p>
        </p:txBody>
      </p:sp>
    </p:spTree>
    <p:extLst>
      <p:ext uri="{BB962C8B-B14F-4D97-AF65-F5344CB8AC3E}">
        <p14:creationId xmlns:p14="http://schemas.microsoft.com/office/powerpoint/2010/main" val="1101479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4623732" y="1132073"/>
            <a:ext cx="294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37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  <a:p>
            <a:pPr algn="r"/>
            <a:r>
              <a:rPr lang="pt-BR" sz="20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Por quê?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953C79E-0D49-44D6-96B1-27508A83B2A2}"/>
              </a:ext>
            </a:extLst>
          </p:cNvPr>
          <p:cNvSpPr>
            <a:spLocks/>
          </p:cNvSpPr>
          <p:nvPr/>
        </p:nvSpPr>
        <p:spPr bwMode="auto">
          <a:xfrm>
            <a:off x="1824040" y="1926256"/>
            <a:ext cx="8672512" cy="4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Clr>
                <a:schemeClr val="accent1"/>
              </a:buClr>
              <a:buSzPct val="85000"/>
              <a:defRPr/>
            </a:pPr>
            <a:r>
              <a:rPr lang="pt-B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Comitês de Bacias Hidrográficas, conforme Estado e Região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2527FD9-A656-4120-B494-FF768E6380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16337" y="3149390"/>
          <a:ext cx="2641192" cy="1724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1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9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pt-BR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38,8%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u="none" strike="noStrike" dirty="0">
                          <a:solidFill>
                            <a:srgbClr val="00376C"/>
                          </a:solidFill>
                          <a:effectLst/>
                          <a:latin typeface="Century Gothic" panose="020B0502020202020204" pitchFamily="34" charset="0"/>
                        </a:rPr>
                        <a:t>do território</a:t>
                      </a:r>
                      <a:endParaRPr lang="pt-BR" sz="1800" b="1" i="0" u="none" strike="noStrike" dirty="0">
                        <a:solidFill>
                          <a:srgbClr val="00376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974"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82,3</a:t>
                      </a:r>
                      <a:r>
                        <a:rPr lang="pt-BR" sz="1800" b="1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r>
                        <a:rPr lang="pt-BR" sz="1800" b="1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800" b="1" u="none" strike="noStrike" dirty="0">
                          <a:solidFill>
                            <a:srgbClr val="00376C"/>
                          </a:solidFill>
                          <a:effectLst/>
                          <a:latin typeface="Century Gothic" panose="020B0502020202020204" pitchFamily="34" charset="0"/>
                        </a:rPr>
                        <a:t>dos municípios</a:t>
                      </a:r>
                      <a:endParaRPr lang="pt-BR" sz="1800" b="1" i="0" u="none" strike="noStrike" dirty="0">
                        <a:solidFill>
                          <a:srgbClr val="00376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800" b="1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83,9%</a:t>
                      </a:r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800" b="1" u="none" strike="noStrike" dirty="0">
                          <a:solidFill>
                            <a:srgbClr val="00376C"/>
                          </a:solidFill>
                          <a:effectLst/>
                          <a:latin typeface="Century Gothic" panose="020B0502020202020204" pitchFamily="34" charset="0"/>
                        </a:rPr>
                        <a:t>da população</a:t>
                      </a:r>
                      <a:endParaRPr lang="pt-BR" sz="1800" b="1" i="0" u="none" strike="noStrike" dirty="0">
                        <a:solidFill>
                          <a:srgbClr val="00376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990">
                <a:tc>
                  <a:txBody>
                    <a:bodyPr/>
                    <a:lstStyle/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91% 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76C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 PIB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63A01B82-CDC4-4F0D-A599-7463BDAABFE5}"/>
              </a:ext>
            </a:extLst>
          </p:cNvPr>
          <p:cNvSpPr txBox="1"/>
          <p:nvPr/>
        </p:nvSpPr>
        <p:spPr>
          <a:xfrm>
            <a:off x="322731" y="5423127"/>
            <a:ext cx="59953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220* CBHs estaduais (213 instalados)</a:t>
            </a:r>
          </a:p>
          <a:p>
            <a:endParaRPr lang="pt-BR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pt-BR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*Exceto CBHs estaduais coincidentes com os CBHs Verde Grande (BA e MG) e Piancó-Piranhas-Açu (PB e RN)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B565CFF-2343-4AA2-BE99-DBB637BFEE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9319" y="2468923"/>
          <a:ext cx="8790202" cy="1313057"/>
        </p:xfrm>
        <a:graphic>
          <a:graphicData uri="http://schemas.openxmlformats.org/drawingml/2006/table">
            <a:tbl>
              <a:tblPr/>
              <a:tblGrid>
                <a:gridCol w="62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609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950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20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COMITÊS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19E6961B-4C4E-40E9-966D-E2BE0480FE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9314" y="3956266"/>
          <a:ext cx="8748619" cy="1042640"/>
        </p:xfrm>
        <a:graphic>
          <a:graphicData uri="http://schemas.openxmlformats.org/drawingml/2006/table">
            <a:tbl>
              <a:tblPr/>
              <a:tblGrid>
                <a:gridCol w="6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450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743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545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9077" marR="9077" marT="907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SUDESTE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NORDESTE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CENTROESTE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9077" marR="9077" marT="907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COMITÊS</a:t>
                      </a:r>
                    </a:p>
                  </a:txBody>
                  <a:tcPr marL="9077" marR="9077" marT="907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TOTAIS</a:t>
                      </a:r>
                    </a:p>
                  </a:txBody>
                  <a:tcPr marL="9077" marR="9077" marT="907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58" y="6010611"/>
            <a:ext cx="5194242" cy="76816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6205B5-5318-4015-88C3-CE186F12352A}"/>
              </a:ext>
            </a:extLst>
          </p:cNvPr>
          <p:cNvSpPr txBox="1"/>
          <p:nvPr/>
        </p:nvSpPr>
        <p:spPr>
          <a:xfrm>
            <a:off x="8712687" y="1119945"/>
            <a:ext cx="294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37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  <a:p>
            <a:pPr algn="r"/>
            <a:r>
              <a:rPr lang="pt-BR" sz="20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Quantos?</a:t>
            </a:r>
            <a:endParaRPr lang="pt-BR" sz="2800" b="1" dirty="0">
              <a:solidFill>
                <a:srgbClr val="00376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0FA2B0A7-5073-4EDB-BE65-7A527D7182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13714" y="2407410"/>
          <a:ext cx="3220652" cy="3120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2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59%</a:t>
                      </a:r>
                      <a:endParaRPr lang="pt-BR" sz="1400" b="0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planos elaborados</a:t>
                      </a:r>
                      <a:endParaRPr lang="pt-BR" sz="1400" b="0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7%</a:t>
                      </a:r>
                      <a:endParaRPr lang="pt-BR" sz="1400" b="0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pt-BR" sz="1400" b="0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planos em elaboração</a:t>
                      </a:r>
                      <a:endParaRPr lang="pt-BR" sz="1400" b="0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66%</a:t>
                      </a:r>
                      <a:endParaRPr lang="pt-BR" sz="1400" b="1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145</a:t>
                      </a:r>
                      <a:endParaRPr lang="pt-BR" sz="1400" b="1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ctr"/>
                      <a:r>
                        <a:rPr lang="pt-BR" sz="1400" b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cobrança implementada</a:t>
                      </a:r>
                      <a:endParaRPr lang="pt-BR" sz="1400" b="0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23%</a:t>
                      </a:r>
                      <a:endParaRPr lang="pt-BR" sz="1400" b="0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1,8%</a:t>
                      </a:r>
                      <a:endParaRPr lang="pt-BR" sz="1400" b="0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cobrança aprovada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kern="1200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CBH propôs a cobrança ao CERH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3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kern="1200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decreto do Governador editado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13D5B2-04A4-422F-941B-F145EF8501A8}"/>
              </a:ext>
            </a:extLst>
          </p:cNvPr>
          <p:cNvSpPr txBox="1"/>
          <p:nvPr/>
        </p:nvSpPr>
        <p:spPr>
          <a:xfrm>
            <a:off x="8509491" y="1119945"/>
            <a:ext cx="294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37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  <a:p>
            <a:pPr algn="r"/>
            <a:r>
              <a:rPr lang="pt-BR" sz="20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Quando ?</a:t>
            </a:r>
            <a:endParaRPr lang="pt-BR" sz="2800" b="1" dirty="0">
              <a:solidFill>
                <a:srgbClr val="0037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6" y="1559028"/>
            <a:ext cx="5118864" cy="51188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233" y="5993866"/>
            <a:ext cx="519424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80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F254255-C2CA-4219-AC2D-3287417CA251}"/>
              </a:ext>
            </a:extLst>
          </p:cNvPr>
          <p:cNvSpPr>
            <a:spLocks/>
          </p:cNvSpPr>
          <p:nvPr/>
        </p:nvSpPr>
        <p:spPr bwMode="auto">
          <a:xfrm>
            <a:off x="1817616" y="0"/>
            <a:ext cx="8850385" cy="38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9BD5"/>
              </a:buClr>
              <a:buSzPct val="85000"/>
              <a:defRPr/>
            </a:pPr>
            <a:r>
              <a:rPr lang="pt-BR" sz="26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CARACTERÍSTICAS DOS COMITÊS – POPULAÇÃO E PIB</a:t>
            </a:r>
            <a:endParaRPr lang="pt-BR" sz="2600" i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11" y="383368"/>
            <a:ext cx="9150841" cy="64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6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F254255-C2CA-4219-AC2D-3287417CA251}"/>
              </a:ext>
            </a:extLst>
          </p:cNvPr>
          <p:cNvSpPr>
            <a:spLocks/>
          </p:cNvSpPr>
          <p:nvPr/>
        </p:nvSpPr>
        <p:spPr bwMode="auto">
          <a:xfrm>
            <a:off x="1817616" y="0"/>
            <a:ext cx="8850385" cy="38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9BD5"/>
              </a:buClr>
              <a:buSzPct val="85000"/>
              <a:defRPr/>
            </a:pPr>
            <a:r>
              <a:rPr lang="pt-BR" sz="26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CARACTERÍSTICAS DOS COMITÊS – POPULAÇÃO E PIB</a:t>
            </a:r>
            <a:endParaRPr lang="pt-BR" sz="2600" i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E91DB7-F579-4E20-A3D2-76EE27CF1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3368"/>
            <a:ext cx="9144000" cy="646979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E5D571E2-1E75-4068-BC2A-94E91AA95974}"/>
              </a:ext>
            </a:extLst>
          </p:cNvPr>
          <p:cNvGrpSpPr/>
          <p:nvPr/>
        </p:nvGrpSpPr>
        <p:grpSpPr>
          <a:xfrm>
            <a:off x="1675042" y="1197275"/>
            <a:ext cx="6733336" cy="4209995"/>
            <a:chOff x="1675042" y="1197275"/>
            <a:chExt cx="6733336" cy="4209995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EE4D6808-BD54-48E9-8035-3E586282B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5042" y="1197275"/>
              <a:ext cx="6733336" cy="42099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DBE2C69-C7A0-45C2-8E57-E0E94EF707CF}"/>
                </a:ext>
              </a:extLst>
            </p:cNvPr>
            <p:cNvSpPr txBox="1"/>
            <p:nvPr/>
          </p:nvSpPr>
          <p:spPr>
            <a:xfrm>
              <a:off x="2979826" y="1617144"/>
              <a:ext cx="2988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CBH Afluentes do Rio Maranhão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C5FD6D2-D87C-4173-865A-0750ADECC556}"/>
                </a:ext>
              </a:extLst>
            </p:cNvPr>
            <p:cNvSpPr txBox="1"/>
            <p:nvPr/>
          </p:nvSpPr>
          <p:spPr>
            <a:xfrm>
              <a:off x="4588429" y="4405618"/>
              <a:ext cx="1362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CBH Paranoá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7DD6E48D-8C13-4ACF-ADCB-FBE6810510D2}"/>
                </a:ext>
              </a:extLst>
            </p:cNvPr>
            <p:cNvSpPr txBox="1"/>
            <p:nvPr/>
          </p:nvSpPr>
          <p:spPr>
            <a:xfrm>
              <a:off x="6096001" y="3248610"/>
              <a:ext cx="1615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CBH Afluentes do Rio Preto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B8C619-1E42-4DEF-B606-B45475771653}"/>
              </a:ext>
            </a:extLst>
          </p:cNvPr>
          <p:cNvSpPr txBox="1"/>
          <p:nvPr/>
        </p:nvSpPr>
        <p:spPr>
          <a:xfrm>
            <a:off x="4699051" y="3470468"/>
            <a:ext cx="1153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BRASÍLIA</a:t>
            </a:r>
          </a:p>
        </p:txBody>
      </p:sp>
    </p:spTree>
    <p:extLst>
      <p:ext uri="{BB962C8B-B14F-4D97-AF65-F5344CB8AC3E}">
        <p14:creationId xmlns:p14="http://schemas.microsoft.com/office/powerpoint/2010/main" val="11188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2994991" y="1104072"/>
            <a:ext cx="767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CAPÍTULO IV: DA ADESÃO E PARTICIPAÇÃO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443D06-00DD-4BCC-BA40-858DF5BC1481}"/>
              </a:ext>
            </a:extLst>
          </p:cNvPr>
          <p:cNvSpPr/>
          <p:nvPr/>
        </p:nvSpPr>
        <p:spPr>
          <a:xfrm>
            <a:off x="1775792" y="1669921"/>
            <a:ext cx="8701377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(Resolução ANA n° 1.190/2016, Art. 7º. </a:t>
            </a: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REQUISITOS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Manifestação formal dos </a:t>
            </a:r>
            <a:r>
              <a:rPr lang="pt-BR" sz="2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CBHs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meio do Termo de Manifestação de Adesão dirigido ao órgão gestor de recursos hídricos no estado, indicando o interesse em participar e concordando com o Regulamento;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Adesão do Estado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formalizada com a edição de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específico;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Solicitação de inscrição no PROCOMITÊS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meio de ofício encaminhado à ANA pelo representante da Entidade Estadual, concordando com o Regulamento  e informando o rol de </a:t>
            </a:r>
            <a:r>
              <a:rPr lang="pt-BR" sz="2000" b="1" i="1" dirty="0" err="1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CBHs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interessados; 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Assinatura de Contrato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a Entidade Estadual e a ANA, tendo o Conselho Estadual de Recursos Hídricos como interveniente;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comitês deverão estar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criados até a data de publicação do Regulamento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03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4810539" y="1104072"/>
            <a:ext cx="585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CAPÍTULO V: DA CONTRATAÇÃO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443D06-00DD-4BCC-BA40-858DF5BC1481}"/>
              </a:ext>
            </a:extLst>
          </p:cNvPr>
          <p:cNvSpPr/>
          <p:nvPr/>
        </p:nvSpPr>
        <p:spPr>
          <a:xfrm>
            <a:off x="1524002" y="2531842"/>
            <a:ext cx="914399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(Resolução ANA n° 1.190/2016, Art. 8º. </a:t>
            </a: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REQUISITOS PARA CONTRATAÇÃO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900"/>
              </a:spcAft>
              <a:buClr>
                <a:srgbClr val="336699"/>
              </a:buClr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 legal de criação e regimento interno da Entidade Estadual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bem como os atos de eleição, designação ou nomeação e posse do seu titular;</a:t>
            </a:r>
          </a:p>
          <a:p>
            <a:pPr algn="just">
              <a:spcAft>
                <a:spcPts val="900"/>
              </a:spcAft>
              <a:buClr>
                <a:srgbClr val="336699"/>
              </a:buClr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atos legais de criação dos comitês de bacias hidrográficas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arrolados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participar do programa como beneficiários;</a:t>
            </a:r>
          </a:p>
          <a:p>
            <a:pPr algn="just">
              <a:spcAft>
                <a:spcPts val="900"/>
              </a:spcAft>
              <a:buClr>
                <a:srgbClr val="336699"/>
              </a:buClr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–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 contratuais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certificadas pelo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Estadual de Recursos Hídricos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spcAft>
                <a:spcPts val="900"/>
              </a:spcAft>
              <a:buClr>
                <a:srgbClr val="336699"/>
              </a:buClr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– comprovação pela Entidade Estadual de sua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regularidade fiscal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perante os órgãos fazendários federal e estadual;</a:t>
            </a:r>
          </a:p>
          <a:p>
            <a:pPr algn="just">
              <a:spcAft>
                <a:spcPts val="900"/>
              </a:spcAft>
              <a:buClr>
                <a:srgbClr val="336699"/>
              </a:buClr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– abertura de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 corrente bancária exclusiva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 Programa.</a:t>
            </a:r>
          </a:p>
        </p:txBody>
      </p:sp>
    </p:spTree>
    <p:extLst>
      <p:ext uri="{BB962C8B-B14F-4D97-AF65-F5344CB8AC3E}">
        <p14:creationId xmlns:p14="http://schemas.microsoft.com/office/powerpoint/2010/main" val="25235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7723464" y="1064316"/>
            <a:ext cx="294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E8D5525-C637-4E93-B275-052AEF05F002}"/>
              </a:ext>
            </a:extLst>
          </p:cNvPr>
          <p:cNvSpPr>
            <a:spLocks/>
          </p:cNvSpPr>
          <p:nvPr/>
        </p:nvSpPr>
        <p:spPr bwMode="auto">
          <a:xfrm>
            <a:off x="2080592" y="1627292"/>
            <a:ext cx="828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DETALHAMENTO DOS COMPONENTES, INDICADORES E METAS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C74068-9E29-4EE7-B100-F1BD79A1D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369" y="2236176"/>
            <a:ext cx="9005833" cy="42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26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7723464" y="1064316"/>
            <a:ext cx="294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E8D5525-C637-4E93-B275-052AEF05F002}"/>
              </a:ext>
            </a:extLst>
          </p:cNvPr>
          <p:cNvSpPr>
            <a:spLocks/>
          </p:cNvSpPr>
          <p:nvPr/>
        </p:nvSpPr>
        <p:spPr bwMode="auto">
          <a:xfrm>
            <a:off x="2080592" y="1627292"/>
            <a:ext cx="828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DETALHAMENTO DOS COMPONENTES, INDICADORES E METAS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4662067-E5C5-4489-8D7E-A48134F40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710" y="2241253"/>
            <a:ext cx="8806048" cy="30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8434658" y="1104073"/>
            <a:ext cx="294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37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  <a:p>
            <a:pPr algn="r"/>
            <a:r>
              <a:rPr lang="pt-BR" sz="20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Por quê?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1944357-C728-42BD-B990-C92E4462BEBC}"/>
              </a:ext>
            </a:extLst>
          </p:cNvPr>
          <p:cNvSpPr/>
          <p:nvPr/>
        </p:nvSpPr>
        <p:spPr>
          <a:xfrm>
            <a:off x="1791237" y="1985797"/>
            <a:ext cx="8615680" cy="480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just">
              <a:lnSpc>
                <a:spcPct val="115000"/>
              </a:lnSpc>
              <a:spcAft>
                <a:spcPts val="600"/>
              </a:spcAft>
            </a:pPr>
            <a:r>
              <a:rPr lang="pt-BR" sz="2400" dirty="0">
                <a:solidFill>
                  <a:srgbClr val="3366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pt-BR" sz="2400" dirty="0" err="1">
                <a:solidFill>
                  <a:srgbClr val="3366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CBHs</a:t>
            </a:r>
            <a:r>
              <a:rPr lang="pt-BR" sz="2400" dirty="0">
                <a:solidFill>
                  <a:srgbClr val="3366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estaduais instalados, </a:t>
            </a:r>
            <a:r>
              <a:rPr lang="pt-BR" sz="2400" b="1" i="1" u="sng" dirty="0">
                <a:solidFill>
                  <a:srgbClr val="3366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porém</a:t>
            </a:r>
            <a:r>
              <a:rPr lang="pt-BR" sz="2400" u="sng" dirty="0">
                <a:solidFill>
                  <a:srgbClr val="3366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Quantos tem </a:t>
            </a:r>
            <a:r>
              <a:rPr lang="pt-BR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regimento aprovado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de acordo com as normas do sistema estadual?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Quantos tem composição com </a:t>
            </a:r>
            <a:r>
              <a:rPr lang="pt-BR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mandado vigente e diretoria eleita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?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Quantos cumprem a </a:t>
            </a:r>
            <a:r>
              <a:rPr lang="pt-BR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rotina de reuniões ordinárias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regimentalmente previstas?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Quantos contam com </a:t>
            </a:r>
            <a:r>
              <a:rPr lang="pt-BR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apoio operacional regular dos estados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(sede, mobiliário, fone, internet, custeio de deslocamento de membros)?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Quantos </a:t>
            </a:r>
            <a:r>
              <a:rPr lang="pt-BR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observam o RI e documentam suas ações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(convocações, atas, </a:t>
            </a:r>
            <a:r>
              <a:rPr lang="pt-BR" sz="1600" dirty="0" err="1">
                <a:solidFill>
                  <a:srgbClr val="336699"/>
                </a:solidFill>
                <a:latin typeface="Century Gothic" panose="020B0502020202020204" pitchFamily="34" charset="0"/>
              </a:rPr>
              <a:t>etc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)?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Quantos tem um </a:t>
            </a:r>
            <a:r>
              <a:rPr lang="pt-BR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plano de trabalho aprovado e em implementação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, focado nos instrumentos da política?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Quantos tem um </a:t>
            </a:r>
            <a:r>
              <a:rPr lang="pt-BR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plano de comunicação aprovado e em implementação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?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Quantos tem uma </a:t>
            </a:r>
            <a:r>
              <a:rPr lang="pt-BR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pagina atualizada na internet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(sitio, rede social, </a:t>
            </a:r>
            <a:r>
              <a:rPr lang="pt-BR" sz="1600" dirty="0" err="1">
                <a:solidFill>
                  <a:srgbClr val="336699"/>
                </a:solidFill>
                <a:latin typeface="Century Gothic" panose="020B0502020202020204" pitchFamily="34" charset="0"/>
              </a:rPr>
              <a:t>etc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)?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Quantos são beneficiários de uma abordagem sistêmica de </a:t>
            </a:r>
            <a:r>
              <a:rPr lang="pt-BR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capacitação dirigida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?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Quantos conseguem </a:t>
            </a:r>
            <a:r>
              <a:rPr lang="pt-BR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implementar</a:t>
            </a:r>
            <a:r>
              <a:rPr lang="pt-BR" sz="1600" dirty="0">
                <a:latin typeface="Century Gothic" panose="020B0502020202020204" pitchFamily="34" charset="0"/>
              </a:rPr>
              <a:t> 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o que planejaram?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Quantos são reconhecidos pela sociedade como </a:t>
            </a:r>
            <a:r>
              <a:rPr lang="pt-BR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agentes políticos na bacia</a:t>
            </a:r>
            <a:r>
              <a:rPr lang="pt-BR" sz="1600" dirty="0">
                <a:solidFill>
                  <a:srgbClr val="336699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47B507-9843-4E8E-8FEE-A83AB5109DC9}"/>
              </a:ext>
            </a:extLst>
          </p:cNvPr>
          <p:cNvSpPr>
            <a:spLocks/>
          </p:cNvSpPr>
          <p:nvPr/>
        </p:nvSpPr>
        <p:spPr bwMode="auto">
          <a:xfrm>
            <a:off x="1756926" y="1507929"/>
            <a:ext cx="6318876" cy="56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just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t-BR" sz="24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Principais questões acerca dos comitês</a:t>
            </a:r>
            <a:endParaRPr lang="pt-BR" sz="2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7723464" y="1064316"/>
            <a:ext cx="294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E8D5525-C637-4E93-B275-052AEF05F002}"/>
              </a:ext>
            </a:extLst>
          </p:cNvPr>
          <p:cNvSpPr>
            <a:spLocks/>
          </p:cNvSpPr>
          <p:nvPr/>
        </p:nvSpPr>
        <p:spPr bwMode="auto">
          <a:xfrm>
            <a:off x="2080592" y="1627292"/>
            <a:ext cx="828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DETALHAMENTO DOS COMPONENTES, INDICADORES E METAS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038403-0E19-4F94-B4DD-3F4AF3766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27" y="2268448"/>
            <a:ext cx="10785146" cy="35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3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4731026" y="1104072"/>
            <a:ext cx="593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COMPONENTE II - CAPACITAÇÃO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91BE23-6CB6-4F12-A131-CF6C16DD1654}"/>
              </a:ext>
            </a:extLst>
          </p:cNvPr>
          <p:cNvSpPr txBox="1"/>
          <p:nvPr/>
        </p:nvSpPr>
        <p:spPr>
          <a:xfrm>
            <a:off x="1920661" y="2369414"/>
            <a:ext cx="8362299" cy="34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pt-BR"/>
            </a:defPPr>
            <a:lvl1pPr marL="361950" indent="-361950" algn="just" eaLnBrk="0" hangingPunc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ü"/>
              <a:defRPr sz="2000" b="1">
                <a:solidFill>
                  <a:srgbClr val="336699"/>
                </a:solidFill>
                <a:latin typeface="+mj-lt"/>
              </a:defRPr>
            </a:lvl1pPr>
            <a:lvl2pPr marL="819150" lvl="1" indent="-361950" algn="just" eaLnBrk="0" hangingPunc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ü"/>
              <a:defRPr sz="2000" b="1">
                <a:solidFill>
                  <a:srgbClr val="336699"/>
                </a:solidFill>
                <a:latin typeface="+mj-lt"/>
              </a:defRPr>
            </a:lvl2pPr>
          </a:lstStyle>
          <a:p>
            <a:pPr marL="360363" indent="0">
              <a:spcAft>
                <a:spcPts val="600"/>
              </a:spcAft>
              <a:buClr>
                <a:srgbClr val="5B9BD5"/>
              </a:buClr>
              <a:buNone/>
              <a:defRPr/>
            </a:pPr>
            <a:r>
              <a:rPr lang="pt-BR" i="1" u="sng" dirty="0">
                <a:latin typeface="Century Gothic" panose="020B0502020202020204" pitchFamily="34" charset="0"/>
              </a:rPr>
              <a:t>OBJETIVO:</a:t>
            </a:r>
          </a:p>
          <a:p>
            <a:pPr marL="360363" indent="0">
              <a:spcAft>
                <a:spcPts val="600"/>
              </a:spcAft>
              <a:buClr>
                <a:srgbClr val="5B9BD5"/>
              </a:buClr>
              <a:buNone/>
              <a:defRPr/>
            </a:pPr>
            <a:endParaRPr lang="pt-BR" sz="1800" dirty="0">
              <a:latin typeface="Century Gothic" panose="020B0502020202020204" pitchFamily="34" charset="0"/>
            </a:endParaRPr>
          </a:p>
          <a:p>
            <a:pPr marL="360363" indent="0">
              <a:lnSpc>
                <a:spcPct val="120000"/>
              </a:lnSpc>
              <a:spcAft>
                <a:spcPts val="600"/>
              </a:spcAft>
              <a:buClr>
                <a:srgbClr val="5B9BD5"/>
              </a:buClr>
              <a:buNone/>
              <a:defRPr/>
            </a:pPr>
            <a:r>
              <a:rPr lang="pt-BR" dirty="0">
                <a:solidFill>
                  <a:srgbClr val="C00000"/>
                </a:solidFill>
                <a:latin typeface="Century Gothic" panose="020B0502020202020204" pitchFamily="34" charset="0"/>
              </a:rPr>
              <a:t>Promover ações de capacitação</a:t>
            </a:r>
            <a:r>
              <a:rPr lang="pt-BR" dirty="0">
                <a:latin typeface="Century Gothic" panose="020B0502020202020204" pitchFamily="34" charset="0"/>
              </a:rPr>
              <a:t> em favor do </a:t>
            </a:r>
            <a:r>
              <a:rPr lang="pt-BR" dirty="0">
                <a:solidFill>
                  <a:srgbClr val="C00000"/>
                </a:solidFill>
                <a:latin typeface="Century Gothic" panose="020B0502020202020204" pitchFamily="34" charset="0"/>
              </a:rPr>
              <a:t>aperfeiçoamento da representatividade</a:t>
            </a:r>
            <a:r>
              <a:rPr lang="pt-BR" dirty="0">
                <a:latin typeface="Century Gothic" panose="020B0502020202020204" pitchFamily="34" charset="0"/>
              </a:rPr>
              <a:t> e do </a:t>
            </a:r>
            <a:r>
              <a:rPr lang="pt-BR" dirty="0">
                <a:solidFill>
                  <a:srgbClr val="C00000"/>
                </a:solidFill>
                <a:latin typeface="Century Gothic" panose="020B0502020202020204" pitchFamily="34" charset="0"/>
              </a:rPr>
              <a:t>exercício da representação</a:t>
            </a:r>
            <a:r>
              <a:rPr lang="pt-BR" dirty="0">
                <a:latin typeface="Century Gothic" panose="020B0502020202020204" pitchFamily="34" charset="0"/>
              </a:rPr>
              <a:t>, tendo como alvo os membros dos comitês de bacias hidrográficas e dos conselhos de recursos hídricos, enfatizando aspectos como a </a:t>
            </a:r>
            <a:r>
              <a:rPr lang="pt-BR" dirty="0">
                <a:solidFill>
                  <a:srgbClr val="C00000"/>
                </a:solidFill>
                <a:latin typeface="Century Gothic" panose="020B0502020202020204" pitchFamily="34" charset="0"/>
              </a:rPr>
              <a:t>redução das assimetrias de conhecimento</a:t>
            </a:r>
            <a:r>
              <a:rPr lang="pt-BR" dirty="0">
                <a:latin typeface="Century Gothic" panose="020B0502020202020204" pitchFamily="34" charset="0"/>
              </a:rPr>
              <a:t>, motivação e organização entre os diferentes setores e segmentos.</a:t>
            </a:r>
            <a:endParaRPr lang="pt-BR" dirty="0"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8767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4731026" y="1104072"/>
            <a:ext cx="593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COMPONENTE II - CAPACITAÇÃO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91BE23-6CB6-4F12-A131-CF6C16DD1654}"/>
              </a:ext>
            </a:extLst>
          </p:cNvPr>
          <p:cNvSpPr txBox="1"/>
          <p:nvPr/>
        </p:nvSpPr>
        <p:spPr>
          <a:xfrm>
            <a:off x="1735130" y="1932091"/>
            <a:ext cx="8522053" cy="34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pt-BR"/>
            </a:defPPr>
            <a:lvl1pPr marL="361950" indent="-361950" algn="just" eaLnBrk="0" hangingPunc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ü"/>
              <a:defRPr sz="2000" b="1">
                <a:solidFill>
                  <a:srgbClr val="336699"/>
                </a:solidFill>
                <a:latin typeface="+mj-lt"/>
              </a:defRPr>
            </a:lvl1pPr>
            <a:lvl2pPr marL="819150" lvl="1" indent="-361950" algn="just" eaLnBrk="0" hangingPunc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ü"/>
              <a:defRPr sz="2000" b="1">
                <a:solidFill>
                  <a:srgbClr val="336699"/>
                </a:solidFill>
                <a:latin typeface="+mj-lt"/>
              </a:defRPr>
            </a:lvl2pPr>
          </a:lstStyle>
          <a:p>
            <a:pPr marL="360363" indent="0" algn="l">
              <a:spcAft>
                <a:spcPts val="600"/>
              </a:spcAft>
              <a:buClr>
                <a:srgbClr val="5B9BD5"/>
              </a:buClr>
              <a:buNone/>
              <a:defRPr/>
            </a:pPr>
            <a:r>
              <a:rPr lang="pt-BR" dirty="0">
                <a:latin typeface="Century Gothic" panose="020B0502020202020204" pitchFamily="34" charset="0"/>
              </a:rPr>
              <a:t>II.1 Capacitação de membros novos (O: &gt;N2i)</a:t>
            </a:r>
          </a:p>
          <a:p>
            <a:pPr marL="720000" lvl="3" indent="-1800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C00000"/>
                </a:solidFill>
                <a:latin typeface="Century Gothic" panose="020B0502020202020204" pitchFamily="34" charset="0"/>
              </a:rPr>
              <a:t>Em até 120 dias após a posse de novos membros;</a:t>
            </a:r>
          </a:p>
          <a:p>
            <a:pPr marL="720000" lvl="3" indent="-1800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C00000"/>
                </a:solidFill>
                <a:latin typeface="Century Gothic" panose="020B0502020202020204" pitchFamily="34" charset="0"/>
              </a:rPr>
              <a:t>Carga horária mínima de 16h;</a:t>
            </a:r>
          </a:p>
          <a:p>
            <a:pPr marL="720000" lvl="3" indent="-1800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C00000"/>
                </a:solidFill>
                <a:latin typeface="Century Gothic" panose="020B0502020202020204" pitchFamily="34" charset="0"/>
              </a:rPr>
              <a:t>Temática compatível com o nível de implementação.</a:t>
            </a:r>
          </a:p>
          <a:p>
            <a:pPr marL="360363" indent="0" algn="l">
              <a:spcAft>
                <a:spcPts val="600"/>
              </a:spcAft>
              <a:buClr>
                <a:srgbClr val="5B9BD5"/>
              </a:buClr>
              <a:buNone/>
              <a:defRPr/>
            </a:pPr>
            <a:endParaRPr lang="pt-BR" dirty="0">
              <a:latin typeface="Century Gothic" panose="020B0502020202020204" pitchFamily="34" charset="0"/>
            </a:endParaRPr>
          </a:p>
          <a:p>
            <a:pPr marL="360363" indent="0" algn="l">
              <a:spcAft>
                <a:spcPts val="600"/>
              </a:spcAft>
              <a:buClr>
                <a:srgbClr val="5B9BD5"/>
              </a:buClr>
              <a:buNone/>
              <a:defRPr/>
            </a:pPr>
            <a:r>
              <a:rPr lang="pt-BR" dirty="0">
                <a:latin typeface="Century Gothic" panose="020B0502020202020204" pitchFamily="34" charset="0"/>
              </a:rPr>
              <a:t>II.2 Plano de Capacitação (O: &gt;N2i)</a:t>
            </a:r>
          </a:p>
          <a:p>
            <a:pPr marL="720000" lvl="3" indent="-1800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C00000"/>
                </a:solidFill>
                <a:latin typeface="Century Gothic" panose="020B0502020202020204" pitchFamily="34" charset="0"/>
              </a:rPr>
              <a:t>Plano de Capacitação para o CBH aprovado (</a:t>
            </a:r>
            <a:r>
              <a:rPr lang="pt-BR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revisado e validado a cada ciclo</a:t>
            </a:r>
            <a:r>
              <a:rPr lang="pt-BR" dirty="0">
                <a:solidFill>
                  <a:srgbClr val="C00000"/>
                </a:solidFill>
                <a:latin typeface="Century Gothic" panose="020B0502020202020204" pitchFamily="34" charset="0"/>
              </a:rPr>
              <a:t>)</a:t>
            </a:r>
          </a:p>
          <a:p>
            <a:pPr marL="360363" indent="0" algn="l">
              <a:spcAft>
                <a:spcPts val="600"/>
              </a:spcAft>
              <a:buClr>
                <a:srgbClr val="5B9BD5"/>
              </a:buClr>
              <a:buNone/>
              <a:defRPr/>
            </a:pPr>
            <a:endParaRPr lang="pt-BR" dirty="0">
              <a:latin typeface="Century Gothic" panose="020B0502020202020204" pitchFamily="34" charset="0"/>
            </a:endParaRPr>
          </a:p>
          <a:p>
            <a:pPr marL="360363" indent="0" algn="l">
              <a:spcAft>
                <a:spcPts val="600"/>
              </a:spcAft>
              <a:buClr>
                <a:srgbClr val="5B9BD5"/>
              </a:buClr>
              <a:buNone/>
              <a:defRPr/>
            </a:pPr>
            <a:r>
              <a:rPr lang="pt-BR" dirty="0">
                <a:latin typeface="Century Gothic" panose="020B0502020202020204" pitchFamily="34" charset="0"/>
              </a:rPr>
              <a:t>II.3 Implementação e Monitoramento do Plano de Capacitação (O: &gt;N2i)</a:t>
            </a:r>
          </a:p>
          <a:p>
            <a:pPr marL="720000" lvl="3" indent="-1800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C00000"/>
                </a:solidFill>
                <a:latin typeface="Century Gothic" panose="020B0502020202020204" pitchFamily="34" charset="0"/>
              </a:rPr>
              <a:t>Acompanhamento das ações previstas no Plano de Capacitação conforme cronograma estabelecido;</a:t>
            </a:r>
          </a:p>
          <a:p>
            <a:pPr marL="360363" indent="0" algn="l">
              <a:spcAft>
                <a:spcPts val="600"/>
              </a:spcAft>
              <a:buClr>
                <a:srgbClr val="5B9BD5"/>
              </a:buClr>
              <a:buNone/>
              <a:defRPr/>
            </a:pP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5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1E8E4B5-4502-49E9-A367-4F5580680E73}"/>
              </a:ext>
            </a:extLst>
          </p:cNvPr>
          <p:cNvGrpSpPr/>
          <p:nvPr/>
        </p:nvGrpSpPr>
        <p:grpSpPr>
          <a:xfrm>
            <a:off x="1630018" y="1693552"/>
            <a:ext cx="8918713" cy="5038552"/>
            <a:chOff x="106017" y="1693552"/>
            <a:chExt cx="8918713" cy="5038552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A4B8AFF5-F70D-4652-8F3F-326FD7A9EBC9}"/>
                </a:ext>
              </a:extLst>
            </p:cNvPr>
            <p:cNvSpPr/>
            <p:nvPr/>
          </p:nvSpPr>
          <p:spPr>
            <a:xfrm>
              <a:off x="106017" y="1693552"/>
              <a:ext cx="8918713" cy="50385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065748B-E8A9-43A0-A7C1-B456AF5C7FDE}"/>
                </a:ext>
              </a:extLst>
            </p:cNvPr>
            <p:cNvSpPr txBox="1"/>
            <p:nvPr/>
          </p:nvSpPr>
          <p:spPr>
            <a:xfrm>
              <a:off x="6884501" y="3361014"/>
              <a:ext cx="20342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1600" b="1" u="sng" dirty="0" err="1">
                  <a:solidFill>
                    <a:srgbClr val="4472C4">
                      <a:lumMod val="75000"/>
                    </a:srgbClr>
                  </a:solidFill>
                  <a:latin typeface="Century Gothic" panose="020B0502020202020204" pitchFamily="34" charset="0"/>
                </a:rPr>
                <a:t>CBHs</a:t>
              </a:r>
              <a:r>
                <a:rPr lang="pt-BR" sz="1600" b="1" u="sng" dirty="0">
                  <a:solidFill>
                    <a:srgbClr val="4472C4">
                      <a:lumMod val="75000"/>
                    </a:srgbClr>
                  </a:solidFill>
                  <a:latin typeface="Century Gothic" panose="020B0502020202020204" pitchFamily="34" charset="0"/>
                </a:rPr>
                <a:t> NÍVEL 5</a:t>
              </a:r>
            </a:p>
            <a:p>
              <a:pPr algn="ctr">
                <a:defRPr/>
              </a:pPr>
              <a:endParaRPr lang="pt-BR" sz="1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pt-BR" sz="1600" b="1" dirty="0">
                  <a:solidFill>
                    <a:srgbClr val="4472C4">
                      <a:lumMod val="75000"/>
                    </a:srgbClr>
                  </a:solidFill>
                  <a:latin typeface="Century Gothic" panose="020B0502020202020204" pitchFamily="34" charset="0"/>
                </a:rPr>
                <a:t>8. Gestão administrativa e financeira</a:t>
              </a:r>
            </a:p>
            <a:p>
              <a:pPr algn="ctr">
                <a:defRPr/>
              </a:pPr>
              <a:r>
                <a:rPr lang="pt-BR" sz="1600" b="1" dirty="0">
                  <a:solidFill>
                    <a:srgbClr val="4472C4">
                      <a:lumMod val="75000"/>
                    </a:srgbClr>
                  </a:solidFill>
                  <a:latin typeface="Century Gothic" panose="020B0502020202020204" pitchFamily="34" charset="0"/>
                </a:rPr>
                <a:t>9. Cobrança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CB2098C-50A0-4C3F-96C8-69D89D77DE2A}"/>
              </a:ext>
            </a:extLst>
          </p:cNvPr>
          <p:cNvGrpSpPr/>
          <p:nvPr/>
        </p:nvGrpSpPr>
        <p:grpSpPr>
          <a:xfrm>
            <a:off x="1789043" y="2080591"/>
            <a:ext cx="6718852" cy="4144619"/>
            <a:chOff x="265043" y="2080590"/>
            <a:chExt cx="6718852" cy="4144619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D35BD24-DF30-4D85-80C8-F427CD8BF3BC}"/>
                </a:ext>
              </a:extLst>
            </p:cNvPr>
            <p:cNvSpPr/>
            <p:nvPr/>
          </p:nvSpPr>
          <p:spPr>
            <a:xfrm>
              <a:off x="265043" y="2080590"/>
              <a:ext cx="6718852" cy="41446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t-BR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F187F30-3EED-4884-ADE6-DD85D921A60E}"/>
                </a:ext>
              </a:extLst>
            </p:cNvPr>
            <p:cNvSpPr txBox="1"/>
            <p:nvPr/>
          </p:nvSpPr>
          <p:spPr>
            <a:xfrm>
              <a:off x="4184371" y="2868571"/>
              <a:ext cx="259411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1600" b="1" u="sng" dirty="0" err="1">
                  <a:solidFill>
                    <a:srgbClr val="FF0066"/>
                  </a:solidFill>
                  <a:latin typeface="Century Gothic" panose="020B0502020202020204" pitchFamily="34" charset="0"/>
                </a:rPr>
                <a:t>CBHs</a:t>
              </a:r>
              <a:r>
                <a:rPr lang="pt-BR" sz="1600" b="1" u="sng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 NÍVEL 4</a:t>
              </a:r>
            </a:p>
            <a:p>
              <a:pPr algn="ctr">
                <a:defRPr/>
              </a:pPr>
              <a:endParaRPr lang="pt-BR" sz="1600" b="1" dirty="0">
                <a:solidFill>
                  <a:srgbClr val="FF0066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pt-BR" sz="16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4. Planos e enquadramento de RH</a:t>
              </a:r>
            </a:p>
            <a:p>
              <a:pPr algn="ctr">
                <a:defRPr/>
              </a:pPr>
              <a:r>
                <a:rPr lang="pt-BR" sz="16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5. Regulação de uso</a:t>
              </a:r>
            </a:p>
            <a:p>
              <a:pPr algn="ctr">
                <a:defRPr/>
              </a:pPr>
              <a:r>
                <a:rPr lang="pt-BR" sz="16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6. Gestão da informação em RH</a:t>
              </a:r>
            </a:p>
            <a:p>
              <a:pPr algn="ctr">
                <a:defRPr/>
              </a:pPr>
              <a:r>
                <a:rPr lang="pt-BR" sz="16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7. Regulação de segurança de barragens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2345636" y="1104072"/>
            <a:ext cx="832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ENTREGAS ESPERADAS EM CADA NÍVEL DE CBH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DDE82BF-F2B0-40F8-98BF-3416ADD16369}"/>
              </a:ext>
            </a:extLst>
          </p:cNvPr>
          <p:cNvGrpSpPr/>
          <p:nvPr/>
        </p:nvGrpSpPr>
        <p:grpSpPr>
          <a:xfrm>
            <a:off x="1906651" y="2426512"/>
            <a:ext cx="3922648" cy="3452779"/>
            <a:chOff x="382651" y="2426511"/>
            <a:chExt cx="3922648" cy="345277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DB848A2C-0DDA-46AB-A368-F9799AC467F2}"/>
                </a:ext>
              </a:extLst>
            </p:cNvPr>
            <p:cNvSpPr/>
            <p:nvPr/>
          </p:nvSpPr>
          <p:spPr>
            <a:xfrm>
              <a:off x="503578" y="2426511"/>
              <a:ext cx="3750367" cy="345277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t-BR" sz="16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0EB13C14-FADB-47F3-BA70-4AFBFE2BD37D}"/>
                </a:ext>
              </a:extLst>
            </p:cNvPr>
            <p:cNvSpPr txBox="1"/>
            <p:nvPr/>
          </p:nvSpPr>
          <p:spPr>
            <a:xfrm>
              <a:off x="382651" y="2817851"/>
              <a:ext cx="392264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1600" b="1" u="sng" dirty="0" err="1">
                  <a:solidFill>
                    <a:srgbClr val="70AD47">
                      <a:lumMod val="75000"/>
                    </a:srgbClr>
                  </a:solidFill>
                  <a:latin typeface="Century Gothic" panose="020B0502020202020204" pitchFamily="34" charset="0"/>
                </a:rPr>
                <a:t>CBHs</a:t>
              </a:r>
              <a:r>
                <a:rPr lang="pt-BR" sz="1600" b="1" u="sng" dirty="0">
                  <a:solidFill>
                    <a:srgbClr val="70AD47">
                      <a:lumMod val="75000"/>
                    </a:srgbClr>
                  </a:solidFill>
                  <a:latin typeface="Century Gothic" panose="020B0502020202020204" pitchFamily="34" charset="0"/>
                </a:rPr>
                <a:t> NÍVEIS 1 A 3</a:t>
              </a:r>
            </a:p>
            <a:p>
              <a:pPr algn="ctr">
                <a:defRPr/>
              </a:pPr>
              <a:endParaRPr lang="pt-BR" sz="1600" b="1" dirty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pt-BR" sz="1600" b="1" dirty="0">
                  <a:solidFill>
                    <a:srgbClr val="70AD47">
                      <a:lumMod val="75000"/>
                    </a:srgbClr>
                  </a:solidFill>
                  <a:latin typeface="Century Gothic" panose="020B0502020202020204" pitchFamily="34" charset="0"/>
                </a:rPr>
                <a:t>1. Instituição dos </a:t>
              </a:r>
              <a:r>
                <a:rPr lang="pt-BR" sz="1600" b="1" dirty="0" err="1">
                  <a:solidFill>
                    <a:srgbClr val="70AD47">
                      <a:lumMod val="75000"/>
                    </a:srgbClr>
                  </a:solidFill>
                  <a:latin typeface="Century Gothic" panose="020B0502020202020204" pitchFamily="34" charset="0"/>
                </a:rPr>
                <a:t>CBHs</a:t>
              </a:r>
              <a:r>
                <a:rPr lang="pt-BR" sz="1600" b="1" dirty="0">
                  <a:solidFill>
                    <a:srgbClr val="70AD47">
                      <a:lumMod val="75000"/>
                    </a:srgbClr>
                  </a:solidFill>
                  <a:latin typeface="Century Gothic" panose="020B0502020202020204" pitchFamily="34" charset="0"/>
                </a:rPr>
                <a:t> e funcionamento dos Colegiados (</a:t>
              </a:r>
              <a:r>
                <a:rPr lang="pt-BR" sz="1600" b="1" dirty="0" err="1">
                  <a:solidFill>
                    <a:srgbClr val="70AD47">
                      <a:lumMod val="75000"/>
                    </a:srgbClr>
                  </a:solidFill>
                  <a:latin typeface="Century Gothic" panose="020B0502020202020204" pitchFamily="34" charset="0"/>
                </a:rPr>
                <a:t>CBHs</a:t>
              </a:r>
              <a:r>
                <a:rPr lang="pt-BR" sz="1600" b="1" dirty="0">
                  <a:solidFill>
                    <a:srgbClr val="70AD47">
                      <a:lumMod val="75000"/>
                    </a:srgbClr>
                  </a:solidFill>
                  <a:latin typeface="Century Gothic" panose="020B0502020202020204" pitchFamily="34" charset="0"/>
                </a:rPr>
                <a:t> e conselhos)</a:t>
              </a:r>
            </a:p>
            <a:p>
              <a:pPr algn="ctr">
                <a:defRPr/>
              </a:pPr>
              <a:r>
                <a:rPr lang="pt-BR" sz="1600" b="1" dirty="0">
                  <a:solidFill>
                    <a:srgbClr val="70AD47">
                      <a:lumMod val="75000"/>
                    </a:srgbClr>
                  </a:solidFill>
                  <a:latin typeface="Century Gothic" panose="020B0502020202020204" pitchFamily="34" charset="0"/>
                </a:rPr>
                <a:t>2. Educação, capacitação, comunicação e participação social</a:t>
              </a:r>
            </a:p>
            <a:p>
              <a:pPr algn="ctr">
                <a:defRPr/>
              </a:pPr>
              <a:r>
                <a:rPr lang="pt-BR" sz="1600" b="1" dirty="0">
                  <a:solidFill>
                    <a:srgbClr val="70AD47">
                      <a:lumMod val="75000"/>
                    </a:srgbClr>
                  </a:solidFill>
                  <a:latin typeface="Century Gothic" panose="020B0502020202020204" pitchFamily="34" charset="0"/>
                </a:rPr>
                <a:t>3. Mediação e arbitragem de conflitos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4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1735130" y="1104072"/>
            <a:ext cx="893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Critérios mínimos dos Planos de Capacitação</a:t>
            </a:r>
          </a:p>
        </p:txBody>
      </p:sp>
      <p:sp>
        <p:nvSpPr>
          <p:cNvPr id="2" name="Seta: Pentágono 1">
            <a:hlinkClick r:id="rId3" action="ppaction://hlinksldjump"/>
            <a:extLst>
              <a:ext uri="{FF2B5EF4-FFF2-40B4-BE49-F238E27FC236}">
                <a16:creationId xmlns:a16="http://schemas.microsoft.com/office/drawing/2014/main" id="{7E179929-9DC8-4704-8BAE-0A62A366A3EA}"/>
              </a:ext>
            </a:extLst>
          </p:cNvPr>
          <p:cNvSpPr/>
          <p:nvPr/>
        </p:nvSpPr>
        <p:spPr>
          <a:xfrm>
            <a:off x="1908310" y="2080591"/>
            <a:ext cx="2544418" cy="14709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Desafios da gestão de RH</a:t>
            </a:r>
          </a:p>
        </p:txBody>
      </p:sp>
      <p:sp>
        <p:nvSpPr>
          <p:cNvPr id="3" name="Seta: Divisa 2">
            <a:hlinkClick r:id="rId4" action="ppaction://hlinksldjump"/>
            <a:extLst>
              <a:ext uri="{FF2B5EF4-FFF2-40B4-BE49-F238E27FC236}">
                <a16:creationId xmlns:a16="http://schemas.microsoft.com/office/drawing/2014/main" id="{C826678C-6C60-4809-94AF-E7FC1AF531EA}"/>
              </a:ext>
            </a:extLst>
          </p:cNvPr>
          <p:cNvSpPr/>
          <p:nvPr/>
        </p:nvSpPr>
        <p:spPr>
          <a:xfrm>
            <a:off x="4068413" y="2080593"/>
            <a:ext cx="3127519" cy="14709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Competências e entregas relacionadas ao desafios</a:t>
            </a:r>
          </a:p>
        </p:txBody>
      </p:sp>
      <p:sp>
        <p:nvSpPr>
          <p:cNvPr id="6" name="Seta: Divisa 5">
            <a:hlinkClick r:id="rId5" action="ppaction://hlinksldjump"/>
            <a:extLst>
              <a:ext uri="{FF2B5EF4-FFF2-40B4-BE49-F238E27FC236}">
                <a16:creationId xmlns:a16="http://schemas.microsoft.com/office/drawing/2014/main" id="{493C07A9-B6BC-4D67-A83D-CAFD4CE8FDB9}"/>
              </a:ext>
            </a:extLst>
          </p:cNvPr>
          <p:cNvSpPr/>
          <p:nvPr/>
        </p:nvSpPr>
        <p:spPr>
          <a:xfrm>
            <a:off x="6824867" y="2080591"/>
            <a:ext cx="3425691" cy="147099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Temas para o desenvolvimento das capacidades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41588AE-3B76-431D-9743-4AC43B78D693}"/>
              </a:ext>
            </a:extLst>
          </p:cNvPr>
          <p:cNvGrpSpPr/>
          <p:nvPr/>
        </p:nvGrpSpPr>
        <p:grpSpPr>
          <a:xfrm>
            <a:off x="7050153" y="4004882"/>
            <a:ext cx="3183837" cy="1470993"/>
            <a:chOff x="5526152" y="4004881"/>
            <a:chExt cx="3183837" cy="1470993"/>
          </a:xfrm>
        </p:grpSpPr>
        <p:sp>
          <p:nvSpPr>
            <p:cNvPr id="8" name="Seta: Divisa 7">
              <a:hlinkClick r:id="rId6" action="ppaction://hlinksldjump"/>
              <a:extLst>
                <a:ext uri="{FF2B5EF4-FFF2-40B4-BE49-F238E27FC236}">
                  <a16:creationId xmlns:a16="http://schemas.microsoft.com/office/drawing/2014/main" id="{7EE51D61-A7C7-4D42-A7C3-BD5B557EBDAC}"/>
                </a:ext>
              </a:extLst>
            </p:cNvPr>
            <p:cNvSpPr/>
            <p:nvPr/>
          </p:nvSpPr>
          <p:spPr>
            <a:xfrm rot="10800000">
              <a:off x="5526152" y="4004881"/>
              <a:ext cx="3183837" cy="147099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t-BR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CaixaDeTexto 8">
              <a:hlinkClick r:id="rId6" action="ppaction://hlinksldjump"/>
              <a:extLst>
                <a:ext uri="{FF2B5EF4-FFF2-40B4-BE49-F238E27FC236}">
                  <a16:creationId xmlns:a16="http://schemas.microsoft.com/office/drawing/2014/main" id="{B5F8B792-603E-41BC-9D56-2644A962E609}"/>
                </a:ext>
              </a:extLst>
            </p:cNvPr>
            <p:cNvSpPr txBox="1"/>
            <p:nvPr/>
          </p:nvSpPr>
          <p:spPr>
            <a:xfrm>
              <a:off x="6069494" y="4447990"/>
              <a:ext cx="1868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Estratégias de implementação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CECC7F9-92AE-440B-BCCB-9F56B7079C8C}"/>
              </a:ext>
            </a:extLst>
          </p:cNvPr>
          <p:cNvGrpSpPr/>
          <p:nvPr/>
        </p:nvGrpSpPr>
        <p:grpSpPr>
          <a:xfrm>
            <a:off x="4171118" y="4004883"/>
            <a:ext cx="3183837" cy="1470993"/>
            <a:chOff x="2647117" y="4004882"/>
            <a:chExt cx="3183837" cy="1470993"/>
          </a:xfrm>
        </p:grpSpPr>
        <p:sp>
          <p:nvSpPr>
            <p:cNvPr id="12" name="Seta: Divisa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BCFA8572-52B8-411A-82D0-3393DD8DA2EA}"/>
                </a:ext>
              </a:extLst>
            </p:cNvPr>
            <p:cNvSpPr/>
            <p:nvPr/>
          </p:nvSpPr>
          <p:spPr>
            <a:xfrm rot="10800000">
              <a:off x="2647117" y="4004882"/>
              <a:ext cx="3183837" cy="147099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t-BR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CaixaDeTexto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12D86E9E-D590-4A00-BA42-C09AD60E8066}"/>
                </a:ext>
              </a:extLst>
            </p:cNvPr>
            <p:cNvSpPr txBox="1"/>
            <p:nvPr/>
          </p:nvSpPr>
          <p:spPr>
            <a:xfrm>
              <a:off x="3190459" y="4447991"/>
              <a:ext cx="1868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PLANO DE CAPACITAÇÃO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7D0B946-8DDB-4389-8B27-7C9728829955}"/>
              </a:ext>
            </a:extLst>
          </p:cNvPr>
          <p:cNvGrpSpPr/>
          <p:nvPr/>
        </p:nvGrpSpPr>
        <p:grpSpPr>
          <a:xfrm>
            <a:off x="1731816" y="3778231"/>
            <a:ext cx="2359787" cy="1924293"/>
            <a:chOff x="204953" y="3778230"/>
            <a:chExt cx="2359787" cy="1924293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95DFAAB2-DDB9-4C05-9E6A-2B6157B796FE}"/>
                </a:ext>
              </a:extLst>
            </p:cNvPr>
            <p:cNvSpPr/>
            <p:nvPr/>
          </p:nvSpPr>
          <p:spPr>
            <a:xfrm>
              <a:off x="204953" y="3778230"/>
              <a:ext cx="2359787" cy="19242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67B684CC-7048-404B-B5F5-2BFB75E1E79A}"/>
                </a:ext>
              </a:extLst>
            </p:cNvPr>
            <p:cNvSpPr txBox="1"/>
            <p:nvPr/>
          </p:nvSpPr>
          <p:spPr>
            <a:xfrm>
              <a:off x="384310" y="4078656"/>
              <a:ext cx="20010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rgbClr val="4472C4">
                      <a:lumMod val="75000"/>
                    </a:srgbClr>
                  </a:solidFill>
                  <a:latin typeface="Century Gothic" panose="020B0502020202020204" pitchFamily="34" charset="0"/>
                </a:rPr>
                <a:t>Programação anual do Plano (público, carga horária, fonte de recursos, etc.)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5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1735130" y="1104072"/>
            <a:ext cx="893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Critérios mínimos dos Planos de Capacitação</a:t>
            </a:r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7E179929-9DC8-4704-8BAE-0A62A366A3EA}"/>
              </a:ext>
            </a:extLst>
          </p:cNvPr>
          <p:cNvSpPr/>
          <p:nvPr/>
        </p:nvSpPr>
        <p:spPr>
          <a:xfrm>
            <a:off x="1908310" y="2080591"/>
            <a:ext cx="2544418" cy="14709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Desafios da gestão de RH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E2E8E2-785D-4D0E-913C-444EF77F87F0}"/>
              </a:ext>
            </a:extLst>
          </p:cNvPr>
          <p:cNvSpPr txBox="1"/>
          <p:nvPr/>
        </p:nvSpPr>
        <p:spPr>
          <a:xfrm>
            <a:off x="4996070" y="2080590"/>
            <a:ext cx="5287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Quais são os desafios de gestão de recursos hídricos dos </a:t>
            </a:r>
            <a:r>
              <a:rPr lang="pt-BR" sz="20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CBHs</a:t>
            </a: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?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A capacitação pode contribuir para quais desses desafios?</a:t>
            </a:r>
          </a:p>
        </p:txBody>
      </p:sp>
      <p:sp>
        <p:nvSpPr>
          <p:cNvPr id="3" name="Seta: para a Esquerda 2">
            <a:hlinkClick r:id="rId3" action="ppaction://hlinksldjump"/>
            <a:extLst>
              <a:ext uri="{FF2B5EF4-FFF2-40B4-BE49-F238E27FC236}">
                <a16:creationId xmlns:a16="http://schemas.microsoft.com/office/drawing/2014/main" id="{BCA48223-8CEB-4FF9-B104-C3D8A075BDC4}"/>
              </a:ext>
            </a:extLst>
          </p:cNvPr>
          <p:cNvSpPr/>
          <p:nvPr/>
        </p:nvSpPr>
        <p:spPr>
          <a:xfrm>
            <a:off x="9886121" y="6255026"/>
            <a:ext cx="596348" cy="49695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0137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1735130" y="1104072"/>
            <a:ext cx="893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Critérios mínimos dos Planos de Capacitação</a:t>
            </a:r>
          </a:p>
        </p:txBody>
      </p:sp>
      <p:sp>
        <p:nvSpPr>
          <p:cNvPr id="3" name="Seta: Divisa 2">
            <a:extLst>
              <a:ext uri="{FF2B5EF4-FFF2-40B4-BE49-F238E27FC236}">
                <a16:creationId xmlns:a16="http://schemas.microsoft.com/office/drawing/2014/main" id="{C826678C-6C60-4809-94AF-E7FC1AF531EA}"/>
              </a:ext>
            </a:extLst>
          </p:cNvPr>
          <p:cNvSpPr/>
          <p:nvPr/>
        </p:nvSpPr>
        <p:spPr>
          <a:xfrm>
            <a:off x="1736025" y="2265259"/>
            <a:ext cx="3193781" cy="14709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Competências e entregas relacionadas aos desafios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B67EE29-A568-4F8D-801D-A1FC106A5DCF}"/>
              </a:ext>
            </a:extLst>
          </p:cNvPr>
          <p:cNvSpPr txBox="1"/>
          <p:nvPr/>
        </p:nvSpPr>
        <p:spPr>
          <a:xfrm>
            <a:off x="4996070" y="2040834"/>
            <a:ext cx="5287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O que se espera que o CBH entregue à sociedade?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Quais são as competências que se espera de cada função exercida (níveis da carreira)? </a:t>
            </a:r>
          </a:p>
        </p:txBody>
      </p:sp>
      <p:sp>
        <p:nvSpPr>
          <p:cNvPr id="5" name="CaixaDeTexto 4">
            <a:hlinkClick r:id="rId3" action="ppaction://hlinkfile"/>
            <a:extLst>
              <a:ext uri="{FF2B5EF4-FFF2-40B4-BE49-F238E27FC236}">
                <a16:creationId xmlns:a16="http://schemas.microsoft.com/office/drawing/2014/main" id="{8ACAB9E2-CBB1-4E2F-95E5-8B3569F58B63}"/>
              </a:ext>
            </a:extLst>
          </p:cNvPr>
          <p:cNvSpPr txBox="1"/>
          <p:nvPr/>
        </p:nvSpPr>
        <p:spPr>
          <a:xfrm>
            <a:off x="8057323" y="3551583"/>
            <a:ext cx="127220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ANEXO 1</a:t>
            </a:r>
          </a:p>
        </p:txBody>
      </p:sp>
      <p:sp>
        <p:nvSpPr>
          <p:cNvPr id="6" name="Seta: para a Esquerda 5">
            <a:hlinkClick r:id="rId4" action="ppaction://hlinksldjump"/>
            <a:extLst>
              <a:ext uri="{FF2B5EF4-FFF2-40B4-BE49-F238E27FC236}">
                <a16:creationId xmlns:a16="http://schemas.microsoft.com/office/drawing/2014/main" id="{6FE994B5-2CDD-45AB-BB4D-54DF04FA6E85}"/>
              </a:ext>
            </a:extLst>
          </p:cNvPr>
          <p:cNvSpPr/>
          <p:nvPr/>
        </p:nvSpPr>
        <p:spPr>
          <a:xfrm>
            <a:off x="9886121" y="6255026"/>
            <a:ext cx="596348" cy="49695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6833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1735130" y="1104072"/>
            <a:ext cx="893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Critérios mínimos dos Planos de Capacitação</a:t>
            </a:r>
          </a:p>
        </p:txBody>
      </p:sp>
      <p:sp>
        <p:nvSpPr>
          <p:cNvPr id="6" name="Seta: Divisa 5">
            <a:extLst>
              <a:ext uri="{FF2B5EF4-FFF2-40B4-BE49-F238E27FC236}">
                <a16:creationId xmlns:a16="http://schemas.microsoft.com/office/drawing/2014/main" id="{493C07A9-B6BC-4D67-A83D-CAFD4CE8FDB9}"/>
              </a:ext>
            </a:extLst>
          </p:cNvPr>
          <p:cNvSpPr/>
          <p:nvPr/>
        </p:nvSpPr>
        <p:spPr>
          <a:xfrm>
            <a:off x="1709525" y="2080591"/>
            <a:ext cx="3425691" cy="147099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Temas para o desenvolvimento das capacidades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01DA93-50ED-40BD-84EA-B31D05F563AE}"/>
              </a:ext>
            </a:extLst>
          </p:cNvPr>
          <p:cNvSpPr txBox="1"/>
          <p:nvPr/>
        </p:nvSpPr>
        <p:spPr>
          <a:xfrm>
            <a:off x="5135216" y="1965860"/>
            <a:ext cx="5532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Após a identificação das entregas e competências, é hora de identificar os conhecimentos relacionados a elas.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Os conhecimentos e  habilidades estão relacionados em 11 </a:t>
            </a:r>
            <a:r>
              <a:rPr lang="pt-BR" sz="20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macrotemas</a:t>
            </a: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.  </a:t>
            </a:r>
          </a:p>
        </p:txBody>
      </p:sp>
      <p:sp>
        <p:nvSpPr>
          <p:cNvPr id="18" name="CaixaDeTexto 17">
            <a:hlinkClick r:id="rId3" action="ppaction://hlinkfile"/>
            <a:extLst>
              <a:ext uri="{FF2B5EF4-FFF2-40B4-BE49-F238E27FC236}">
                <a16:creationId xmlns:a16="http://schemas.microsoft.com/office/drawing/2014/main" id="{C611C353-FE40-4636-931D-AEC3E9DF9FC5}"/>
              </a:ext>
            </a:extLst>
          </p:cNvPr>
          <p:cNvSpPr txBox="1"/>
          <p:nvPr/>
        </p:nvSpPr>
        <p:spPr>
          <a:xfrm>
            <a:off x="8163340" y="4355426"/>
            <a:ext cx="127220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ANEXO 2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FC4F8355-6ACB-4707-8402-8B9B9A3D8E53}"/>
              </a:ext>
            </a:extLst>
          </p:cNvPr>
          <p:cNvSpPr/>
          <p:nvPr/>
        </p:nvSpPr>
        <p:spPr>
          <a:xfrm>
            <a:off x="8560903" y="4015410"/>
            <a:ext cx="477079" cy="228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eta: para a Esquerda 6">
            <a:hlinkClick r:id="rId4" action="ppaction://hlinksldjump"/>
            <a:extLst>
              <a:ext uri="{FF2B5EF4-FFF2-40B4-BE49-F238E27FC236}">
                <a16:creationId xmlns:a16="http://schemas.microsoft.com/office/drawing/2014/main" id="{5F304CC3-44BE-4E4B-8AD8-E0B93C8CDE81}"/>
              </a:ext>
            </a:extLst>
          </p:cNvPr>
          <p:cNvSpPr/>
          <p:nvPr/>
        </p:nvSpPr>
        <p:spPr>
          <a:xfrm>
            <a:off x="9886121" y="6255026"/>
            <a:ext cx="596348" cy="49695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2673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1735130" y="1104072"/>
            <a:ext cx="893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Critérios mínimos dos Planos de Capacitação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811D41-6998-4DA7-B930-A1A69ED92BCF}"/>
              </a:ext>
            </a:extLst>
          </p:cNvPr>
          <p:cNvGrpSpPr/>
          <p:nvPr/>
        </p:nvGrpSpPr>
        <p:grpSpPr>
          <a:xfrm>
            <a:off x="7364895" y="1627293"/>
            <a:ext cx="3183837" cy="1470993"/>
            <a:chOff x="5300866" y="4004881"/>
            <a:chExt cx="3183837" cy="1470993"/>
          </a:xfrm>
        </p:grpSpPr>
        <p:sp>
          <p:nvSpPr>
            <p:cNvPr id="8" name="Seta: Divisa 7">
              <a:extLst>
                <a:ext uri="{FF2B5EF4-FFF2-40B4-BE49-F238E27FC236}">
                  <a16:creationId xmlns:a16="http://schemas.microsoft.com/office/drawing/2014/main" id="{7EE51D61-A7C7-4D42-A7C3-BD5B557EBDAC}"/>
                </a:ext>
              </a:extLst>
            </p:cNvPr>
            <p:cNvSpPr/>
            <p:nvPr/>
          </p:nvSpPr>
          <p:spPr>
            <a:xfrm rot="10800000">
              <a:off x="5300866" y="4004881"/>
              <a:ext cx="3183837" cy="147099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t-BR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5F8B792-603E-41BC-9D56-2644A962E609}"/>
                </a:ext>
              </a:extLst>
            </p:cNvPr>
            <p:cNvSpPr txBox="1"/>
            <p:nvPr/>
          </p:nvSpPr>
          <p:spPr>
            <a:xfrm>
              <a:off x="5844208" y="4447990"/>
              <a:ext cx="1868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Estratégias de implementação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4EDFE86-B476-4E70-8398-1086C9C1AB5D}"/>
              </a:ext>
            </a:extLst>
          </p:cNvPr>
          <p:cNvSpPr txBox="1"/>
          <p:nvPr/>
        </p:nvSpPr>
        <p:spPr>
          <a:xfrm>
            <a:off x="1523548" y="3109282"/>
            <a:ext cx="91440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Quais são as ações de capacitação necessárias para uma boa realização das entregas?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Pensar a partir de cada associação feita na coluna anterior entre competência e tema:</a:t>
            </a:r>
          </a:p>
          <a:p>
            <a:pPr marL="800100" lvl="1" indent="-342900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Quais são as soluções educacionais ou instrumentos que melhor vão capacitar as pessoas? São cursos? Estágios? Visitas técnicas? </a:t>
            </a:r>
          </a:p>
          <a:p>
            <a:pPr marL="800100" lvl="1" indent="-342900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Quais são seus parceiros em cada atividade? </a:t>
            </a:r>
          </a:p>
          <a:p>
            <a:pPr marL="800100" lvl="1" indent="-342900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Necessário recurso financeiro? Quanto? </a:t>
            </a:r>
          </a:p>
          <a:p>
            <a:pPr marL="800100" lvl="1" indent="-342900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Qual a fonte de financiamento para cada atividade?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É preciso prever também instrumentos de monitoramento e avaliação do plano.</a:t>
            </a:r>
          </a:p>
        </p:txBody>
      </p:sp>
      <p:sp>
        <p:nvSpPr>
          <p:cNvPr id="18" name="CaixaDeTexto 17">
            <a:hlinkClick r:id="rId3" action="ppaction://hlinkfile"/>
            <a:extLst>
              <a:ext uri="{FF2B5EF4-FFF2-40B4-BE49-F238E27FC236}">
                <a16:creationId xmlns:a16="http://schemas.microsoft.com/office/drawing/2014/main" id="{12A94D6F-9C9C-4B91-AF44-0E40987600F4}"/>
              </a:ext>
            </a:extLst>
          </p:cNvPr>
          <p:cNvSpPr txBox="1"/>
          <p:nvPr/>
        </p:nvSpPr>
        <p:spPr>
          <a:xfrm>
            <a:off x="5864092" y="2178122"/>
            <a:ext cx="127220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ANEXO 3</a:t>
            </a:r>
          </a:p>
        </p:txBody>
      </p:sp>
      <p:sp>
        <p:nvSpPr>
          <p:cNvPr id="11" name="Seta: para a Esquerda 10">
            <a:hlinkClick r:id="rId4" action="ppaction://hlinksldjump"/>
            <a:extLst>
              <a:ext uri="{FF2B5EF4-FFF2-40B4-BE49-F238E27FC236}">
                <a16:creationId xmlns:a16="http://schemas.microsoft.com/office/drawing/2014/main" id="{5EFBDB99-6183-4E2D-B71D-6D1DE6F360E3}"/>
              </a:ext>
            </a:extLst>
          </p:cNvPr>
          <p:cNvSpPr/>
          <p:nvPr/>
        </p:nvSpPr>
        <p:spPr>
          <a:xfrm>
            <a:off x="10071200" y="6321288"/>
            <a:ext cx="596348" cy="49695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4959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1735130" y="1104072"/>
            <a:ext cx="893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Critérios mínimos dos Planos de Capacitação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49D6D8C-9575-44EA-AA59-2F82E01CD4A8}"/>
              </a:ext>
            </a:extLst>
          </p:cNvPr>
          <p:cNvGrpSpPr/>
          <p:nvPr/>
        </p:nvGrpSpPr>
        <p:grpSpPr>
          <a:xfrm>
            <a:off x="4356648" y="1871283"/>
            <a:ext cx="3183837" cy="1470993"/>
            <a:chOff x="5300866" y="4004881"/>
            <a:chExt cx="3183837" cy="1470993"/>
          </a:xfrm>
        </p:grpSpPr>
        <p:sp>
          <p:nvSpPr>
            <p:cNvPr id="12" name="Seta: Divisa 11">
              <a:extLst>
                <a:ext uri="{FF2B5EF4-FFF2-40B4-BE49-F238E27FC236}">
                  <a16:creationId xmlns:a16="http://schemas.microsoft.com/office/drawing/2014/main" id="{BCFA8572-52B8-411A-82D0-3393DD8DA2EA}"/>
                </a:ext>
              </a:extLst>
            </p:cNvPr>
            <p:cNvSpPr/>
            <p:nvPr/>
          </p:nvSpPr>
          <p:spPr>
            <a:xfrm rot="10800000">
              <a:off x="5300866" y="4004881"/>
              <a:ext cx="3183837" cy="147099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pt-BR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12D86E9E-D590-4A00-BA42-C09AD60E8066}"/>
                </a:ext>
              </a:extLst>
            </p:cNvPr>
            <p:cNvSpPr txBox="1"/>
            <p:nvPr/>
          </p:nvSpPr>
          <p:spPr>
            <a:xfrm>
              <a:off x="5844208" y="4447990"/>
              <a:ext cx="1868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PLANO DE CAPACITAÇÃO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D8E7CD7-8E6B-4BB3-95F3-16CF6A745AE1}"/>
              </a:ext>
            </a:extLst>
          </p:cNvPr>
          <p:cNvSpPr txBox="1"/>
          <p:nvPr/>
        </p:nvSpPr>
        <p:spPr>
          <a:xfrm>
            <a:off x="1735129" y="346699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Não vai ser possível atender tudo de uma vez!</a:t>
            </a:r>
          </a:p>
          <a:p>
            <a:pPr>
              <a:lnSpc>
                <a:spcPct val="120000"/>
              </a:lnSpc>
              <a:defRPr/>
            </a:pP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Estabelecer prioridades para cada tema e alocar as atividades ao longo de cada ano!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C30CC0-3392-4B65-B627-85FCCBD0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30" y="2115411"/>
            <a:ext cx="1505565" cy="1351587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7B287AF2-E75A-4B48-89DF-6BDE80D6DACD}"/>
              </a:ext>
            </a:extLst>
          </p:cNvPr>
          <p:cNvSpPr/>
          <p:nvPr/>
        </p:nvSpPr>
        <p:spPr>
          <a:xfrm>
            <a:off x="5141843" y="4770784"/>
            <a:ext cx="1470992" cy="83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AD49CC0-035E-45BC-886E-FA3845422266}"/>
              </a:ext>
            </a:extLst>
          </p:cNvPr>
          <p:cNvSpPr txBox="1"/>
          <p:nvPr/>
        </p:nvSpPr>
        <p:spPr>
          <a:xfrm>
            <a:off x="4031973" y="5899645"/>
            <a:ext cx="36907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PROGRAMAÇÃO ANUAL DE ATIVIDADES DO PLANO</a:t>
            </a:r>
          </a:p>
        </p:txBody>
      </p:sp>
    </p:spTree>
    <p:extLst>
      <p:ext uri="{BB962C8B-B14F-4D97-AF65-F5344CB8AC3E}">
        <p14:creationId xmlns:p14="http://schemas.microsoft.com/office/powerpoint/2010/main" val="295692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7589241" y="3602733"/>
            <a:ext cx="247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0F91E86-3458-4BAC-9EA1-BA1251656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63597"/>
              </p:ext>
            </p:extLst>
          </p:nvPr>
        </p:nvGraphicFramePr>
        <p:xfrm>
          <a:off x="1741232" y="1250695"/>
          <a:ext cx="4707106" cy="5219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</a:rPr>
                        <a:t>FRAGILIDADES IDENTIFICADAS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11" marR="4691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</a:rPr>
                        <a:t>O funcionamento dos comitês,</a:t>
                      </a:r>
                      <a:r>
                        <a:rPr lang="pt-BR" sz="1800" baseline="0" dirty="0">
                          <a:effectLst/>
                          <a:latin typeface="Century Gothic" panose="020B0502020202020204" pitchFamily="34" charset="0"/>
                        </a:rPr>
                        <a:t> em termos operacionais, é precário em muitos casos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11" marR="4691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</a:rPr>
                        <a:t>O exercício da representação sofre com assimetrias no nível de organização dos diferentes segmentos e setores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11" marR="4691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</a:rPr>
                        <a:t>O reconhecimento dos comitês pela sociedade é baixo,</a:t>
                      </a:r>
                      <a:r>
                        <a:rPr lang="pt-BR" sz="1800" baseline="0" dirty="0">
                          <a:effectLst/>
                          <a:latin typeface="Century Gothic" panose="020B0502020202020204" pitchFamily="34" charset="0"/>
                        </a:rPr>
                        <a:t> limitando sua capacidade de atuação política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11" marR="4691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</a:rPr>
                        <a:t>O conhecimento</a:t>
                      </a:r>
                      <a:r>
                        <a:rPr lang="pt-BR" sz="1800" baseline="0" dirty="0">
                          <a:effectLst/>
                          <a:latin typeface="Century Gothic" panose="020B0502020202020204" pitchFamily="34" charset="0"/>
                        </a:rPr>
                        <a:t> que o SINGREH tem de suas instâncias colegiadas é deficiente, pulverizado e sofre com dificuldades de atualização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11" marR="4691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</a:rPr>
                        <a:t>A implementação dos instrumentos de gestão sob governabilidade dos </a:t>
                      </a:r>
                      <a:r>
                        <a:rPr lang="pt-BR" sz="1800" dirty="0" err="1">
                          <a:effectLst/>
                          <a:latin typeface="Century Gothic" panose="020B0502020202020204" pitchFamily="34" charset="0"/>
                        </a:rPr>
                        <a:t>CBHs</a:t>
                      </a: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</a:rPr>
                        <a:t> é lenta e pouco efetiva</a:t>
                      </a:r>
                      <a:endParaRPr lang="pt-BR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11" marR="4691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eta para a direita 3">
            <a:extLst>
              <a:ext uri="{FF2B5EF4-FFF2-40B4-BE49-F238E27FC236}">
                <a16:creationId xmlns:a16="http://schemas.microsoft.com/office/drawing/2014/main" id="{4EEBD65C-3320-45F1-B8CA-6BD880624147}"/>
              </a:ext>
            </a:extLst>
          </p:cNvPr>
          <p:cNvSpPr/>
          <p:nvPr/>
        </p:nvSpPr>
        <p:spPr>
          <a:xfrm>
            <a:off x="6756610" y="3654019"/>
            <a:ext cx="648072" cy="47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1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1735130" y="1104072"/>
            <a:ext cx="893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Critérios mínimos dos Planos de Capacitação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AD49CC0-035E-45BC-886E-FA3845422266}"/>
              </a:ext>
            </a:extLst>
          </p:cNvPr>
          <p:cNvSpPr txBox="1"/>
          <p:nvPr/>
        </p:nvSpPr>
        <p:spPr>
          <a:xfrm>
            <a:off x="4356198" y="2016758"/>
            <a:ext cx="36907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PROGRAMAÇÃO ANUAL DE ATIVIDADES DO PLANO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B2EF10-0513-4304-BBB4-0377A80948BA}"/>
              </a:ext>
            </a:extLst>
          </p:cNvPr>
          <p:cNvSpPr txBox="1"/>
          <p:nvPr/>
        </p:nvSpPr>
        <p:spPr>
          <a:xfrm>
            <a:off x="1523548" y="3109282"/>
            <a:ext cx="91440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Para cada atividade prevista, fazer uma estimativa de quantas pessoas vão participar, por nível de carreira. Exemplo: diretoria, membro, membro de câmara técnica  ou grupo de trabalho;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A programação anual deverá ser composta pelo conjunto das informações solicitadas no                        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Ao fazer a programação, é possível reavaliar ações e fazer ajustes para contemplar atividades, como, por exemplo, aquelas que não tinham sido previstas e tornaram-se importantes;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Deverão ser inseridas no Relatório Anual de Atividades do Comitê, devidamente aprovado, informações a cerca do grau de implementação do Plano de Capacitação.</a:t>
            </a:r>
          </a:p>
        </p:txBody>
      </p:sp>
      <p:sp>
        <p:nvSpPr>
          <p:cNvPr id="14" name="CaixaDeTexto 13">
            <a:hlinkClick r:id="rId3" action="ppaction://hlinkfile"/>
            <a:extLst>
              <a:ext uri="{FF2B5EF4-FFF2-40B4-BE49-F238E27FC236}">
                <a16:creationId xmlns:a16="http://schemas.microsoft.com/office/drawing/2014/main" id="{F25D8148-0AC6-4D31-AE88-0AAF468D38F6}"/>
              </a:ext>
            </a:extLst>
          </p:cNvPr>
          <p:cNvSpPr txBox="1"/>
          <p:nvPr/>
        </p:nvSpPr>
        <p:spPr>
          <a:xfrm>
            <a:off x="3591340" y="4461443"/>
            <a:ext cx="127220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ANEXO 4</a:t>
            </a:r>
          </a:p>
        </p:txBody>
      </p:sp>
    </p:spTree>
    <p:extLst>
      <p:ext uri="{BB962C8B-B14F-4D97-AF65-F5344CB8AC3E}">
        <p14:creationId xmlns:p14="http://schemas.microsoft.com/office/powerpoint/2010/main" val="200353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F254255-C2CA-4219-AC2D-3287417CA251}"/>
              </a:ext>
            </a:extLst>
          </p:cNvPr>
          <p:cNvSpPr>
            <a:spLocks/>
          </p:cNvSpPr>
          <p:nvPr/>
        </p:nvSpPr>
        <p:spPr bwMode="auto">
          <a:xfrm>
            <a:off x="4501950" y="0"/>
            <a:ext cx="6274965" cy="38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9BD5"/>
              </a:buClr>
              <a:buSzPct val="85000"/>
              <a:defRPr/>
            </a:pPr>
            <a:r>
              <a:rPr lang="pt-BR" sz="2600" b="1" dirty="0">
                <a:solidFill>
                  <a:srgbClr val="0037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PROCOMITÊS – Encadeamento Lógico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010EFBF-A47D-4CDE-9F3C-76E54BBD8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24694"/>
              </p:ext>
            </p:extLst>
          </p:nvPr>
        </p:nvGraphicFramePr>
        <p:xfrm>
          <a:off x="1532389" y="537138"/>
          <a:ext cx="2268000" cy="6325115"/>
        </p:xfrm>
        <a:graphic>
          <a:graphicData uri="http://schemas.openxmlformats.org/drawingml/2006/table">
            <a:tbl>
              <a:tblPr firstRow="1" firstCol="1" bandRow="1"/>
              <a:tblGrid>
                <a:gridCol w="22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FRAGILIDADES</a:t>
                      </a:r>
                    </a:p>
                  </a:txBody>
                  <a:tcPr marL="7835" marR="7835" marT="78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 funcionamento dos comitês, em termos operacionais, é precário em muitos casos</a:t>
                      </a:r>
                    </a:p>
                  </a:txBody>
                  <a:tcPr marL="7835" marR="7835" marT="78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 exercício da representação sofre com assimetrias no nível de organização dos diferentes segmentos e setores</a:t>
                      </a:r>
                    </a:p>
                  </a:txBody>
                  <a:tcPr marL="7835" marR="7835" marT="78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 reconhecimento dos comitês pela sociedade é baixo, limitando sua capacidade de atuação política</a:t>
                      </a:r>
                    </a:p>
                  </a:txBody>
                  <a:tcPr marL="7835" marR="7835" marT="78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 conhecimento que o SINGREH tem de suas instâncias colegiadas é deficiente, pulverizado e sofre com dificuldades de atualização</a:t>
                      </a:r>
                    </a:p>
                  </a:txBody>
                  <a:tcPr marL="7835" marR="7835" marT="78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 implementação dos instrumentos de gestão sob governabilidade dos </a:t>
                      </a:r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CBHs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é lenta e pouco efetiva</a:t>
                      </a:r>
                    </a:p>
                  </a:txBody>
                  <a:tcPr marL="7835" marR="7835" marT="78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7D086A2-D86A-4711-9ADA-809F880AE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75081"/>
              </p:ext>
            </p:extLst>
          </p:nvPr>
        </p:nvGraphicFramePr>
        <p:xfrm>
          <a:off x="3818387" y="537137"/>
          <a:ext cx="2268000" cy="6325641"/>
        </p:xfrm>
        <a:graphic>
          <a:graphicData uri="http://schemas.openxmlformats.org/drawingml/2006/table">
            <a:tbl>
              <a:tblPr firstRow="1" firstCol="1" bandRow="1"/>
              <a:tblGrid>
                <a:gridCol w="22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OBJETIVOS ESPECÍFICOS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Contribuir para a melhoria </a:t>
                      </a:r>
                      <a:r>
                        <a:rPr lang="pt-B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da</a:t>
                      </a:r>
                      <a:r>
                        <a:rPr lang="pt-B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capacidade operacional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dos comitês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Promover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ações de capacitação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em favor do aperfeiçoamento do exercício da representação e representatividade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Promover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ações de comunicação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que levem ao reconhecimento dos comitês (comunicação da relevância) pela sociedade em geral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Estruturar,  publicar e manter </a:t>
                      </a:r>
                      <a:r>
                        <a:rPr lang="pt-B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base de dados e informações </a:t>
                      </a:r>
                      <a:r>
                        <a:rPr lang="pt-BR" sz="12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relacionadas com as Instâncias  colegiadas do SINGREH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Aumentar a velocidade e a efetividade na implementação dos instrumentos </a:t>
                      </a:r>
                      <a:r>
                        <a:rPr lang="pt-BR" sz="12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de gestão de recursos hídricos </a:t>
                      </a:r>
                      <a:endParaRPr lang="pt-BR" sz="1200" b="1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DF729CA-F30E-4732-BA1C-8EABDC072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65988"/>
              </p:ext>
            </p:extLst>
          </p:nvPr>
        </p:nvGraphicFramePr>
        <p:xfrm>
          <a:off x="6104385" y="537137"/>
          <a:ext cx="2268000" cy="6325641"/>
        </p:xfrm>
        <a:graphic>
          <a:graphicData uri="http://schemas.openxmlformats.org/drawingml/2006/table">
            <a:tbl>
              <a:tblPr firstRow="1" firstCol="1" bandRow="1"/>
              <a:tblGrid>
                <a:gridCol w="22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COMPONENTES PROPOSTOS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Apoio operacional para o funcionamento </a:t>
                      </a:r>
                      <a:r>
                        <a:rPr lang="pt-BR" sz="12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do CBH e suas instâncias:</a:t>
                      </a:r>
                      <a:endParaRPr lang="pt-BR" sz="1200" b="1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Capacitação sistêmica e dirigida </a:t>
                      </a:r>
                      <a:r>
                        <a:rPr lang="pt-BR" sz="1200" b="0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para o aperfeiçoamento da representação e da representatividade nos colegiados</a:t>
                      </a:r>
                      <a:endParaRPr lang="pt-BR" sz="1200" b="1" i="0" u="none" strike="noStrike" dirty="0">
                        <a:solidFill>
                          <a:srgbClr val="3366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Comunicação para promover o reconhecimento dos comitês pela sociedade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Cadastro Nacional de Instâncias Colegiadas do SINGREH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336699"/>
                          </a:solidFill>
                          <a:effectLst/>
                          <a:latin typeface="Century Gothic" panose="020B0502020202020204" pitchFamily="34" charset="0"/>
                        </a:rPr>
                        <a:t>Estímulo à implementação de instrumentos de gestão em bacias compartilhadas</a:t>
                      </a:r>
                    </a:p>
                  </a:txBody>
                  <a:tcPr marL="8361" marR="8361" marT="83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486B39A-3538-4CD0-80AB-7408DDCBD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9940"/>
              </p:ext>
            </p:extLst>
          </p:nvPr>
        </p:nvGraphicFramePr>
        <p:xfrm>
          <a:off x="8390383" y="537136"/>
          <a:ext cx="2268000" cy="6320866"/>
        </p:xfrm>
        <a:graphic>
          <a:graphicData uri="http://schemas.openxmlformats.org/drawingml/2006/table">
            <a:tbl>
              <a:tblPr firstRow="1" firstCol="1" bandRow="1"/>
              <a:tblGrid>
                <a:gridCol w="22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98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INDICADORES/METAS</a:t>
                      </a:r>
                    </a:p>
                  </a:txBody>
                  <a:tcPr marL="7844" marR="7844" marT="7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577"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ts val="1400"/>
                        </a:lnSpc>
                      </a:pPr>
                      <a:r>
                        <a:rPr lang="pt-BR" sz="1200" b="1" i="0" u="sng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Regular funcionamento</a:t>
                      </a:r>
                    </a:p>
                    <a:p>
                      <a:pPr marL="72000" algn="ctr" rtl="0" fontAlgn="ctr">
                        <a:lnSpc>
                          <a:spcPts val="1400"/>
                        </a:lnSpc>
                      </a:pPr>
                      <a:endParaRPr lang="pt-BR" sz="1200" b="1" i="0" u="sng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72000" algn="ctr" rtl="0" fontAlgn="ctr">
                        <a:lnSpc>
                          <a:spcPts val="1400"/>
                        </a:lnSpc>
                      </a:pPr>
                      <a:r>
                        <a:rPr lang="pt-BR" sz="1200" b="1" i="0" u="sng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Conformidade documental</a:t>
                      </a:r>
                    </a:p>
                  </a:txBody>
                  <a:tcPr marL="7844" marR="7844" marT="7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577"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ts val="1400"/>
                        </a:lnSpc>
                      </a:pPr>
                      <a:r>
                        <a:rPr lang="pt-BR" sz="1200" b="1" i="0" u="sng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Capacitação continuada</a:t>
                      </a:r>
                    </a:p>
                  </a:txBody>
                  <a:tcPr marL="7844" marR="7844" marT="7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577"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ts val="1400"/>
                        </a:lnSpc>
                      </a:pPr>
                      <a:r>
                        <a:rPr lang="pt-BR" sz="1200" b="1" i="0" u="sng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Ações de comunicação realizadas</a:t>
                      </a:r>
                    </a:p>
                  </a:txBody>
                  <a:tcPr marL="7844" marR="7844" marT="7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3577"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ts val="1400"/>
                        </a:lnSpc>
                      </a:pPr>
                      <a:r>
                        <a:rPr lang="pt-BR" sz="1200" b="1" i="0" u="sng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Base de Dados e informações completos e atualizados</a:t>
                      </a:r>
                    </a:p>
                  </a:txBody>
                  <a:tcPr marL="7844" marR="7844" marT="7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3577"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ts val="1400"/>
                        </a:lnSpc>
                      </a:pPr>
                      <a:r>
                        <a:rPr lang="pt-BR" sz="1200" b="1" i="0" u="sng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Elaboração/revisão dos Instrumentos</a:t>
                      </a:r>
                    </a:p>
                  </a:txBody>
                  <a:tcPr marL="7844" marR="7844" marT="78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1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8282260" y="1104073"/>
            <a:ext cx="294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37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  <a:p>
            <a:pPr algn="r"/>
            <a:r>
              <a:rPr lang="pt-BR" sz="20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O que é?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47B507-9843-4E8E-8FEE-A83AB5109DC9}"/>
              </a:ext>
            </a:extLst>
          </p:cNvPr>
          <p:cNvSpPr>
            <a:spLocks/>
          </p:cNvSpPr>
          <p:nvPr/>
        </p:nvSpPr>
        <p:spPr bwMode="auto">
          <a:xfrm>
            <a:off x="2092485" y="2464738"/>
            <a:ext cx="7912784" cy="327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just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t-BR" sz="24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Objetivo Geral</a:t>
            </a:r>
          </a:p>
          <a:p>
            <a:pPr indent="-457200" algn="just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t-BR" sz="2400" b="1" dirty="0">
              <a:solidFill>
                <a:srgbClr val="336699"/>
              </a:solidFill>
              <a:latin typeface="Century Gothic" panose="020B0502020202020204" pitchFamily="34" charset="0"/>
            </a:endParaRPr>
          </a:p>
          <a:p>
            <a:pPr indent="-457200" algn="just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t-BR" sz="2000" i="1" dirty="0">
                <a:solidFill>
                  <a:srgbClr val="336699"/>
                </a:solidFill>
                <a:latin typeface="Century Gothic" panose="020B0502020202020204" pitchFamily="34" charset="0"/>
              </a:rPr>
              <a:t>“Contribuir para o aperfeiçoamento da atuação dos Comitês de Bacias Hidrográficas e sua consolidação como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espaços efetivos de implementação da política de recursos hídricos</a:t>
            </a:r>
            <a:r>
              <a:rPr lang="pt-BR" sz="2000" i="1" dirty="0">
                <a:solidFill>
                  <a:srgbClr val="336699"/>
                </a:solidFill>
                <a:latin typeface="Century Gothic" panose="020B0502020202020204" pitchFamily="34" charset="0"/>
              </a:rPr>
              <a:t>, em consonância com os fundamentos da descentralização e da participação, preconizados pela Política Nacional de Recursos Hídricos, com vistas a avançar na implementação dos instrumentos de gestão”</a:t>
            </a:r>
          </a:p>
          <a:p>
            <a:pPr indent="-457200" algn="just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t-BR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5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7723464" y="1104072"/>
            <a:ext cx="294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PROCOMITÊS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A47B507-9843-4E8E-8FEE-A83AB5109DC9}"/>
              </a:ext>
            </a:extLst>
          </p:cNvPr>
          <p:cNvSpPr>
            <a:spLocks/>
          </p:cNvSpPr>
          <p:nvPr/>
        </p:nvSpPr>
        <p:spPr bwMode="auto">
          <a:xfrm>
            <a:off x="2138705" y="1627293"/>
            <a:ext cx="8229600" cy="503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REGULAMENTO DO PROGRAMA</a:t>
            </a:r>
          </a:p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r>
              <a:rPr lang="pt-BR" dirty="0">
                <a:solidFill>
                  <a:srgbClr val="336699"/>
                </a:solidFill>
                <a:latin typeface="Century Gothic" panose="020B0502020202020204" pitchFamily="34" charset="0"/>
              </a:rPr>
              <a:t>Resolução ANA n° 1.190/2016</a:t>
            </a:r>
          </a:p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endParaRPr lang="pt-BR" sz="2000" dirty="0">
              <a:solidFill>
                <a:srgbClr val="336699"/>
              </a:solidFill>
              <a:latin typeface="Century Gothic" panose="020B0502020202020204" pitchFamily="34" charset="0"/>
            </a:endParaRPr>
          </a:p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I - DOS OBJETIVOS E DAS DIRETRIZES</a:t>
            </a:r>
          </a:p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II - DOS COMPONENTES</a:t>
            </a:r>
          </a:p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III - DOS RECURSOS FINANCEIROS</a:t>
            </a:r>
          </a:p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IV - DA ADESÃO E PARTICIPAÇÃO NO PROCOMITÊS</a:t>
            </a:r>
          </a:p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V - DA CONTRATAÇÃO COM AS ENTIDADES ESTADUAIS</a:t>
            </a:r>
          </a:p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VI - DA DEFINIÇÃO, APROVAÇÃO E CERTIFICAÇÃO DAS METAS</a:t>
            </a:r>
          </a:p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VII - DO DESEMBOLSO DAS PARCELAS EM FAVOR DOS ESTADOS</a:t>
            </a:r>
          </a:p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VIII - DAS OBRIGAÇÕES</a:t>
            </a:r>
          </a:p>
          <a:p>
            <a:pPr algn="just" eaLnBrk="0" hangingPunct="0"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Pct val="85000"/>
              <a:tabLst>
                <a:tab pos="447675" algn="l"/>
              </a:tabLst>
              <a:defRPr/>
            </a:pP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IX - DAS DISPOSIÇÕES FINAIS</a:t>
            </a:r>
          </a:p>
        </p:txBody>
      </p:sp>
    </p:spTree>
    <p:extLst>
      <p:ext uri="{BB962C8B-B14F-4D97-AF65-F5344CB8AC3E}">
        <p14:creationId xmlns:p14="http://schemas.microsoft.com/office/powerpoint/2010/main" val="260755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C2E39B-5DCA-482D-A963-01EE69BDB660}"/>
              </a:ext>
            </a:extLst>
          </p:cNvPr>
          <p:cNvSpPr txBox="1"/>
          <p:nvPr/>
        </p:nvSpPr>
        <p:spPr>
          <a:xfrm>
            <a:off x="2584174" y="1104072"/>
            <a:ext cx="80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CAPÍTULO I: DOS OBJETIVOS E DAS DIRETRIZES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443D06-00DD-4BCC-BA40-858DF5BC1481}"/>
              </a:ext>
            </a:extLst>
          </p:cNvPr>
          <p:cNvSpPr/>
          <p:nvPr/>
        </p:nvSpPr>
        <p:spPr>
          <a:xfrm>
            <a:off x="2082800" y="1895738"/>
            <a:ext cx="8341360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(Resolução ANA n° 1.190/2016, Art. 2º. </a:t>
            </a:r>
            <a:r>
              <a:rPr lang="pt-BR" sz="2000" b="1" dirty="0">
                <a:solidFill>
                  <a:srgbClr val="33669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DIRETRIZES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Abrangência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Duração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ciclos anuais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Comitês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elegíveis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criados até a publicação do Regulamento;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Adesão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voluntária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requer manifestação formal do comitê interessado e do respectivo estado;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Aporte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Financeiro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condicionado a Metas;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Caráter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complementar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recursos;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Aplicação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exclusiva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favor do Comitês;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</a:t>
            </a:r>
            <a:r>
              <a:rPr lang="pt-BR" sz="20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900"/>
              </a:spcAft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Capacitação</a:t>
            </a:r>
            <a:r>
              <a:rPr lang="pt-BR" sz="2000" b="1" i="1" baseline="30000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pt-BR" sz="20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orientada pelo </a:t>
            </a:r>
            <a:r>
              <a:rPr lang="pt-BR" sz="2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DesenvolveRH</a:t>
            </a:r>
            <a:r>
              <a:rPr lang="pt-BR" sz="2000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spcAft>
                <a:spcPts val="1200"/>
              </a:spcAft>
            </a:pPr>
            <a:r>
              <a:rPr lang="pt-BR" sz="1600" b="1" i="1" baseline="30000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pt-BR" sz="1600" b="1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i="1" dirty="0">
                <a:solidFill>
                  <a:srgbClr val="3366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inclui Conselhos</a:t>
            </a:r>
            <a:endParaRPr lang="pt-BR" sz="1600" b="1" i="1" dirty="0">
              <a:solidFill>
                <a:srgbClr val="336699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ANA 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 smtClean="0">
            <a:solidFill>
              <a:schemeClr val="accent1">
                <a:lumMod val="50000"/>
              </a:schemeClr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1FDEE0C2152940AFE127D8A2A81A96" ma:contentTypeVersion="2" ma:contentTypeDescription="Crie um novo documento." ma:contentTypeScope="" ma:versionID="30f26046cef3f5b1fd6572adb2ae977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e6fd6f47448b68a384384198ada7f2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013043-C1B1-410B-BD3E-3714FC921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A42214-85E0-494D-A154-CD0BC882B5A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DE4D07-D2F2-445D-AB51-5CF64C7D97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10790</TotalTime>
  <Words>3765</Words>
  <Application>Microsoft Office PowerPoint</Application>
  <PresentationFormat>Widescreen</PresentationFormat>
  <Paragraphs>656</Paragraphs>
  <Slides>50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50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Constantia</vt:lpstr>
      <vt:lpstr>Courier New</vt:lpstr>
      <vt:lpstr>Ebrima</vt:lpstr>
      <vt:lpstr>Times New Roman</vt:lpstr>
      <vt:lpstr>Wingdings</vt:lpstr>
      <vt:lpstr>Personalizar design</vt:lpstr>
      <vt:lpstr>Tema ANA </vt:lpstr>
      <vt:lpstr>1_Personalizar design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Nível característico inicial dos comitês participantes do programa</vt:lpstr>
      <vt:lpstr>INVESTIMENTOS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em destaque de duas linhas</dc:title>
  <dc:creator>Ana Carolina da Silveira Evangelista</dc:creator>
  <cp:lastModifiedBy>Agustin JustoTrigo</cp:lastModifiedBy>
  <cp:revision>230</cp:revision>
  <dcterms:created xsi:type="dcterms:W3CDTF">2016-10-26T15:47:05Z</dcterms:created>
  <dcterms:modified xsi:type="dcterms:W3CDTF">2018-10-09T19:09:25Z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0x0101008D1FDEE0C2152940AFE127D8A2A81A96</vt:lpwstr>
  </property>
</Properties>
</file>