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7" r:id="rId2"/>
    <p:sldId id="260" r:id="rId3"/>
    <p:sldId id="265" r:id="rId4"/>
    <p:sldId id="258" r:id="rId5"/>
    <p:sldId id="266" r:id="rId6"/>
    <p:sldId id="267" r:id="rId7"/>
    <p:sldId id="268" r:id="rId8"/>
    <p:sldId id="269" r:id="rId9"/>
    <p:sldId id="270" r:id="rId10"/>
    <p:sldId id="271" r:id="rId11"/>
    <p:sldId id="272" r:id="rId12"/>
    <p:sldId id="273" r:id="rId13"/>
    <p:sldId id="274"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90" d="100"/>
          <a:sy n="90" d="100"/>
        </p:scale>
        <p:origin x="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BD914475-B320-49D1-AD5B-BB62C712C7AD}" type="datetimeFigureOut">
              <a:rPr lang="pt-BR" smtClean="0"/>
              <a:t>09/10/2018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690932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D914475-B320-49D1-AD5B-BB62C712C7AD}" type="datetimeFigureOut">
              <a:rPr lang="pt-BR" smtClean="0"/>
              <a:t>09/10/2018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41065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D914475-B320-49D1-AD5B-BB62C712C7AD}" type="datetimeFigureOut">
              <a:rPr lang="pt-BR" smtClean="0"/>
              <a:t>09/10/2018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275490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D914475-B320-49D1-AD5B-BB62C712C7AD}" type="datetimeFigureOut">
              <a:rPr lang="pt-BR" smtClean="0"/>
              <a:t>09/10/2018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236155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BD914475-B320-49D1-AD5B-BB62C712C7AD}" type="datetimeFigureOut">
              <a:rPr lang="pt-BR" smtClean="0"/>
              <a:t>09/10/2018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3401889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BD914475-B320-49D1-AD5B-BB62C712C7AD}" type="datetimeFigureOut">
              <a:rPr lang="pt-BR" smtClean="0"/>
              <a:t>09/10/2018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1214679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BD914475-B320-49D1-AD5B-BB62C712C7AD}" type="datetimeFigureOut">
              <a:rPr lang="pt-BR" smtClean="0"/>
              <a:t>09/10/2018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193603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BD914475-B320-49D1-AD5B-BB62C712C7AD}" type="datetimeFigureOut">
              <a:rPr lang="pt-BR" smtClean="0"/>
              <a:t>09/10/2018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428130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D914475-B320-49D1-AD5B-BB62C712C7AD}" type="datetimeFigureOut">
              <a:rPr lang="pt-BR" smtClean="0"/>
              <a:t>09/10/2018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989262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BD914475-B320-49D1-AD5B-BB62C712C7AD}" type="datetimeFigureOut">
              <a:rPr lang="pt-BR" smtClean="0"/>
              <a:t>09/10/2018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4131020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BD914475-B320-49D1-AD5B-BB62C712C7AD}" type="datetimeFigureOut">
              <a:rPr lang="pt-BR" smtClean="0"/>
              <a:t>09/10/2018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ED91BCC-83EC-4AD7-864A-4019BBDE1631}" type="slidenum">
              <a:rPr lang="pt-BR" smtClean="0"/>
              <a:t>‹nº›</a:t>
            </a:fld>
            <a:endParaRPr lang="pt-BR"/>
          </a:p>
        </p:txBody>
      </p:sp>
    </p:spTree>
    <p:extLst>
      <p:ext uri="{BB962C8B-B14F-4D97-AF65-F5344CB8AC3E}">
        <p14:creationId xmlns:p14="http://schemas.microsoft.com/office/powerpoint/2010/main" val="3426224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14475-B320-49D1-AD5B-BB62C712C7AD}" type="datetimeFigureOut">
              <a:rPr lang="pt-BR" smtClean="0"/>
              <a:t>09/10/2018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91BCC-83EC-4AD7-864A-4019BBDE1631}" type="slidenum">
              <a:rPr lang="pt-BR" smtClean="0"/>
              <a:t>‹nº›</a:t>
            </a:fld>
            <a:endParaRPr lang="pt-BR"/>
          </a:p>
        </p:txBody>
      </p:sp>
    </p:spTree>
    <p:extLst>
      <p:ext uri="{BB962C8B-B14F-4D97-AF65-F5344CB8AC3E}">
        <p14:creationId xmlns:p14="http://schemas.microsoft.com/office/powerpoint/2010/main" val="166900605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0"/>
            <a:ext cx="12192000" cy="779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6" name="Picture 2" descr="Logo_ADASA_2009_Hor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5"/>
          <p:cNvSpPr txBox="1">
            <a:spLocks noChangeArrowheads="1"/>
          </p:cNvSpPr>
          <p:nvPr/>
        </p:nvSpPr>
        <p:spPr bwMode="auto">
          <a:xfrm>
            <a:off x="1117852" y="890033"/>
            <a:ext cx="4944139" cy="2816156"/>
          </a:xfrm>
          <a:prstGeom prst="rect">
            <a:avLst/>
          </a:prstGeom>
          <a:noFill/>
          <a:ln w="9525" algn="ctr">
            <a:noFill/>
            <a:miter lim="800000"/>
            <a:headEnd/>
            <a:tailEnd/>
          </a:ln>
        </p:spPr>
        <p:txBody>
          <a:bodyPr wrap="square">
            <a:spAutoFit/>
          </a:bodyPr>
          <a:lstStyle/>
          <a:p>
            <a:pPr algn="ctr">
              <a:spcBef>
                <a:spcPct val="20000"/>
              </a:spcBef>
              <a:defRPr/>
            </a:pPr>
            <a:endParaRPr lang="pt-BR" sz="1600" dirty="0"/>
          </a:p>
          <a:p>
            <a:pPr algn="ctr"/>
            <a:r>
              <a:rPr lang="pt-BR" sz="2400" b="1" spc="100" dirty="0">
                <a:latin typeface="+mj-lt"/>
              </a:rPr>
              <a:t>PROGRAMA NACIONAL DE FORTALECIMENTO DOS COMITÊS DE BACIAS HIDROGRÁFICAS</a:t>
            </a:r>
          </a:p>
          <a:p>
            <a:pPr algn="ctr"/>
            <a:endParaRPr lang="pt-BR" sz="1100" b="1" dirty="0">
              <a:latin typeface="+mj-lt"/>
            </a:endParaRPr>
          </a:p>
          <a:p>
            <a:pPr marL="0" lvl="1" algn="ctr"/>
            <a:r>
              <a:rPr lang="pt-BR" sz="3600" b="1" spc="100" dirty="0">
                <a:solidFill>
                  <a:srgbClr val="0070C0"/>
                </a:solidFill>
                <a:effectLst>
                  <a:outerShdw blurRad="38100" dist="38100" dir="2700000" algn="tl">
                    <a:srgbClr val="000000">
                      <a:alpha val="43137"/>
                    </a:srgbClr>
                  </a:outerShdw>
                </a:effectLst>
                <a:latin typeface="Calibri" pitchFamily="34" charset="0"/>
              </a:rPr>
              <a:t>PROCOMITÊS/ANA</a:t>
            </a:r>
          </a:p>
          <a:p>
            <a:pPr algn="ctr"/>
            <a:endParaRPr lang="pt-BR" sz="2400" b="1" dirty="0">
              <a:solidFill>
                <a:srgbClr val="003399"/>
              </a:solidFill>
              <a:effectLst>
                <a:outerShdw blurRad="38100" dist="38100" dir="2700000" algn="tl">
                  <a:srgbClr val="000000">
                    <a:alpha val="43137"/>
                  </a:srgbClr>
                </a:outerShdw>
              </a:effectLst>
              <a:latin typeface="+mj-lt"/>
            </a:endParaRPr>
          </a:p>
          <a:p>
            <a:pPr algn="ctr">
              <a:spcAft>
                <a:spcPts val="600"/>
              </a:spcAft>
            </a:pPr>
            <a:endParaRPr lang="pt-BR" b="1" dirty="0">
              <a:latin typeface="+mj-lt"/>
            </a:endParaRPr>
          </a:p>
        </p:txBody>
      </p:sp>
      <p:pic>
        <p:nvPicPr>
          <p:cNvPr id="10" name="Imagem 9"/>
          <p:cNvPicPr/>
          <p:nvPr/>
        </p:nvPicPr>
        <p:blipFill>
          <a:blip r:embed="rId3">
            <a:extLst>
              <a:ext uri="{28A0092B-C50C-407E-A947-70E740481C1C}">
                <a14:useLocalDpi xmlns:a14="http://schemas.microsoft.com/office/drawing/2010/main" val="0"/>
              </a:ext>
            </a:extLst>
          </a:blip>
          <a:stretch>
            <a:fillRect/>
          </a:stretch>
        </p:blipFill>
        <p:spPr bwMode="auto">
          <a:xfrm flipH="1">
            <a:off x="7547252" y="426021"/>
            <a:ext cx="3583172" cy="3466214"/>
          </a:xfrm>
          <a:prstGeom prst="rect">
            <a:avLst/>
          </a:prstGeom>
          <a:noFill/>
          <a:ln>
            <a:noFill/>
          </a:ln>
          <a:effectLst>
            <a:softEdge rad="31750"/>
          </a:effectLst>
        </p:spPr>
      </p:pic>
      <p:sp>
        <p:nvSpPr>
          <p:cNvPr id="11" name="CaixaDeTexto 10"/>
          <p:cNvSpPr txBox="1"/>
          <p:nvPr/>
        </p:nvSpPr>
        <p:spPr>
          <a:xfrm>
            <a:off x="1117852" y="4318256"/>
            <a:ext cx="10619873" cy="1077218"/>
          </a:xfrm>
          <a:prstGeom prst="rect">
            <a:avLst/>
          </a:prstGeom>
          <a:noFill/>
        </p:spPr>
        <p:txBody>
          <a:bodyPr wrap="square" rtlCol="0">
            <a:spAutoFit/>
          </a:bodyPr>
          <a:lstStyle/>
          <a:p>
            <a:pPr algn="ctr"/>
            <a:r>
              <a:rPr lang="pt-BR" sz="3200" b="1" dirty="0">
                <a:solidFill>
                  <a:srgbClr val="002060"/>
                </a:solidFill>
                <a:effectLst>
                  <a:outerShdw blurRad="38100" dist="38100" dir="2700000" algn="tl">
                    <a:srgbClr val="000000">
                      <a:alpha val="43137"/>
                    </a:srgbClr>
                  </a:outerShdw>
                </a:effectLst>
              </a:rPr>
              <a:t>QUADRO DE METAS PACTUADAS PELOS COMITÊS DE BACIA HIDROGRÁFICA DO DISTRITO FEDERAL  </a:t>
            </a:r>
          </a:p>
        </p:txBody>
      </p:sp>
      <p:pic>
        <p:nvPicPr>
          <p:cNvPr id="13" name="Imagem 12"/>
          <p:cNvPicPr>
            <a:picLocks noChangeAspect="1"/>
          </p:cNvPicPr>
          <p:nvPr/>
        </p:nvPicPr>
        <p:blipFill>
          <a:blip r:embed="rId4"/>
          <a:stretch>
            <a:fillRect/>
          </a:stretch>
        </p:blipFill>
        <p:spPr>
          <a:xfrm>
            <a:off x="4898415" y="5844135"/>
            <a:ext cx="2924578" cy="749170"/>
          </a:xfrm>
          <a:prstGeom prst="rect">
            <a:avLst/>
          </a:prstGeom>
        </p:spPr>
      </p:pic>
      <p:pic>
        <p:nvPicPr>
          <p:cNvPr id="14" name="Imagem 13"/>
          <p:cNvPicPr>
            <a:picLocks noChangeAspect="1"/>
          </p:cNvPicPr>
          <p:nvPr/>
        </p:nvPicPr>
        <p:blipFill>
          <a:blip r:embed="rId5"/>
          <a:stretch>
            <a:fillRect/>
          </a:stretch>
        </p:blipFill>
        <p:spPr>
          <a:xfrm>
            <a:off x="8855242" y="5559392"/>
            <a:ext cx="2055221" cy="1127089"/>
          </a:xfrm>
          <a:prstGeom prst="rect">
            <a:avLst/>
          </a:prstGeom>
        </p:spPr>
      </p:pic>
      <p:pic>
        <p:nvPicPr>
          <p:cNvPr id="15" name="Imagem 14"/>
          <p:cNvPicPr>
            <a:picLocks noChangeAspect="1"/>
          </p:cNvPicPr>
          <p:nvPr/>
        </p:nvPicPr>
        <p:blipFill>
          <a:blip r:embed="rId6"/>
          <a:stretch>
            <a:fillRect/>
          </a:stretch>
        </p:blipFill>
        <p:spPr>
          <a:xfrm>
            <a:off x="733926" y="5740290"/>
            <a:ext cx="3361830" cy="765295"/>
          </a:xfrm>
          <a:prstGeom prst="rect">
            <a:avLst/>
          </a:prstGeom>
        </p:spPr>
      </p:pic>
    </p:spTree>
    <p:extLst>
      <p:ext uri="{BB962C8B-B14F-4D97-AF65-F5344CB8AC3E}">
        <p14:creationId xmlns:p14="http://schemas.microsoft.com/office/powerpoint/2010/main" val="192993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aixaDeTexto 12">
            <a:extLst>
              <a:ext uri="{FF2B5EF4-FFF2-40B4-BE49-F238E27FC236}">
                <a16:creationId xmlns:a16="http://schemas.microsoft.com/office/drawing/2014/main" id="{527ABC5E-E55D-41BD-A662-A172C40F5C25}"/>
              </a:ext>
            </a:extLst>
          </p:cNvPr>
          <p:cNvSpPr txBox="1"/>
          <p:nvPr/>
        </p:nvSpPr>
        <p:spPr>
          <a:xfrm>
            <a:off x="3713017" y="635412"/>
            <a:ext cx="4765964" cy="369332"/>
          </a:xfrm>
          <a:prstGeom prst="rect">
            <a:avLst/>
          </a:prstGeom>
          <a:noFill/>
        </p:spPr>
        <p:txBody>
          <a:bodyPr wrap="square" rtlCol="0">
            <a:spAutoFit/>
          </a:bodyPr>
          <a:lstStyle/>
          <a:p>
            <a:pPr algn="ctr"/>
            <a:r>
              <a:rPr lang="pt-BR" b="1" dirty="0"/>
              <a:t>CBH Preto-DF </a:t>
            </a:r>
          </a:p>
        </p:txBody>
      </p:sp>
      <p:graphicFrame>
        <p:nvGraphicFramePr>
          <p:cNvPr id="14" name="Tabela 13">
            <a:extLst>
              <a:ext uri="{FF2B5EF4-FFF2-40B4-BE49-F238E27FC236}">
                <a16:creationId xmlns:a16="http://schemas.microsoft.com/office/drawing/2014/main" id="{CA29485B-0499-470B-ADBD-71ACE15E9E0E}"/>
              </a:ext>
            </a:extLst>
          </p:cNvPr>
          <p:cNvGraphicFramePr>
            <a:graphicFrameLocks noGrp="1"/>
          </p:cNvGraphicFramePr>
          <p:nvPr>
            <p:extLst>
              <p:ext uri="{D42A27DB-BD31-4B8C-83A1-F6EECF244321}">
                <p14:modId xmlns:p14="http://schemas.microsoft.com/office/powerpoint/2010/main" val="1012242149"/>
              </p:ext>
            </p:extLst>
          </p:nvPr>
        </p:nvGraphicFramePr>
        <p:xfrm>
          <a:off x="738908" y="1152525"/>
          <a:ext cx="10714183" cy="5303712"/>
        </p:xfrm>
        <a:graphic>
          <a:graphicData uri="http://schemas.openxmlformats.org/drawingml/2006/table">
            <a:tbl>
              <a:tblPr>
                <a:tableStyleId>{5C22544A-7EE6-4342-B048-85BDC9FD1C3A}</a:tableStyleId>
              </a:tblPr>
              <a:tblGrid>
                <a:gridCol w="417574">
                  <a:extLst>
                    <a:ext uri="{9D8B030D-6E8A-4147-A177-3AD203B41FA5}">
                      <a16:colId xmlns:a16="http://schemas.microsoft.com/office/drawing/2014/main" val="1046636764"/>
                    </a:ext>
                  </a:extLst>
                </a:gridCol>
                <a:gridCol w="1616765">
                  <a:extLst>
                    <a:ext uri="{9D8B030D-6E8A-4147-A177-3AD203B41FA5}">
                      <a16:colId xmlns:a16="http://schemas.microsoft.com/office/drawing/2014/main" val="2616068503"/>
                    </a:ext>
                  </a:extLst>
                </a:gridCol>
                <a:gridCol w="4868137">
                  <a:extLst>
                    <a:ext uri="{9D8B030D-6E8A-4147-A177-3AD203B41FA5}">
                      <a16:colId xmlns:a16="http://schemas.microsoft.com/office/drawing/2014/main" val="795169212"/>
                    </a:ext>
                  </a:extLst>
                </a:gridCol>
                <a:gridCol w="856563">
                  <a:extLst>
                    <a:ext uri="{9D8B030D-6E8A-4147-A177-3AD203B41FA5}">
                      <a16:colId xmlns:a16="http://schemas.microsoft.com/office/drawing/2014/main" val="4205248868"/>
                    </a:ext>
                  </a:extLst>
                </a:gridCol>
                <a:gridCol w="492524">
                  <a:extLst>
                    <a:ext uri="{9D8B030D-6E8A-4147-A177-3AD203B41FA5}">
                      <a16:colId xmlns:a16="http://schemas.microsoft.com/office/drawing/2014/main" val="606140209"/>
                    </a:ext>
                  </a:extLst>
                </a:gridCol>
                <a:gridCol w="492524">
                  <a:extLst>
                    <a:ext uri="{9D8B030D-6E8A-4147-A177-3AD203B41FA5}">
                      <a16:colId xmlns:a16="http://schemas.microsoft.com/office/drawing/2014/main" val="136609540"/>
                    </a:ext>
                  </a:extLst>
                </a:gridCol>
                <a:gridCol w="492524">
                  <a:extLst>
                    <a:ext uri="{9D8B030D-6E8A-4147-A177-3AD203B41FA5}">
                      <a16:colId xmlns:a16="http://schemas.microsoft.com/office/drawing/2014/main" val="1651167337"/>
                    </a:ext>
                  </a:extLst>
                </a:gridCol>
                <a:gridCol w="492524">
                  <a:extLst>
                    <a:ext uri="{9D8B030D-6E8A-4147-A177-3AD203B41FA5}">
                      <a16:colId xmlns:a16="http://schemas.microsoft.com/office/drawing/2014/main" val="3810114829"/>
                    </a:ext>
                  </a:extLst>
                </a:gridCol>
                <a:gridCol w="492524">
                  <a:extLst>
                    <a:ext uri="{9D8B030D-6E8A-4147-A177-3AD203B41FA5}">
                      <a16:colId xmlns:a16="http://schemas.microsoft.com/office/drawing/2014/main" val="200831179"/>
                    </a:ext>
                  </a:extLst>
                </a:gridCol>
                <a:gridCol w="492524">
                  <a:extLst>
                    <a:ext uri="{9D8B030D-6E8A-4147-A177-3AD203B41FA5}">
                      <a16:colId xmlns:a16="http://schemas.microsoft.com/office/drawing/2014/main" val="3374458221"/>
                    </a:ext>
                  </a:extLst>
                </a:gridCol>
              </a:tblGrid>
              <a:tr h="192031">
                <a:tc gridSpan="3">
                  <a:txBody>
                    <a:bodyPr/>
                    <a:lstStyle/>
                    <a:p>
                      <a:pPr algn="l" fontAlgn="ctr"/>
                      <a:r>
                        <a:rPr lang="pt-BR" sz="1200" b="1" u="none" strike="noStrike" dirty="0">
                          <a:solidFill>
                            <a:srgbClr val="C00000"/>
                          </a:solidFill>
                          <a:effectLst/>
                        </a:rPr>
                        <a:t>COMPONENTE V: Instrumentos</a:t>
                      </a:r>
                      <a:endParaRPr lang="pt-BR" sz="1200" b="1" i="0" u="none" strike="noStrike" dirty="0">
                        <a:solidFill>
                          <a:srgbClr val="C00000"/>
                        </a:solidFill>
                        <a:effectLst/>
                        <a:latin typeface="Calibri" panose="020F0502020204030204" pitchFamily="34" charset="0"/>
                      </a:endParaRPr>
                    </a:p>
                  </a:txBody>
                  <a:tcPr marL="4103" marR="4103" marT="4103" marB="0" anchor="ctr"/>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rPr>
                        <a:t>25</a:t>
                      </a:r>
                      <a:endParaRPr lang="pt-BR" sz="1000" b="1" i="0" u="none" strike="noStrike">
                        <a:solidFill>
                          <a:srgbClr val="0000FF"/>
                        </a:solidFill>
                        <a:effectLst/>
                        <a:latin typeface="Calibri" panose="020F0502020204030204" pitchFamily="34" charset="0"/>
                      </a:endParaRPr>
                    </a:p>
                  </a:txBody>
                  <a:tcPr marL="4103" marR="4103" marT="4103" marB="0" anchor="ctr"/>
                </a:tc>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4103" marR="4103" marT="4103"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138481522"/>
                  </a:ext>
                </a:extLst>
              </a:tr>
              <a:tr h="192031">
                <a:tc gridSpan="2">
                  <a:txBody>
                    <a:bodyPr/>
                    <a:lstStyle/>
                    <a:p>
                      <a:pPr algn="l" fontAlgn="ctr"/>
                      <a:r>
                        <a:rPr lang="pt-BR" sz="1000" u="none" strike="noStrike">
                          <a:effectLst/>
                        </a:rPr>
                        <a:t>Indicador</a:t>
                      </a:r>
                      <a:endParaRPr lang="pt-BR" sz="1000" b="1" i="0" u="none" strike="noStrike">
                        <a:solidFill>
                          <a:srgbClr val="000000"/>
                        </a:solidFill>
                        <a:effectLst/>
                        <a:latin typeface="Calibri" panose="020F0502020204030204" pitchFamily="34" charset="0"/>
                      </a:endParaRPr>
                    </a:p>
                  </a:txBody>
                  <a:tcPr marL="4103" marR="4103" marT="4103" marB="0" anchor="ctr"/>
                </a:tc>
                <a:tc hMerge="1">
                  <a:txBody>
                    <a:bodyPr/>
                    <a:lstStyle/>
                    <a:p>
                      <a:endParaRPr lang="pt-BR"/>
                    </a:p>
                  </a:txBody>
                  <a:tcPr/>
                </a:tc>
                <a:tc>
                  <a:txBody>
                    <a:bodyPr/>
                    <a:lstStyle/>
                    <a:p>
                      <a:pPr algn="l" fontAlgn="ctr"/>
                      <a:r>
                        <a:rPr lang="pt-BR" sz="1000" u="none" strike="noStrike">
                          <a:effectLst/>
                        </a:rPr>
                        <a:t>Descrição da Meta</a:t>
                      </a:r>
                      <a:endParaRPr lang="pt-BR" sz="1000" b="1"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Resp. primário</a:t>
                      </a:r>
                      <a:endParaRPr lang="pt-BR" sz="1000" b="1"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4103" marR="4103" marT="4103" marB="0" anchor="ctr"/>
                </a:tc>
                <a:extLst>
                  <a:ext uri="{0D108BD9-81ED-4DB2-BD59-A6C34878D82A}">
                    <a16:rowId xmlns:a16="http://schemas.microsoft.com/office/drawing/2014/main" val="3713728492"/>
                  </a:ext>
                </a:extLst>
              </a:tr>
              <a:tr h="418529">
                <a:tc>
                  <a:txBody>
                    <a:bodyPr/>
                    <a:lstStyle/>
                    <a:p>
                      <a:pPr algn="ctr" fontAlgn="ctr"/>
                      <a:r>
                        <a:rPr lang="pt-BR" sz="1000" u="none" strike="noStrike">
                          <a:effectLst/>
                        </a:rPr>
                        <a:t>V.1</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TDR para Plano e Enquadramento</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Aprovação de TDR para elaboração de Plano e/ou Enquadramento</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424169536"/>
                  </a:ext>
                </a:extLst>
              </a:tr>
              <a:tr h="300630">
                <a:tc>
                  <a:txBody>
                    <a:bodyPr/>
                    <a:lstStyle/>
                    <a:p>
                      <a:pPr algn="ctr" fontAlgn="ctr"/>
                      <a:r>
                        <a:rPr lang="pt-BR" sz="1000" u="none" strike="noStrike">
                          <a:effectLst/>
                        </a:rPr>
                        <a:t>V.2</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Plano Aprovado</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Plano de Recursos Hídricos da bacia hidrográfica aprovado pelo Comitê, em conformidade com os normativos estaduais pertinentes</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3304316077"/>
                  </a:ext>
                </a:extLst>
              </a:tr>
              <a:tr h="348774">
                <a:tc>
                  <a:txBody>
                    <a:bodyPr/>
                    <a:lstStyle/>
                    <a:p>
                      <a:pPr algn="ctr" fontAlgn="ctr"/>
                      <a:r>
                        <a:rPr lang="pt-BR" sz="1000" u="none" strike="noStrike">
                          <a:effectLst/>
                        </a:rPr>
                        <a:t>V.3</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Enquadramento Aprovado</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Proposta de Enquadramento dos corpos d'água aprovada pelo Comitê, incluindo plano de efetivação, em conformidade com os normativos estaduais pertinentes.</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795896422"/>
                  </a:ext>
                </a:extLst>
              </a:tr>
              <a:tr h="348774">
                <a:tc>
                  <a:txBody>
                    <a:bodyPr/>
                    <a:lstStyle/>
                    <a:p>
                      <a:pPr algn="ctr" fontAlgn="ctr"/>
                      <a:r>
                        <a:rPr lang="pt-BR" sz="1000" u="none" strike="noStrike">
                          <a:effectLst/>
                        </a:rPr>
                        <a:t>V.4</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Estudos para implementação de Cobrança</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Elaboração de estudos para implementação da cobrança na bacia hidrográfica, em conformidade com os normativos estaduais pertinentes.</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1869377244"/>
                  </a:ext>
                </a:extLst>
              </a:tr>
              <a:tr h="229781">
                <a:tc>
                  <a:txBody>
                    <a:bodyPr/>
                    <a:lstStyle/>
                    <a:p>
                      <a:pPr algn="ctr" fontAlgn="ctr"/>
                      <a:r>
                        <a:rPr lang="pt-BR" sz="1000" u="none" strike="noStrike">
                          <a:effectLst/>
                        </a:rPr>
                        <a:t>V.5</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Aprovação de Cobrança</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Cobrança aprovada na bacia hidrográfica, em conformidade com os normativos estaduais pertinentes.</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3597908777"/>
                  </a:ext>
                </a:extLst>
              </a:tr>
              <a:tr h="279020">
                <a:tc>
                  <a:txBody>
                    <a:bodyPr/>
                    <a:lstStyle/>
                    <a:p>
                      <a:pPr algn="ctr" fontAlgn="ctr"/>
                      <a:r>
                        <a:rPr lang="pt-BR" sz="1000" u="none" strike="noStrike">
                          <a:effectLst/>
                        </a:rPr>
                        <a:t>V.6</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Revisão do Plano</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Revisão de Plano elaborada e aprovada pelo Comitê, em conformidade com os normativos estaduais pertinentes. </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3009452896"/>
                  </a:ext>
                </a:extLst>
              </a:tr>
              <a:tr h="279020">
                <a:tc>
                  <a:txBody>
                    <a:bodyPr/>
                    <a:lstStyle/>
                    <a:p>
                      <a:pPr algn="ctr" fontAlgn="ctr"/>
                      <a:r>
                        <a:rPr lang="pt-BR" sz="1000" u="none" strike="noStrike">
                          <a:effectLst/>
                        </a:rPr>
                        <a:t>V.7</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Revisão do Enquadramento</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dirty="0">
                          <a:effectLst/>
                        </a:rPr>
                        <a:t>Revisão de Proposta de Enquadramento dos corpos d'água elaborada e aprovada pelo Comitê, incluindo plano de efetivação, em conformidade com os normativos estaduais pertinentes.</a:t>
                      </a:r>
                      <a:endParaRPr lang="pt-BR" sz="1000" b="0" i="0" u="none" strike="noStrike" dirty="0">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3343913137"/>
                  </a:ext>
                </a:extLst>
              </a:tr>
              <a:tr h="229781">
                <a:tc>
                  <a:txBody>
                    <a:bodyPr/>
                    <a:lstStyle/>
                    <a:p>
                      <a:pPr algn="ctr" fontAlgn="ctr"/>
                      <a:r>
                        <a:rPr lang="pt-BR" sz="1000" u="none" strike="noStrike">
                          <a:effectLst/>
                        </a:rPr>
                        <a:t>V.8</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Revisão da Cobrança</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Revisão de mecanismos e/ou valores de cobrança aprovada pelo Comitê, em conformidade com os normativos estaduais pertinentes.</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2226362243"/>
                  </a:ext>
                </a:extLst>
              </a:tr>
              <a:tr h="766483">
                <a:tc>
                  <a:txBody>
                    <a:bodyPr/>
                    <a:lstStyle/>
                    <a:p>
                      <a:pPr algn="ctr" fontAlgn="ctr"/>
                      <a:r>
                        <a:rPr lang="pt-BR" sz="1000" u="none" strike="noStrike">
                          <a:effectLst/>
                        </a:rPr>
                        <a:t>V.9</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Atuação político-institucional</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PACTUAÇÃO PARA ALOCAÇÃO DE ÁGUA NO RIBEIRÃO EXTREMA E RIO JARDIM.</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3215243177"/>
                  </a:ext>
                </a:extLst>
              </a:tr>
              <a:tr h="766483">
                <a:tc>
                  <a:txBody>
                    <a:bodyPr/>
                    <a:lstStyle/>
                    <a:p>
                      <a:pPr algn="ctr" fontAlgn="ctr"/>
                      <a:r>
                        <a:rPr lang="pt-BR" sz="1000" u="none" strike="noStrike">
                          <a:effectLst/>
                        </a:rPr>
                        <a:t>V.10</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Situação especial (Alocação Negociada, condição de entrega, etc)</a:t>
                      </a:r>
                      <a:endParaRPr lang="pt-BR" sz="1000" b="0" i="0" u="none" strike="noStrike">
                        <a:solidFill>
                          <a:srgbClr val="000000"/>
                        </a:solidFill>
                        <a:effectLst/>
                        <a:latin typeface="Calibri" panose="020F0502020204030204" pitchFamily="34" charset="0"/>
                      </a:endParaRPr>
                    </a:p>
                  </a:txBody>
                  <a:tcPr marL="4103" marR="4103" marT="4103" marB="0" anchor="ctr"/>
                </a:tc>
                <a:tc>
                  <a:txBody>
                    <a:bodyPr/>
                    <a:lstStyle/>
                    <a:p>
                      <a:pPr algn="l" fontAlgn="ctr"/>
                      <a:r>
                        <a:rPr lang="pt-BR" sz="1000" u="none" strike="noStrike">
                          <a:effectLst/>
                        </a:rPr>
                        <a:t>Ações definidas pelo Comitê, no âmbito de suas competências, que não tenham sido contempladas nos demais indicadores, e que possam ter o seu cumprimento aferido e certificado pelo Conselho Estadual. Ex.: ações de caráter político-institucional empreendida pelo Comitê em favor da implementação da gestão, articulação com outros comitês em bacias compartilhadas, educação ambiental com ênfase em recursos hídricos, alocação negociada, implementação de comissões de açudes, pactuação de condições de entrega em exutórios, prioridades de outorga, áreas sujeitas a restrição de uso, ação especial de mobilização, apoio à realização de campanhas, etc.  &lt;Descrever suscintamente caso concreto, indicando a forma que o cumprimento será aferido pelo Conselho Estadual&gt;</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3" marR="4103" marT="4103"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3" marR="4103" marT="4103" marB="0" anchor="ctr">
                    <a:solidFill>
                      <a:schemeClr val="accent3">
                        <a:lumMod val="20000"/>
                        <a:lumOff val="80000"/>
                      </a:schemeClr>
                    </a:solidFill>
                  </a:tcPr>
                </a:tc>
                <a:extLst>
                  <a:ext uri="{0D108BD9-81ED-4DB2-BD59-A6C34878D82A}">
                    <a16:rowId xmlns:a16="http://schemas.microsoft.com/office/drawing/2014/main" val="4201512568"/>
                  </a:ext>
                </a:extLst>
              </a:tr>
            </a:tbl>
          </a:graphicData>
        </a:graphic>
      </p:graphicFrame>
      <p:pic>
        <p:nvPicPr>
          <p:cNvPr id="15" name="Picture 2" descr="Logo_ADASA_2009_Hor_Color">
            <a:extLst>
              <a:ext uri="{FF2B5EF4-FFF2-40B4-BE49-F238E27FC236}">
                <a16:creationId xmlns:a16="http://schemas.microsoft.com/office/drawing/2014/main" id="{853FEEB5-5B82-4559-9F99-2310D91DC4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249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15551601-114E-4BBC-9133-4CEE32C36FC1}"/>
              </a:ext>
            </a:extLst>
          </p:cNvPr>
          <p:cNvGraphicFramePr>
            <a:graphicFrameLocks noGrp="1"/>
          </p:cNvGraphicFramePr>
          <p:nvPr>
            <p:extLst>
              <p:ext uri="{D42A27DB-BD31-4B8C-83A1-F6EECF244321}">
                <p14:modId xmlns:p14="http://schemas.microsoft.com/office/powerpoint/2010/main" val="217082112"/>
              </p:ext>
            </p:extLst>
          </p:nvPr>
        </p:nvGraphicFramePr>
        <p:xfrm>
          <a:off x="408332" y="1158723"/>
          <a:ext cx="11200571" cy="5162562"/>
        </p:xfrm>
        <a:graphic>
          <a:graphicData uri="http://schemas.openxmlformats.org/drawingml/2006/table">
            <a:tbl>
              <a:tblPr>
                <a:tableStyleId>{5C22544A-7EE6-4342-B048-85BDC9FD1C3A}</a:tableStyleId>
              </a:tblPr>
              <a:tblGrid>
                <a:gridCol w="422051">
                  <a:extLst>
                    <a:ext uri="{9D8B030D-6E8A-4147-A177-3AD203B41FA5}">
                      <a16:colId xmlns:a16="http://schemas.microsoft.com/office/drawing/2014/main" val="527908582"/>
                    </a:ext>
                  </a:extLst>
                </a:gridCol>
                <a:gridCol w="2005642">
                  <a:extLst>
                    <a:ext uri="{9D8B030D-6E8A-4147-A177-3AD203B41FA5}">
                      <a16:colId xmlns:a16="http://schemas.microsoft.com/office/drawing/2014/main" val="3498040687"/>
                    </a:ext>
                  </a:extLst>
                </a:gridCol>
                <a:gridCol w="4920316">
                  <a:extLst>
                    <a:ext uri="{9D8B030D-6E8A-4147-A177-3AD203B41FA5}">
                      <a16:colId xmlns:a16="http://schemas.microsoft.com/office/drawing/2014/main" val="2215078856"/>
                    </a:ext>
                  </a:extLst>
                </a:gridCol>
                <a:gridCol w="865744">
                  <a:extLst>
                    <a:ext uri="{9D8B030D-6E8A-4147-A177-3AD203B41FA5}">
                      <a16:colId xmlns:a16="http://schemas.microsoft.com/office/drawing/2014/main" val="653092421"/>
                    </a:ext>
                  </a:extLst>
                </a:gridCol>
                <a:gridCol w="497803">
                  <a:extLst>
                    <a:ext uri="{9D8B030D-6E8A-4147-A177-3AD203B41FA5}">
                      <a16:colId xmlns:a16="http://schemas.microsoft.com/office/drawing/2014/main" val="1007478855"/>
                    </a:ext>
                  </a:extLst>
                </a:gridCol>
                <a:gridCol w="497803">
                  <a:extLst>
                    <a:ext uri="{9D8B030D-6E8A-4147-A177-3AD203B41FA5}">
                      <a16:colId xmlns:a16="http://schemas.microsoft.com/office/drawing/2014/main" val="643136455"/>
                    </a:ext>
                  </a:extLst>
                </a:gridCol>
                <a:gridCol w="497803">
                  <a:extLst>
                    <a:ext uri="{9D8B030D-6E8A-4147-A177-3AD203B41FA5}">
                      <a16:colId xmlns:a16="http://schemas.microsoft.com/office/drawing/2014/main" val="3931228810"/>
                    </a:ext>
                  </a:extLst>
                </a:gridCol>
                <a:gridCol w="497803">
                  <a:extLst>
                    <a:ext uri="{9D8B030D-6E8A-4147-A177-3AD203B41FA5}">
                      <a16:colId xmlns:a16="http://schemas.microsoft.com/office/drawing/2014/main" val="918437204"/>
                    </a:ext>
                  </a:extLst>
                </a:gridCol>
                <a:gridCol w="497803">
                  <a:extLst>
                    <a:ext uri="{9D8B030D-6E8A-4147-A177-3AD203B41FA5}">
                      <a16:colId xmlns:a16="http://schemas.microsoft.com/office/drawing/2014/main" val="2287585269"/>
                    </a:ext>
                  </a:extLst>
                </a:gridCol>
                <a:gridCol w="497803">
                  <a:extLst>
                    <a:ext uri="{9D8B030D-6E8A-4147-A177-3AD203B41FA5}">
                      <a16:colId xmlns:a16="http://schemas.microsoft.com/office/drawing/2014/main" val="3166234902"/>
                    </a:ext>
                  </a:extLst>
                </a:gridCol>
              </a:tblGrid>
              <a:tr h="367855">
                <a:tc gridSpan="3">
                  <a:txBody>
                    <a:bodyPr/>
                    <a:lstStyle/>
                    <a:p>
                      <a:pPr algn="l" fontAlgn="ctr"/>
                      <a:r>
                        <a:rPr lang="pt-BR" sz="1200" b="1" u="none" strike="noStrike" dirty="0">
                          <a:solidFill>
                            <a:srgbClr val="C00000"/>
                          </a:solidFill>
                          <a:effectLst/>
                        </a:rPr>
                        <a:t>COMPONENTE V: Instrumentos</a:t>
                      </a:r>
                      <a:endParaRPr lang="pt-BR" sz="1200" b="1" i="0" u="none" strike="noStrike" dirty="0">
                        <a:solidFill>
                          <a:srgbClr val="C00000"/>
                        </a:solidFill>
                        <a:effectLst/>
                        <a:latin typeface="Calibri" panose="020F0502020204030204" pitchFamily="34" charset="0"/>
                      </a:endParaRPr>
                    </a:p>
                  </a:txBody>
                  <a:tcPr marL="6326" marR="6326" marT="6326" marB="0" anchor="ctr"/>
                </a:tc>
                <a:tc hMerge="1">
                  <a:txBody>
                    <a:bodyPr/>
                    <a:lstStyle/>
                    <a:p>
                      <a:endParaRPr lang="pt-BR"/>
                    </a:p>
                  </a:txBody>
                  <a:tcPr/>
                </a:tc>
                <a:tc hMerge="1">
                  <a:txBody>
                    <a:bodyPr/>
                    <a:lstStyle/>
                    <a:p>
                      <a:endParaRPr lang="pt-BR"/>
                    </a:p>
                  </a:txBody>
                  <a:tcPr/>
                </a:tc>
                <a:tc>
                  <a:txBody>
                    <a:bodyPr/>
                    <a:lstStyle/>
                    <a:p>
                      <a:pPr algn="ctr" fontAlgn="ctr"/>
                      <a:r>
                        <a:rPr lang="pt-BR" sz="1400" b="1" u="none" strike="noStrike" dirty="0">
                          <a:effectLst/>
                        </a:rPr>
                        <a:t>Peso 25</a:t>
                      </a:r>
                      <a:endParaRPr lang="pt-BR" sz="1400" b="1" i="0" u="none" strike="noStrike" dirty="0">
                        <a:solidFill>
                          <a:srgbClr val="0000FF"/>
                        </a:solidFill>
                        <a:effectLst/>
                        <a:latin typeface="Calibri" panose="020F0502020204030204" pitchFamily="34" charset="0"/>
                      </a:endParaRPr>
                    </a:p>
                  </a:txBody>
                  <a:tcPr marL="6326" marR="6326" marT="6326" marB="0" anchor="ctr"/>
                </a:tc>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6326" marR="6326" marT="6326"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588431915"/>
                  </a:ext>
                </a:extLst>
              </a:tr>
              <a:tr h="350030">
                <a:tc gridSpan="2">
                  <a:txBody>
                    <a:bodyPr/>
                    <a:lstStyle/>
                    <a:p>
                      <a:pPr algn="l" fontAlgn="ctr"/>
                      <a:r>
                        <a:rPr lang="pt-BR" sz="1000" u="none" strike="noStrike">
                          <a:effectLst/>
                        </a:rPr>
                        <a:t>Indicador</a:t>
                      </a:r>
                      <a:endParaRPr lang="pt-BR" sz="1000" b="1" i="0" u="none" strike="noStrike">
                        <a:solidFill>
                          <a:srgbClr val="000000"/>
                        </a:solidFill>
                        <a:effectLst/>
                        <a:latin typeface="Calibri" panose="020F0502020204030204" pitchFamily="34" charset="0"/>
                      </a:endParaRPr>
                    </a:p>
                  </a:txBody>
                  <a:tcPr marL="6326" marR="6326" marT="6326" marB="0" anchor="ctr"/>
                </a:tc>
                <a:tc hMerge="1">
                  <a:txBody>
                    <a:bodyPr/>
                    <a:lstStyle/>
                    <a:p>
                      <a:endParaRPr lang="pt-BR"/>
                    </a:p>
                  </a:txBody>
                  <a:tcPr/>
                </a:tc>
                <a:tc>
                  <a:txBody>
                    <a:bodyPr/>
                    <a:lstStyle/>
                    <a:p>
                      <a:pPr algn="l" fontAlgn="ctr"/>
                      <a:r>
                        <a:rPr lang="pt-BR" sz="1000" u="none" strike="noStrike" dirty="0">
                          <a:effectLst/>
                        </a:rPr>
                        <a:t>Descrição da Meta</a:t>
                      </a:r>
                      <a:endParaRPr lang="pt-BR" sz="1000" b="1" i="0" u="none" strike="noStrike" dirty="0">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Resp. primário</a:t>
                      </a:r>
                      <a:endParaRPr lang="pt-BR" sz="1000" b="1"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6326" marR="6326" marT="6326" marB="0" anchor="ctr"/>
                </a:tc>
                <a:extLst>
                  <a:ext uri="{0D108BD9-81ED-4DB2-BD59-A6C34878D82A}">
                    <a16:rowId xmlns:a16="http://schemas.microsoft.com/office/drawing/2014/main" val="4204325669"/>
                  </a:ext>
                </a:extLst>
              </a:tr>
              <a:tr h="635738">
                <a:tc>
                  <a:txBody>
                    <a:bodyPr/>
                    <a:lstStyle/>
                    <a:p>
                      <a:pPr algn="ctr" fontAlgn="ctr"/>
                      <a:r>
                        <a:rPr lang="pt-BR" sz="1000" u="none" strike="noStrike">
                          <a:effectLst/>
                        </a:rPr>
                        <a:t>V.1</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TDR para Plano e Enquadramento</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Aprovação de TDR para elaboração de Plano e/ou Enquadramento</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2547095735"/>
                  </a:ext>
                </a:extLst>
              </a:tr>
              <a:tr h="547981">
                <a:tc>
                  <a:txBody>
                    <a:bodyPr/>
                    <a:lstStyle/>
                    <a:p>
                      <a:pPr algn="ctr" fontAlgn="ctr"/>
                      <a:r>
                        <a:rPr lang="pt-BR" sz="1000" u="none" strike="noStrike">
                          <a:effectLst/>
                        </a:rPr>
                        <a:t>V.2</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Plano Aprovado</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Plano de Recursos Hídricos da bacia hidrográfica aprovado pelo Comitê, em conformidade com os normativos estaduais pertinentes</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959872450"/>
                  </a:ext>
                </a:extLst>
              </a:tr>
              <a:tr h="381442">
                <a:tc>
                  <a:txBody>
                    <a:bodyPr/>
                    <a:lstStyle/>
                    <a:p>
                      <a:pPr algn="ctr" fontAlgn="ctr"/>
                      <a:r>
                        <a:rPr lang="pt-BR" sz="1000" u="none" strike="noStrike">
                          <a:effectLst/>
                        </a:rPr>
                        <a:t>V.3</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Enquadramento Aprovado</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dirty="0">
                          <a:effectLst/>
                        </a:rPr>
                        <a:t>Proposta de Enquadramento dos corpos d'água aprovada pelo Comitê, incluindo plano de efetivação, em conformidade com os normativos estaduais pertinentes.</a:t>
                      </a:r>
                      <a:endParaRPr lang="pt-BR" sz="1000" b="0" i="0" u="none" strike="noStrike" dirty="0">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EE e/ou Comitê (informar)</a:t>
                      </a:r>
                      <a:endParaRPr lang="pt-BR" sz="1000" b="0" i="0" u="none" strike="noStrike" dirty="0">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376543165"/>
                  </a:ext>
                </a:extLst>
              </a:tr>
              <a:tr h="508590">
                <a:tc>
                  <a:txBody>
                    <a:bodyPr/>
                    <a:lstStyle/>
                    <a:p>
                      <a:pPr algn="ctr" fontAlgn="ctr"/>
                      <a:r>
                        <a:rPr lang="pt-BR" sz="1000" u="none" strike="noStrike">
                          <a:effectLst/>
                        </a:rPr>
                        <a:t>V.4</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Estudos para implementação de Cobrança</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Elaboração de estudos para implementação da cobrança na bacia hidrográfica, em conformidade com os normativos estaduais pertinentes.</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3674556358"/>
                  </a:ext>
                </a:extLst>
              </a:tr>
              <a:tr h="418839">
                <a:tc>
                  <a:txBody>
                    <a:bodyPr/>
                    <a:lstStyle/>
                    <a:p>
                      <a:pPr algn="ctr" fontAlgn="ctr"/>
                      <a:r>
                        <a:rPr lang="pt-BR" sz="1000" u="none" strike="noStrike">
                          <a:effectLst/>
                        </a:rPr>
                        <a:t>V.5</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Aprovação de Cobrança</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Cobrança aprovada na bacia hidrográfica, em conformidade com os normativos estaduais pertinentes.</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3469734472"/>
                  </a:ext>
                </a:extLst>
              </a:tr>
              <a:tr h="381442">
                <a:tc>
                  <a:txBody>
                    <a:bodyPr/>
                    <a:lstStyle/>
                    <a:p>
                      <a:pPr algn="ctr" fontAlgn="ctr"/>
                      <a:r>
                        <a:rPr lang="pt-BR" sz="1000" u="none" strike="noStrike">
                          <a:effectLst/>
                        </a:rPr>
                        <a:t>V.6</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Revisão do Plano</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dirty="0">
                          <a:effectLst/>
                        </a:rPr>
                        <a:t>Revisão de Plano elaborada e aprovada pelo Comitê, em conformidade com os normativos estaduais pertinentes. </a:t>
                      </a:r>
                      <a:endParaRPr lang="pt-BR" sz="1000" b="0" i="0" u="none" strike="noStrike" dirty="0">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347232554"/>
                  </a:ext>
                </a:extLst>
              </a:tr>
              <a:tr h="381442">
                <a:tc>
                  <a:txBody>
                    <a:bodyPr/>
                    <a:lstStyle/>
                    <a:p>
                      <a:pPr algn="ctr" fontAlgn="ctr"/>
                      <a:r>
                        <a:rPr lang="pt-BR" sz="1000" u="none" strike="noStrike">
                          <a:effectLst/>
                        </a:rPr>
                        <a:t>V.7</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Revisão do Enquadramento</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Revisão de Proposta de Enquadramento dos corpos d'água elaborada e aprovada pelo Comitê, incluindo plano de efetivação, em conformidade com os normativos estaduais pertinentes.</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1883696652"/>
                  </a:ext>
                </a:extLst>
              </a:tr>
              <a:tr h="418839">
                <a:tc>
                  <a:txBody>
                    <a:bodyPr/>
                    <a:lstStyle/>
                    <a:p>
                      <a:pPr algn="ctr" fontAlgn="ctr"/>
                      <a:r>
                        <a:rPr lang="pt-BR" sz="1000" u="none" strike="noStrike">
                          <a:effectLst/>
                        </a:rPr>
                        <a:t>V.8</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Revisão da Cobrança</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Revisão de mecanismos e/ou valores de cobrança aprovada pelo Comitê, em conformidade com os normativos estaduais pertinentes.</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3333298613"/>
                  </a:ext>
                </a:extLst>
              </a:tr>
              <a:tr h="381442">
                <a:tc>
                  <a:txBody>
                    <a:bodyPr/>
                    <a:lstStyle/>
                    <a:p>
                      <a:pPr algn="ctr" fontAlgn="ctr"/>
                      <a:r>
                        <a:rPr lang="pt-BR" sz="1000" u="none" strike="noStrike">
                          <a:effectLst/>
                        </a:rPr>
                        <a:t>V.9</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Atuação político-institucional</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PROGRAMA DE CAPACITAÇÃO DE PROFESSORES DA REDE PÚBLICA COM ABRANGÊNCIA SOBRE TODA A BACIA HIDROGRÁFICA</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3061001033"/>
                  </a:ext>
                </a:extLst>
              </a:tr>
              <a:tr h="388922">
                <a:tc>
                  <a:txBody>
                    <a:bodyPr/>
                    <a:lstStyle/>
                    <a:p>
                      <a:pPr algn="ctr" fontAlgn="ctr"/>
                      <a:r>
                        <a:rPr lang="pt-BR" sz="1000" u="none" strike="noStrike">
                          <a:effectLst/>
                        </a:rPr>
                        <a:t>V.10</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Situação especial (Alocação Negociada, condição de entrega, etc)</a:t>
                      </a:r>
                      <a:endParaRPr lang="pt-BR" sz="1000" b="0" i="0" u="none" strike="noStrike">
                        <a:solidFill>
                          <a:srgbClr val="000000"/>
                        </a:solidFill>
                        <a:effectLst/>
                        <a:latin typeface="Calibri" panose="020F0502020204030204" pitchFamily="34" charset="0"/>
                      </a:endParaRPr>
                    </a:p>
                  </a:txBody>
                  <a:tcPr marL="6326" marR="6326" marT="6326" marB="0" anchor="ctr"/>
                </a:tc>
                <a:tc>
                  <a:txBody>
                    <a:bodyPr/>
                    <a:lstStyle/>
                    <a:p>
                      <a:pPr algn="l" fontAlgn="ctr"/>
                      <a:r>
                        <a:rPr lang="pt-BR" sz="1000" u="none" strike="noStrike">
                          <a:effectLst/>
                        </a:rPr>
                        <a:t>LEVANTAMENTO DA SITUAÇÃO ATUAL DAS NASCENTES DENTRO DA BACIA HIDROGRÁFICA</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6326" marR="6326" marT="6326"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6326" marR="6326" marT="6326" marB="0" anchor="ctr">
                    <a:solidFill>
                      <a:schemeClr val="accent3">
                        <a:lumMod val="20000"/>
                        <a:lumOff val="80000"/>
                      </a:schemeClr>
                    </a:solidFill>
                  </a:tcPr>
                </a:tc>
                <a:extLst>
                  <a:ext uri="{0D108BD9-81ED-4DB2-BD59-A6C34878D82A}">
                    <a16:rowId xmlns:a16="http://schemas.microsoft.com/office/drawing/2014/main" val="2074209568"/>
                  </a:ext>
                </a:extLst>
              </a:tr>
            </a:tbl>
          </a:graphicData>
        </a:graphic>
      </p:graphicFrame>
      <p:sp>
        <p:nvSpPr>
          <p:cNvPr id="5" name="CaixaDeTexto 4">
            <a:extLst>
              <a:ext uri="{FF2B5EF4-FFF2-40B4-BE49-F238E27FC236}">
                <a16:creationId xmlns:a16="http://schemas.microsoft.com/office/drawing/2014/main" id="{F6BD0B5C-7A5E-46A2-92C5-E504D1108B30}"/>
              </a:ext>
            </a:extLst>
          </p:cNvPr>
          <p:cNvSpPr txBox="1"/>
          <p:nvPr/>
        </p:nvSpPr>
        <p:spPr>
          <a:xfrm>
            <a:off x="3713017" y="635412"/>
            <a:ext cx="4765964" cy="369332"/>
          </a:xfrm>
          <a:prstGeom prst="rect">
            <a:avLst/>
          </a:prstGeom>
          <a:noFill/>
        </p:spPr>
        <p:txBody>
          <a:bodyPr wrap="square" rtlCol="0">
            <a:spAutoFit/>
          </a:bodyPr>
          <a:lstStyle/>
          <a:p>
            <a:pPr algn="ctr"/>
            <a:r>
              <a:rPr lang="pt-BR" b="1" dirty="0"/>
              <a:t>CBH Maranhão-DF </a:t>
            </a:r>
          </a:p>
        </p:txBody>
      </p:sp>
      <p:pic>
        <p:nvPicPr>
          <p:cNvPr id="6" name="Picture 2" descr="Logo_ADASA_2009_Hor_Color">
            <a:extLst>
              <a:ext uri="{FF2B5EF4-FFF2-40B4-BE49-F238E27FC236}">
                <a16:creationId xmlns:a16="http://schemas.microsoft.com/office/drawing/2014/main" id="{B35256EF-D6AF-40FB-8BB8-93AF0E891E3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468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981CE0E9-C7C6-4273-B70C-8139F387FE2C}"/>
              </a:ext>
            </a:extLst>
          </p:cNvPr>
          <p:cNvGraphicFramePr>
            <a:graphicFrameLocks noGrp="1"/>
          </p:cNvGraphicFramePr>
          <p:nvPr>
            <p:extLst>
              <p:ext uri="{D42A27DB-BD31-4B8C-83A1-F6EECF244321}">
                <p14:modId xmlns:p14="http://schemas.microsoft.com/office/powerpoint/2010/main" val="167691503"/>
              </p:ext>
            </p:extLst>
          </p:nvPr>
        </p:nvGraphicFramePr>
        <p:xfrm>
          <a:off x="270344" y="1352011"/>
          <a:ext cx="5025225" cy="5223510"/>
        </p:xfrm>
        <a:graphic>
          <a:graphicData uri="http://schemas.openxmlformats.org/drawingml/2006/table">
            <a:tbl>
              <a:tblPr>
                <a:tableStyleId>{5C22544A-7EE6-4342-B048-85BDC9FD1C3A}</a:tableStyleId>
              </a:tblPr>
              <a:tblGrid>
                <a:gridCol w="252449">
                  <a:extLst>
                    <a:ext uri="{9D8B030D-6E8A-4147-A177-3AD203B41FA5}">
                      <a16:colId xmlns:a16="http://schemas.microsoft.com/office/drawing/2014/main" val="804350642"/>
                    </a:ext>
                  </a:extLst>
                </a:gridCol>
                <a:gridCol w="1234445">
                  <a:extLst>
                    <a:ext uri="{9D8B030D-6E8A-4147-A177-3AD203B41FA5}">
                      <a16:colId xmlns:a16="http://schemas.microsoft.com/office/drawing/2014/main" val="4050250275"/>
                    </a:ext>
                  </a:extLst>
                </a:gridCol>
                <a:gridCol w="2254221">
                  <a:extLst>
                    <a:ext uri="{9D8B030D-6E8A-4147-A177-3AD203B41FA5}">
                      <a16:colId xmlns:a16="http://schemas.microsoft.com/office/drawing/2014/main" val="2460420091"/>
                    </a:ext>
                  </a:extLst>
                </a:gridCol>
                <a:gridCol w="1284110">
                  <a:extLst>
                    <a:ext uri="{9D8B030D-6E8A-4147-A177-3AD203B41FA5}">
                      <a16:colId xmlns:a16="http://schemas.microsoft.com/office/drawing/2014/main" val="3100257961"/>
                    </a:ext>
                  </a:extLst>
                </a:gridCol>
              </a:tblGrid>
              <a:tr h="445770">
                <a:tc gridSpan="3">
                  <a:txBody>
                    <a:bodyPr/>
                    <a:lstStyle/>
                    <a:p>
                      <a:pPr algn="l" fontAlgn="ctr"/>
                      <a:r>
                        <a:rPr lang="pt-BR" sz="1200" b="1" u="none" strike="noStrike" dirty="0">
                          <a:solidFill>
                            <a:srgbClr val="C00000"/>
                          </a:solidFill>
                          <a:effectLst/>
                        </a:rPr>
                        <a:t>COMPONENTE VI: Acompanhamento e Avaliação</a:t>
                      </a:r>
                      <a:endParaRPr lang="pt-BR" sz="1200" b="1" i="0" u="none" strike="noStrike" dirty="0">
                        <a:solidFill>
                          <a:srgbClr val="C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a:txBody>
                    <a:bodyPr/>
                    <a:lstStyle/>
                    <a:p>
                      <a:pPr algn="ctr" fontAlgn="ctr"/>
                      <a:r>
                        <a:rPr lang="pt-BR" sz="1400" b="1" u="none" strike="noStrike" dirty="0">
                          <a:effectLst/>
                        </a:rPr>
                        <a:t>Peso 10</a:t>
                      </a:r>
                      <a:endParaRPr lang="pt-BR" sz="1400" b="1" i="0" u="none" strike="noStrike" dirty="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71419485"/>
                  </a:ext>
                </a:extLst>
              </a:tr>
              <a:tr h="445770">
                <a:tc gridSpan="2">
                  <a:txBody>
                    <a:bodyPr/>
                    <a:lstStyle/>
                    <a:p>
                      <a:pPr algn="l" fontAlgn="ctr"/>
                      <a:r>
                        <a:rPr lang="pt-BR" sz="1200" u="none" strike="noStrike">
                          <a:effectLst/>
                        </a:rPr>
                        <a:t>Indicador</a:t>
                      </a:r>
                      <a:endParaRPr lang="pt-BR" sz="12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a:txBody>
                    <a:bodyPr/>
                    <a:lstStyle/>
                    <a:p>
                      <a:pPr algn="l" fontAlgn="ctr"/>
                      <a:r>
                        <a:rPr lang="pt-BR" sz="1200" u="none" strike="noStrike">
                          <a:effectLst/>
                        </a:rPr>
                        <a:t>Descrição da Meta</a:t>
                      </a:r>
                      <a:endParaRPr lang="pt-BR" sz="12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Resp. primário</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50697578"/>
                  </a:ext>
                </a:extLst>
              </a:tr>
              <a:tr h="636270">
                <a:tc>
                  <a:txBody>
                    <a:bodyPr/>
                    <a:lstStyle/>
                    <a:p>
                      <a:pPr algn="ctr" fontAlgn="ctr"/>
                      <a:r>
                        <a:rPr lang="pt-BR" sz="1100" u="none" strike="noStrike">
                          <a:effectLst/>
                        </a:rPr>
                        <a:t>VI.1</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Açoes conjuntas de Acompanhamento e Avaliação</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Atender às convocações ou solicitaçoes do Conselho Estadual, do Órgão / Entidade Estadual ou da ANA, indicando representantes para participar das atividades de acompanhamento e avaliação da implementação do PROCOMITÊS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Comitê, CERH e EE</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57181125"/>
                  </a:ext>
                </a:extLst>
              </a:tr>
              <a:tr h="636270">
                <a:tc>
                  <a:txBody>
                    <a:bodyPr/>
                    <a:lstStyle/>
                    <a:p>
                      <a:pPr algn="ctr" fontAlgn="ctr"/>
                      <a:r>
                        <a:rPr lang="pt-BR" sz="1100" u="none" strike="noStrike">
                          <a:effectLst/>
                        </a:rPr>
                        <a:t>VI.2</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Avaliação da efetividade do programa</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Responder questionário ou outro documento formulado pela ANA, ou ainda participar de atividade proposta pela ANA , como subsidio para avaliação da efetividade das ações do Programa</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Comitê, CERH e EE</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27807033"/>
                  </a:ext>
                </a:extLst>
              </a:tr>
              <a:tr h="636270">
                <a:tc>
                  <a:txBody>
                    <a:bodyPr/>
                    <a:lstStyle/>
                    <a:p>
                      <a:pPr algn="ctr" fontAlgn="ctr"/>
                      <a:r>
                        <a:rPr lang="pt-BR" sz="1100" u="none" strike="noStrike">
                          <a:effectLst/>
                        </a:rPr>
                        <a:t>VI.3</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Autoavaliação do Comitê</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Responder questionário ou outro documento formulado pela ANA, ou ainda participar de atividade proposta pela ANA, como subsidio para avaliação da atuação do comite no âmbito do Sistema Estadual de Recursos Hídricos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Comitê</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44453678"/>
                  </a:ext>
                </a:extLst>
              </a:tr>
              <a:tr h="636270">
                <a:tc>
                  <a:txBody>
                    <a:bodyPr/>
                    <a:lstStyle/>
                    <a:p>
                      <a:pPr algn="ctr" fontAlgn="ctr"/>
                      <a:r>
                        <a:rPr lang="pt-BR" sz="1100" u="none" strike="noStrike">
                          <a:effectLst/>
                        </a:rPr>
                        <a:t>VI.4</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Acompanhamento do PROCOMITÊS pelo Conselho Estadual de Recursos Hídricos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Acompanhar o processo de implementaçao do Programa em cada comitê, mediante a constituiçao de Grupo de Trabalho, Câmara Técnica Temporária ou outra instancia específica no âmbito do Conselho Estadual de Recursos Hídricos.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CERH</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86609522"/>
                  </a:ext>
                </a:extLst>
              </a:tr>
              <a:tr h="636270">
                <a:tc>
                  <a:txBody>
                    <a:bodyPr/>
                    <a:lstStyle/>
                    <a:p>
                      <a:pPr algn="ctr" fontAlgn="ctr"/>
                      <a:r>
                        <a:rPr lang="pt-BR" sz="1100" u="none" strike="noStrike">
                          <a:effectLst/>
                        </a:rPr>
                        <a:t>VI.5</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Certificação das Metas pelo Conselho Estadual de Recursos Hídricos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Metas do comitê aferidas e certificadas pelo Conselho Estadual de Recursos Hídricos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CERH</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45022549"/>
                  </a:ext>
                </a:extLst>
              </a:tr>
            </a:tbl>
          </a:graphicData>
        </a:graphic>
      </p:graphicFrame>
      <p:pic>
        <p:nvPicPr>
          <p:cNvPr id="5" name="Picture 2" descr="Logo_ADASA_2009_Hor_Color">
            <a:extLst>
              <a:ext uri="{FF2B5EF4-FFF2-40B4-BE49-F238E27FC236}">
                <a16:creationId xmlns:a16="http://schemas.microsoft.com/office/drawing/2014/main" id="{5981ADAC-3A99-4D14-9CF5-9040169229F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ela 5">
            <a:extLst>
              <a:ext uri="{FF2B5EF4-FFF2-40B4-BE49-F238E27FC236}">
                <a16:creationId xmlns:a16="http://schemas.microsoft.com/office/drawing/2014/main" id="{507F2431-D788-4A4F-96BD-C4E02C770655}"/>
              </a:ext>
            </a:extLst>
          </p:cNvPr>
          <p:cNvGraphicFramePr>
            <a:graphicFrameLocks noGrp="1"/>
          </p:cNvGraphicFramePr>
          <p:nvPr>
            <p:extLst>
              <p:ext uri="{D42A27DB-BD31-4B8C-83A1-F6EECF244321}">
                <p14:modId xmlns:p14="http://schemas.microsoft.com/office/powerpoint/2010/main" val="4128338026"/>
              </p:ext>
            </p:extLst>
          </p:nvPr>
        </p:nvGraphicFramePr>
        <p:xfrm>
          <a:off x="5367131" y="1359964"/>
          <a:ext cx="2186610" cy="5227356"/>
        </p:xfrm>
        <a:graphic>
          <a:graphicData uri="http://schemas.openxmlformats.org/drawingml/2006/table">
            <a:tbl>
              <a:tblPr>
                <a:tableStyleId>{5C22544A-7EE6-4342-B048-85BDC9FD1C3A}</a:tableStyleId>
              </a:tblPr>
              <a:tblGrid>
                <a:gridCol w="364435">
                  <a:extLst>
                    <a:ext uri="{9D8B030D-6E8A-4147-A177-3AD203B41FA5}">
                      <a16:colId xmlns:a16="http://schemas.microsoft.com/office/drawing/2014/main" val="4062462243"/>
                    </a:ext>
                  </a:extLst>
                </a:gridCol>
                <a:gridCol w="364435">
                  <a:extLst>
                    <a:ext uri="{9D8B030D-6E8A-4147-A177-3AD203B41FA5}">
                      <a16:colId xmlns:a16="http://schemas.microsoft.com/office/drawing/2014/main" val="1739245214"/>
                    </a:ext>
                  </a:extLst>
                </a:gridCol>
                <a:gridCol w="364435">
                  <a:extLst>
                    <a:ext uri="{9D8B030D-6E8A-4147-A177-3AD203B41FA5}">
                      <a16:colId xmlns:a16="http://schemas.microsoft.com/office/drawing/2014/main" val="3999211219"/>
                    </a:ext>
                  </a:extLst>
                </a:gridCol>
                <a:gridCol w="364435">
                  <a:extLst>
                    <a:ext uri="{9D8B030D-6E8A-4147-A177-3AD203B41FA5}">
                      <a16:colId xmlns:a16="http://schemas.microsoft.com/office/drawing/2014/main" val="3533740310"/>
                    </a:ext>
                  </a:extLst>
                </a:gridCol>
                <a:gridCol w="364435">
                  <a:extLst>
                    <a:ext uri="{9D8B030D-6E8A-4147-A177-3AD203B41FA5}">
                      <a16:colId xmlns:a16="http://schemas.microsoft.com/office/drawing/2014/main" val="4013757910"/>
                    </a:ext>
                  </a:extLst>
                </a:gridCol>
                <a:gridCol w="364435">
                  <a:extLst>
                    <a:ext uri="{9D8B030D-6E8A-4147-A177-3AD203B41FA5}">
                      <a16:colId xmlns:a16="http://schemas.microsoft.com/office/drawing/2014/main" val="3879365402"/>
                    </a:ext>
                  </a:extLst>
                </a:gridCol>
              </a:tblGrid>
              <a:tr h="462878">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247379230"/>
                  </a:ext>
                </a:extLst>
              </a:tr>
              <a:tr h="422676">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2019</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2021</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96089894"/>
                  </a:ext>
                </a:extLst>
              </a:tr>
              <a:tr h="1109257">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38395660"/>
                  </a:ext>
                </a:extLst>
              </a:tr>
              <a:tr h="73968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91417751"/>
                  </a:ext>
                </a:extLst>
              </a:tr>
              <a:tr h="92421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60091816"/>
                  </a:ext>
                </a:extLst>
              </a:tr>
              <a:tr h="88309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1517494"/>
                  </a:ext>
                </a:extLst>
              </a:tr>
              <a:tr h="68171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34884562"/>
                  </a:ext>
                </a:extLst>
              </a:tr>
            </a:tbl>
          </a:graphicData>
        </a:graphic>
      </p:graphicFrame>
      <p:graphicFrame>
        <p:nvGraphicFramePr>
          <p:cNvPr id="7" name="Tabela 6">
            <a:extLst>
              <a:ext uri="{FF2B5EF4-FFF2-40B4-BE49-F238E27FC236}">
                <a16:creationId xmlns:a16="http://schemas.microsoft.com/office/drawing/2014/main" id="{82E48005-89CA-44DF-9268-6B2002369944}"/>
              </a:ext>
            </a:extLst>
          </p:cNvPr>
          <p:cNvGraphicFramePr>
            <a:graphicFrameLocks noGrp="1"/>
          </p:cNvGraphicFramePr>
          <p:nvPr>
            <p:extLst>
              <p:ext uri="{D42A27DB-BD31-4B8C-83A1-F6EECF244321}">
                <p14:modId xmlns:p14="http://schemas.microsoft.com/office/powerpoint/2010/main" val="2941129887"/>
              </p:ext>
            </p:extLst>
          </p:nvPr>
        </p:nvGraphicFramePr>
        <p:xfrm>
          <a:off x="7609400" y="1359962"/>
          <a:ext cx="2186610" cy="5215767"/>
        </p:xfrm>
        <a:graphic>
          <a:graphicData uri="http://schemas.openxmlformats.org/drawingml/2006/table">
            <a:tbl>
              <a:tblPr>
                <a:tableStyleId>{5C22544A-7EE6-4342-B048-85BDC9FD1C3A}</a:tableStyleId>
              </a:tblPr>
              <a:tblGrid>
                <a:gridCol w="364435">
                  <a:extLst>
                    <a:ext uri="{9D8B030D-6E8A-4147-A177-3AD203B41FA5}">
                      <a16:colId xmlns:a16="http://schemas.microsoft.com/office/drawing/2014/main" val="3267926316"/>
                    </a:ext>
                  </a:extLst>
                </a:gridCol>
                <a:gridCol w="364435">
                  <a:extLst>
                    <a:ext uri="{9D8B030D-6E8A-4147-A177-3AD203B41FA5}">
                      <a16:colId xmlns:a16="http://schemas.microsoft.com/office/drawing/2014/main" val="1806002800"/>
                    </a:ext>
                  </a:extLst>
                </a:gridCol>
                <a:gridCol w="364435">
                  <a:extLst>
                    <a:ext uri="{9D8B030D-6E8A-4147-A177-3AD203B41FA5}">
                      <a16:colId xmlns:a16="http://schemas.microsoft.com/office/drawing/2014/main" val="989482554"/>
                    </a:ext>
                  </a:extLst>
                </a:gridCol>
                <a:gridCol w="364435">
                  <a:extLst>
                    <a:ext uri="{9D8B030D-6E8A-4147-A177-3AD203B41FA5}">
                      <a16:colId xmlns:a16="http://schemas.microsoft.com/office/drawing/2014/main" val="497782899"/>
                    </a:ext>
                  </a:extLst>
                </a:gridCol>
                <a:gridCol w="364435">
                  <a:extLst>
                    <a:ext uri="{9D8B030D-6E8A-4147-A177-3AD203B41FA5}">
                      <a16:colId xmlns:a16="http://schemas.microsoft.com/office/drawing/2014/main" val="3233968319"/>
                    </a:ext>
                  </a:extLst>
                </a:gridCol>
                <a:gridCol w="364435">
                  <a:extLst>
                    <a:ext uri="{9D8B030D-6E8A-4147-A177-3AD203B41FA5}">
                      <a16:colId xmlns:a16="http://schemas.microsoft.com/office/drawing/2014/main" val="4234081407"/>
                    </a:ext>
                  </a:extLst>
                </a:gridCol>
              </a:tblGrid>
              <a:tr h="479700">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41703685"/>
                  </a:ext>
                </a:extLst>
              </a:tr>
              <a:tr h="415992">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2019</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2768195"/>
                  </a:ext>
                </a:extLst>
              </a:tr>
              <a:tr h="1127977">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15390934"/>
                  </a:ext>
                </a:extLst>
              </a:tr>
              <a:tr h="743984">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01910051"/>
                  </a:ext>
                </a:extLst>
              </a:tr>
              <a:tr h="91823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95713758"/>
                  </a:ext>
                </a:extLst>
              </a:tr>
              <a:tr h="921733">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02423612"/>
                  </a:ext>
                </a:extLst>
              </a:tr>
              <a:tr h="60815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20059281"/>
                  </a:ext>
                </a:extLst>
              </a:tr>
            </a:tbl>
          </a:graphicData>
        </a:graphic>
      </p:graphicFrame>
      <p:graphicFrame>
        <p:nvGraphicFramePr>
          <p:cNvPr id="8" name="Tabela 7">
            <a:extLst>
              <a:ext uri="{FF2B5EF4-FFF2-40B4-BE49-F238E27FC236}">
                <a16:creationId xmlns:a16="http://schemas.microsoft.com/office/drawing/2014/main" id="{22938A24-A6DC-4B43-8B6F-55045E0C1D25}"/>
              </a:ext>
            </a:extLst>
          </p:cNvPr>
          <p:cNvGraphicFramePr>
            <a:graphicFrameLocks noGrp="1"/>
          </p:cNvGraphicFramePr>
          <p:nvPr>
            <p:extLst>
              <p:ext uri="{D42A27DB-BD31-4B8C-83A1-F6EECF244321}">
                <p14:modId xmlns:p14="http://schemas.microsoft.com/office/powerpoint/2010/main" val="1167651502"/>
              </p:ext>
            </p:extLst>
          </p:nvPr>
        </p:nvGraphicFramePr>
        <p:xfrm>
          <a:off x="9846364" y="1367914"/>
          <a:ext cx="2186610" cy="5168058"/>
        </p:xfrm>
        <a:graphic>
          <a:graphicData uri="http://schemas.openxmlformats.org/drawingml/2006/table">
            <a:tbl>
              <a:tblPr>
                <a:tableStyleId>{5C22544A-7EE6-4342-B048-85BDC9FD1C3A}</a:tableStyleId>
              </a:tblPr>
              <a:tblGrid>
                <a:gridCol w="364435">
                  <a:extLst>
                    <a:ext uri="{9D8B030D-6E8A-4147-A177-3AD203B41FA5}">
                      <a16:colId xmlns:a16="http://schemas.microsoft.com/office/drawing/2014/main" val="735067644"/>
                    </a:ext>
                  </a:extLst>
                </a:gridCol>
                <a:gridCol w="364435">
                  <a:extLst>
                    <a:ext uri="{9D8B030D-6E8A-4147-A177-3AD203B41FA5}">
                      <a16:colId xmlns:a16="http://schemas.microsoft.com/office/drawing/2014/main" val="1893032247"/>
                    </a:ext>
                  </a:extLst>
                </a:gridCol>
                <a:gridCol w="364435">
                  <a:extLst>
                    <a:ext uri="{9D8B030D-6E8A-4147-A177-3AD203B41FA5}">
                      <a16:colId xmlns:a16="http://schemas.microsoft.com/office/drawing/2014/main" val="850615243"/>
                    </a:ext>
                  </a:extLst>
                </a:gridCol>
                <a:gridCol w="364435">
                  <a:extLst>
                    <a:ext uri="{9D8B030D-6E8A-4147-A177-3AD203B41FA5}">
                      <a16:colId xmlns:a16="http://schemas.microsoft.com/office/drawing/2014/main" val="2635846222"/>
                    </a:ext>
                  </a:extLst>
                </a:gridCol>
                <a:gridCol w="364435">
                  <a:extLst>
                    <a:ext uri="{9D8B030D-6E8A-4147-A177-3AD203B41FA5}">
                      <a16:colId xmlns:a16="http://schemas.microsoft.com/office/drawing/2014/main" val="3203790759"/>
                    </a:ext>
                  </a:extLst>
                </a:gridCol>
                <a:gridCol w="364435">
                  <a:extLst>
                    <a:ext uri="{9D8B030D-6E8A-4147-A177-3AD203B41FA5}">
                      <a16:colId xmlns:a16="http://schemas.microsoft.com/office/drawing/2014/main" val="2025115665"/>
                    </a:ext>
                  </a:extLst>
                </a:gridCol>
              </a:tblGrid>
              <a:tr h="451679">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46844866"/>
                  </a:ext>
                </a:extLst>
              </a:tr>
              <a:tr h="409878">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2021</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80947713"/>
                  </a:ext>
                </a:extLst>
              </a:tr>
              <a:tr h="115069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38653607"/>
                  </a:ext>
                </a:extLst>
              </a:tr>
              <a:tr h="723328">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01816520"/>
                  </a:ext>
                </a:extLst>
              </a:tr>
              <a:tr h="92259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78294634"/>
                  </a:ext>
                </a:extLst>
              </a:tr>
              <a:tr h="92235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54488929"/>
                  </a:ext>
                </a:extLst>
              </a:tr>
              <a:tr h="572494">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55966998"/>
                  </a:ext>
                </a:extLst>
              </a:tr>
            </a:tbl>
          </a:graphicData>
        </a:graphic>
      </p:graphicFrame>
      <p:sp>
        <p:nvSpPr>
          <p:cNvPr id="10" name="CaixaDeTexto 9">
            <a:extLst>
              <a:ext uri="{FF2B5EF4-FFF2-40B4-BE49-F238E27FC236}">
                <a16:creationId xmlns:a16="http://schemas.microsoft.com/office/drawing/2014/main" id="{7908FA53-8D49-4AC4-B863-CFCB5BB19FA8}"/>
              </a:ext>
            </a:extLst>
          </p:cNvPr>
          <p:cNvSpPr txBox="1"/>
          <p:nvPr/>
        </p:nvSpPr>
        <p:spPr>
          <a:xfrm>
            <a:off x="5288209" y="906224"/>
            <a:ext cx="2202840" cy="307777"/>
          </a:xfrm>
          <a:prstGeom prst="rect">
            <a:avLst/>
          </a:prstGeom>
          <a:noFill/>
        </p:spPr>
        <p:txBody>
          <a:bodyPr wrap="square" rtlCol="0">
            <a:spAutoFit/>
          </a:bodyPr>
          <a:lstStyle/>
          <a:p>
            <a:pPr algn="ctr"/>
            <a:r>
              <a:rPr lang="pt-BR" sz="1400" b="1" dirty="0"/>
              <a:t>CBH Paranaíba-DF</a:t>
            </a:r>
          </a:p>
        </p:txBody>
      </p:sp>
      <p:sp>
        <p:nvSpPr>
          <p:cNvPr id="11" name="CaixaDeTexto 10">
            <a:extLst>
              <a:ext uri="{FF2B5EF4-FFF2-40B4-BE49-F238E27FC236}">
                <a16:creationId xmlns:a16="http://schemas.microsoft.com/office/drawing/2014/main" id="{5C385A52-538F-4779-B4A3-19C470D97E99}"/>
              </a:ext>
            </a:extLst>
          </p:cNvPr>
          <p:cNvSpPr txBox="1"/>
          <p:nvPr/>
        </p:nvSpPr>
        <p:spPr>
          <a:xfrm>
            <a:off x="9796010" y="906224"/>
            <a:ext cx="2202840" cy="307777"/>
          </a:xfrm>
          <a:prstGeom prst="rect">
            <a:avLst/>
          </a:prstGeom>
          <a:noFill/>
        </p:spPr>
        <p:txBody>
          <a:bodyPr wrap="square" rtlCol="0">
            <a:spAutoFit/>
          </a:bodyPr>
          <a:lstStyle/>
          <a:p>
            <a:pPr algn="ctr"/>
            <a:r>
              <a:rPr lang="pt-BR" sz="1400" b="1" dirty="0"/>
              <a:t>CBH Maranhão-DF</a:t>
            </a:r>
          </a:p>
        </p:txBody>
      </p:sp>
      <p:sp>
        <p:nvSpPr>
          <p:cNvPr id="12" name="CaixaDeTexto 11">
            <a:extLst>
              <a:ext uri="{FF2B5EF4-FFF2-40B4-BE49-F238E27FC236}">
                <a16:creationId xmlns:a16="http://schemas.microsoft.com/office/drawing/2014/main" id="{AE134D91-0599-42F0-85FD-327924498CA7}"/>
              </a:ext>
            </a:extLst>
          </p:cNvPr>
          <p:cNvSpPr txBox="1"/>
          <p:nvPr/>
        </p:nvSpPr>
        <p:spPr>
          <a:xfrm>
            <a:off x="7491049" y="906224"/>
            <a:ext cx="2202840" cy="307777"/>
          </a:xfrm>
          <a:prstGeom prst="rect">
            <a:avLst/>
          </a:prstGeom>
          <a:noFill/>
        </p:spPr>
        <p:txBody>
          <a:bodyPr wrap="square" rtlCol="0">
            <a:spAutoFit/>
          </a:bodyPr>
          <a:lstStyle/>
          <a:p>
            <a:pPr algn="ctr"/>
            <a:r>
              <a:rPr lang="pt-BR" sz="1400" b="1" dirty="0"/>
              <a:t>CBH preto-DF</a:t>
            </a:r>
          </a:p>
        </p:txBody>
      </p:sp>
    </p:spTree>
    <p:extLst>
      <p:ext uri="{BB962C8B-B14F-4D97-AF65-F5344CB8AC3E}">
        <p14:creationId xmlns:p14="http://schemas.microsoft.com/office/powerpoint/2010/main" val="3061331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E9A0DE8B-8934-421D-A3E7-9344B49766E8}"/>
              </a:ext>
            </a:extLst>
          </p:cNvPr>
          <p:cNvGraphicFramePr>
            <a:graphicFrameLocks noGrp="1"/>
          </p:cNvGraphicFramePr>
          <p:nvPr>
            <p:extLst>
              <p:ext uri="{D42A27DB-BD31-4B8C-83A1-F6EECF244321}">
                <p14:modId xmlns:p14="http://schemas.microsoft.com/office/powerpoint/2010/main" val="3069637732"/>
              </p:ext>
            </p:extLst>
          </p:nvPr>
        </p:nvGraphicFramePr>
        <p:xfrm>
          <a:off x="291678" y="1068530"/>
          <a:ext cx="11608644" cy="5520778"/>
        </p:xfrm>
        <a:graphic>
          <a:graphicData uri="http://schemas.openxmlformats.org/drawingml/2006/table">
            <a:tbl>
              <a:tblPr>
                <a:tableStyleId>{5C22544A-7EE6-4342-B048-85BDC9FD1C3A}</a:tableStyleId>
              </a:tblPr>
              <a:tblGrid>
                <a:gridCol w="322356">
                  <a:extLst>
                    <a:ext uri="{9D8B030D-6E8A-4147-A177-3AD203B41FA5}">
                      <a16:colId xmlns:a16="http://schemas.microsoft.com/office/drawing/2014/main" val="926403439"/>
                    </a:ext>
                  </a:extLst>
                </a:gridCol>
                <a:gridCol w="2595822">
                  <a:extLst>
                    <a:ext uri="{9D8B030D-6E8A-4147-A177-3AD203B41FA5}">
                      <a16:colId xmlns:a16="http://schemas.microsoft.com/office/drawing/2014/main" val="3010478576"/>
                    </a:ext>
                  </a:extLst>
                </a:gridCol>
                <a:gridCol w="452431">
                  <a:extLst>
                    <a:ext uri="{9D8B030D-6E8A-4147-A177-3AD203B41FA5}">
                      <a16:colId xmlns:a16="http://schemas.microsoft.com/office/drawing/2014/main" val="837593341"/>
                    </a:ext>
                  </a:extLst>
                </a:gridCol>
                <a:gridCol w="399647">
                  <a:extLst>
                    <a:ext uri="{9D8B030D-6E8A-4147-A177-3AD203B41FA5}">
                      <a16:colId xmlns:a16="http://schemas.microsoft.com/office/drawing/2014/main" val="2233684891"/>
                    </a:ext>
                  </a:extLst>
                </a:gridCol>
                <a:gridCol w="180973">
                  <a:extLst>
                    <a:ext uri="{9D8B030D-6E8A-4147-A177-3AD203B41FA5}">
                      <a16:colId xmlns:a16="http://schemas.microsoft.com/office/drawing/2014/main" val="520961346"/>
                    </a:ext>
                  </a:extLst>
                </a:gridCol>
                <a:gridCol w="180973">
                  <a:extLst>
                    <a:ext uri="{9D8B030D-6E8A-4147-A177-3AD203B41FA5}">
                      <a16:colId xmlns:a16="http://schemas.microsoft.com/office/drawing/2014/main" val="3431976798"/>
                    </a:ext>
                  </a:extLst>
                </a:gridCol>
                <a:gridCol w="180973">
                  <a:extLst>
                    <a:ext uri="{9D8B030D-6E8A-4147-A177-3AD203B41FA5}">
                      <a16:colId xmlns:a16="http://schemas.microsoft.com/office/drawing/2014/main" val="1369205583"/>
                    </a:ext>
                  </a:extLst>
                </a:gridCol>
                <a:gridCol w="180973">
                  <a:extLst>
                    <a:ext uri="{9D8B030D-6E8A-4147-A177-3AD203B41FA5}">
                      <a16:colId xmlns:a16="http://schemas.microsoft.com/office/drawing/2014/main" val="3482457558"/>
                    </a:ext>
                  </a:extLst>
                </a:gridCol>
                <a:gridCol w="180973">
                  <a:extLst>
                    <a:ext uri="{9D8B030D-6E8A-4147-A177-3AD203B41FA5}">
                      <a16:colId xmlns:a16="http://schemas.microsoft.com/office/drawing/2014/main" val="4220980256"/>
                    </a:ext>
                  </a:extLst>
                </a:gridCol>
                <a:gridCol w="180973">
                  <a:extLst>
                    <a:ext uri="{9D8B030D-6E8A-4147-A177-3AD203B41FA5}">
                      <a16:colId xmlns:a16="http://schemas.microsoft.com/office/drawing/2014/main" val="730842056"/>
                    </a:ext>
                  </a:extLst>
                </a:gridCol>
                <a:gridCol w="180973">
                  <a:extLst>
                    <a:ext uri="{9D8B030D-6E8A-4147-A177-3AD203B41FA5}">
                      <a16:colId xmlns:a16="http://schemas.microsoft.com/office/drawing/2014/main" val="3166241141"/>
                    </a:ext>
                  </a:extLst>
                </a:gridCol>
                <a:gridCol w="180973">
                  <a:extLst>
                    <a:ext uri="{9D8B030D-6E8A-4147-A177-3AD203B41FA5}">
                      <a16:colId xmlns:a16="http://schemas.microsoft.com/office/drawing/2014/main" val="2380722329"/>
                    </a:ext>
                  </a:extLst>
                </a:gridCol>
                <a:gridCol w="180973">
                  <a:extLst>
                    <a:ext uri="{9D8B030D-6E8A-4147-A177-3AD203B41FA5}">
                      <a16:colId xmlns:a16="http://schemas.microsoft.com/office/drawing/2014/main" val="2112848591"/>
                    </a:ext>
                  </a:extLst>
                </a:gridCol>
                <a:gridCol w="180973">
                  <a:extLst>
                    <a:ext uri="{9D8B030D-6E8A-4147-A177-3AD203B41FA5}">
                      <a16:colId xmlns:a16="http://schemas.microsoft.com/office/drawing/2014/main" val="3733878980"/>
                    </a:ext>
                  </a:extLst>
                </a:gridCol>
                <a:gridCol w="180973">
                  <a:extLst>
                    <a:ext uri="{9D8B030D-6E8A-4147-A177-3AD203B41FA5}">
                      <a16:colId xmlns:a16="http://schemas.microsoft.com/office/drawing/2014/main" val="3116576009"/>
                    </a:ext>
                  </a:extLst>
                </a:gridCol>
                <a:gridCol w="180973">
                  <a:extLst>
                    <a:ext uri="{9D8B030D-6E8A-4147-A177-3AD203B41FA5}">
                      <a16:colId xmlns:a16="http://schemas.microsoft.com/office/drawing/2014/main" val="3949134174"/>
                    </a:ext>
                  </a:extLst>
                </a:gridCol>
                <a:gridCol w="180973">
                  <a:extLst>
                    <a:ext uri="{9D8B030D-6E8A-4147-A177-3AD203B41FA5}">
                      <a16:colId xmlns:a16="http://schemas.microsoft.com/office/drawing/2014/main" val="2116950013"/>
                    </a:ext>
                  </a:extLst>
                </a:gridCol>
                <a:gridCol w="180973">
                  <a:extLst>
                    <a:ext uri="{9D8B030D-6E8A-4147-A177-3AD203B41FA5}">
                      <a16:colId xmlns:a16="http://schemas.microsoft.com/office/drawing/2014/main" val="2498312861"/>
                    </a:ext>
                  </a:extLst>
                </a:gridCol>
                <a:gridCol w="196055">
                  <a:extLst>
                    <a:ext uri="{9D8B030D-6E8A-4147-A177-3AD203B41FA5}">
                      <a16:colId xmlns:a16="http://schemas.microsoft.com/office/drawing/2014/main" val="2634520786"/>
                    </a:ext>
                  </a:extLst>
                </a:gridCol>
                <a:gridCol w="196055">
                  <a:extLst>
                    <a:ext uri="{9D8B030D-6E8A-4147-A177-3AD203B41FA5}">
                      <a16:colId xmlns:a16="http://schemas.microsoft.com/office/drawing/2014/main" val="1759215737"/>
                    </a:ext>
                  </a:extLst>
                </a:gridCol>
                <a:gridCol w="196055">
                  <a:extLst>
                    <a:ext uri="{9D8B030D-6E8A-4147-A177-3AD203B41FA5}">
                      <a16:colId xmlns:a16="http://schemas.microsoft.com/office/drawing/2014/main" val="3843258756"/>
                    </a:ext>
                  </a:extLst>
                </a:gridCol>
                <a:gridCol w="180973">
                  <a:extLst>
                    <a:ext uri="{9D8B030D-6E8A-4147-A177-3AD203B41FA5}">
                      <a16:colId xmlns:a16="http://schemas.microsoft.com/office/drawing/2014/main" val="588118895"/>
                    </a:ext>
                  </a:extLst>
                </a:gridCol>
                <a:gridCol w="180973">
                  <a:extLst>
                    <a:ext uri="{9D8B030D-6E8A-4147-A177-3AD203B41FA5}">
                      <a16:colId xmlns:a16="http://schemas.microsoft.com/office/drawing/2014/main" val="2986240026"/>
                    </a:ext>
                  </a:extLst>
                </a:gridCol>
                <a:gridCol w="288424">
                  <a:extLst>
                    <a:ext uri="{9D8B030D-6E8A-4147-A177-3AD203B41FA5}">
                      <a16:colId xmlns:a16="http://schemas.microsoft.com/office/drawing/2014/main" val="1157858907"/>
                    </a:ext>
                  </a:extLst>
                </a:gridCol>
                <a:gridCol w="271458">
                  <a:extLst>
                    <a:ext uri="{9D8B030D-6E8A-4147-A177-3AD203B41FA5}">
                      <a16:colId xmlns:a16="http://schemas.microsoft.com/office/drawing/2014/main" val="1056495304"/>
                    </a:ext>
                  </a:extLst>
                </a:gridCol>
                <a:gridCol w="220559">
                  <a:extLst>
                    <a:ext uri="{9D8B030D-6E8A-4147-A177-3AD203B41FA5}">
                      <a16:colId xmlns:a16="http://schemas.microsoft.com/office/drawing/2014/main" val="2827488988"/>
                    </a:ext>
                  </a:extLst>
                </a:gridCol>
                <a:gridCol w="180973">
                  <a:extLst>
                    <a:ext uri="{9D8B030D-6E8A-4147-A177-3AD203B41FA5}">
                      <a16:colId xmlns:a16="http://schemas.microsoft.com/office/drawing/2014/main" val="2143793194"/>
                    </a:ext>
                  </a:extLst>
                </a:gridCol>
                <a:gridCol w="180973">
                  <a:extLst>
                    <a:ext uri="{9D8B030D-6E8A-4147-A177-3AD203B41FA5}">
                      <a16:colId xmlns:a16="http://schemas.microsoft.com/office/drawing/2014/main" val="2101982146"/>
                    </a:ext>
                  </a:extLst>
                </a:gridCol>
                <a:gridCol w="180973">
                  <a:extLst>
                    <a:ext uri="{9D8B030D-6E8A-4147-A177-3AD203B41FA5}">
                      <a16:colId xmlns:a16="http://schemas.microsoft.com/office/drawing/2014/main" val="3630950239"/>
                    </a:ext>
                  </a:extLst>
                </a:gridCol>
                <a:gridCol w="180973">
                  <a:extLst>
                    <a:ext uri="{9D8B030D-6E8A-4147-A177-3AD203B41FA5}">
                      <a16:colId xmlns:a16="http://schemas.microsoft.com/office/drawing/2014/main" val="4283591471"/>
                    </a:ext>
                  </a:extLst>
                </a:gridCol>
                <a:gridCol w="180973">
                  <a:extLst>
                    <a:ext uri="{9D8B030D-6E8A-4147-A177-3AD203B41FA5}">
                      <a16:colId xmlns:a16="http://schemas.microsoft.com/office/drawing/2014/main" val="1168908645"/>
                    </a:ext>
                  </a:extLst>
                </a:gridCol>
                <a:gridCol w="180973">
                  <a:extLst>
                    <a:ext uri="{9D8B030D-6E8A-4147-A177-3AD203B41FA5}">
                      <a16:colId xmlns:a16="http://schemas.microsoft.com/office/drawing/2014/main" val="2550152368"/>
                    </a:ext>
                  </a:extLst>
                </a:gridCol>
                <a:gridCol w="180973">
                  <a:extLst>
                    <a:ext uri="{9D8B030D-6E8A-4147-A177-3AD203B41FA5}">
                      <a16:colId xmlns:a16="http://schemas.microsoft.com/office/drawing/2014/main" val="750320434"/>
                    </a:ext>
                  </a:extLst>
                </a:gridCol>
                <a:gridCol w="180973">
                  <a:extLst>
                    <a:ext uri="{9D8B030D-6E8A-4147-A177-3AD203B41FA5}">
                      <a16:colId xmlns:a16="http://schemas.microsoft.com/office/drawing/2014/main" val="494319510"/>
                    </a:ext>
                  </a:extLst>
                </a:gridCol>
                <a:gridCol w="180973">
                  <a:extLst>
                    <a:ext uri="{9D8B030D-6E8A-4147-A177-3AD203B41FA5}">
                      <a16:colId xmlns:a16="http://schemas.microsoft.com/office/drawing/2014/main" val="3109666353"/>
                    </a:ext>
                  </a:extLst>
                </a:gridCol>
                <a:gridCol w="180973">
                  <a:extLst>
                    <a:ext uri="{9D8B030D-6E8A-4147-A177-3AD203B41FA5}">
                      <a16:colId xmlns:a16="http://schemas.microsoft.com/office/drawing/2014/main" val="4092410954"/>
                    </a:ext>
                  </a:extLst>
                </a:gridCol>
                <a:gridCol w="180973">
                  <a:extLst>
                    <a:ext uri="{9D8B030D-6E8A-4147-A177-3AD203B41FA5}">
                      <a16:colId xmlns:a16="http://schemas.microsoft.com/office/drawing/2014/main" val="890250396"/>
                    </a:ext>
                  </a:extLst>
                </a:gridCol>
                <a:gridCol w="180973">
                  <a:extLst>
                    <a:ext uri="{9D8B030D-6E8A-4147-A177-3AD203B41FA5}">
                      <a16:colId xmlns:a16="http://schemas.microsoft.com/office/drawing/2014/main" val="3721936792"/>
                    </a:ext>
                  </a:extLst>
                </a:gridCol>
                <a:gridCol w="180973">
                  <a:extLst>
                    <a:ext uri="{9D8B030D-6E8A-4147-A177-3AD203B41FA5}">
                      <a16:colId xmlns:a16="http://schemas.microsoft.com/office/drawing/2014/main" val="2658496082"/>
                    </a:ext>
                  </a:extLst>
                </a:gridCol>
                <a:gridCol w="180973">
                  <a:extLst>
                    <a:ext uri="{9D8B030D-6E8A-4147-A177-3AD203B41FA5}">
                      <a16:colId xmlns:a16="http://schemas.microsoft.com/office/drawing/2014/main" val="2173564437"/>
                    </a:ext>
                  </a:extLst>
                </a:gridCol>
                <a:gridCol w="180973">
                  <a:extLst>
                    <a:ext uri="{9D8B030D-6E8A-4147-A177-3AD203B41FA5}">
                      <a16:colId xmlns:a16="http://schemas.microsoft.com/office/drawing/2014/main" val="66341501"/>
                    </a:ext>
                  </a:extLst>
                </a:gridCol>
                <a:gridCol w="180973">
                  <a:extLst>
                    <a:ext uri="{9D8B030D-6E8A-4147-A177-3AD203B41FA5}">
                      <a16:colId xmlns:a16="http://schemas.microsoft.com/office/drawing/2014/main" val="1327912030"/>
                    </a:ext>
                  </a:extLst>
                </a:gridCol>
                <a:gridCol w="180973">
                  <a:extLst>
                    <a:ext uri="{9D8B030D-6E8A-4147-A177-3AD203B41FA5}">
                      <a16:colId xmlns:a16="http://schemas.microsoft.com/office/drawing/2014/main" val="958147105"/>
                    </a:ext>
                  </a:extLst>
                </a:gridCol>
                <a:gridCol w="497673">
                  <a:extLst>
                    <a:ext uri="{9D8B030D-6E8A-4147-A177-3AD203B41FA5}">
                      <a16:colId xmlns:a16="http://schemas.microsoft.com/office/drawing/2014/main" val="2885121885"/>
                    </a:ext>
                  </a:extLst>
                </a:gridCol>
              </a:tblGrid>
              <a:tr h="397455">
                <a:tc gridSpan="2">
                  <a:txBody>
                    <a:bodyPr/>
                    <a:lstStyle/>
                    <a:p>
                      <a:pPr algn="l" fontAlgn="ctr"/>
                      <a:r>
                        <a:rPr lang="pt-BR" sz="1200" b="1" u="none" strike="noStrike" dirty="0">
                          <a:solidFill>
                            <a:srgbClr val="C00000"/>
                          </a:solidFill>
                          <a:effectLst/>
                        </a:rPr>
                        <a:t>QUADRO DE INDICADORES E METAS: </a:t>
                      </a:r>
                      <a:br>
                        <a:rPr lang="pt-BR" sz="1200" b="1" u="none" strike="noStrike" dirty="0">
                          <a:solidFill>
                            <a:srgbClr val="C00000"/>
                          </a:solidFill>
                          <a:effectLst/>
                        </a:rPr>
                      </a:br>
                      <a:r>
                        <a:rPr lang="pt-BR" sz="1200" b="1" u="none" strike="noStrike" dirty="0">
                          <a:solidFill>
                            <a:srgbClr val="C00000"/>
                          </a:solidFill>
                          <a:effectLst/>
                        </a:rPr>
                        <a:t>Síntese Estadual</a:t>
                      </a:r>
                      <a:endParaRPr lang="pt-BR" sz="1200" b="1" i="0" u="none" strike="noStrike" dirty="0">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b="1" u="none" strike="noStrike">
                          <a:solidFill>
                            <a:srgbClr val="C00000"/>
                          </a:solidFill>
                          <a:effectLst/>
                        </a:rPr>
                        <a:t> </a:t>
                      </a:r>
                      <a:endParaRPr lang="pt-BR" sz="1000" b="1" i="0" u="none" strike="noStrike">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l" fontAlgn="ctr"/>
                      <a:r>
                        <a:rPr lang="pt-BR" sz="1000" b="1" u="none" strike="noStrike" dirty="0">
                          <a:solidFill>
                            <a:srgbClr val="C00000"/>
                          </a:solidFill>
                          <a:effectLst/>
                        </a:rPr>
                        <a:t>PERÍODO CONTRATUAL: </a:t>
                      </a:r>
                      <a:endParaRPr lang="pt-BR" sz="1000" b="1" i="0" u="none" strike="noStrike" dirty="0">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4">
                  <a:txBody>
                    <a:bodyPr/>
                    <a:lstStyle/>
                    <a:p>
                      <a:pPr algn="ctr" fontAlgn="ctr"/>
                      <a:r>
                        <a:rPr lang="pt-BR" sz="1000" b="1" u="none" strike="noStrike">
                          <a:solidFill>
                            <a:srgbClr val="C00000"/>
                          </a:solidFill>
                          <a:effectLst/>
                        </a:rPr>
                        <a:t>jan-19</a:t>
                      </a:r>
                      <a:endParaRPr lang="pt-BR" sz="1000" b="1" i="0" u="none" strike="noStrike">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ctr" fontAlgn="ctr"/>
                      <a:r>
                        <a:rPr lang="pt-BR" sz="1000" b="1" u="none" strike="noStrike">
                          <a:solidFill>
                            <a:srgbClr val="C00000"/>
                          </a:solidFill>
                          <a:effectLst/>
                        </a:rPr>
                        <a:t>/</a:t>
                      </a:r>
                      <a:endParaRPr lang="pt-BR" sz="1000" b="1" i="0" u="none" strike="noStrike">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pt-BR" sz="1000" b="1" u="none" strike="noStrike" dirty="0">
                          <a:solidFill>
                            <a:srgbClr val="C00000"/>
                          </a:solidFill>
                          <a:effectLst/>
                        </a:rPr>
                        <a:t>set-25</a:t>
                      </a:r>
                      <a:endParaRPr lang="pt-BR" sz="1000" b="1" i="0" u="none" strike="noStrike" dirty="0">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extLst>
                  <a:ext uri="{0D108BD9-81ED-4DB2-BD59-A6C34878D82A}">
                    <a16:rowId xmlns:a16="http://schemas.microsoft.com/office/drawing/2014/main" val="2964482491"/>
                  </a:ext>
                </a:extLst>
              </a:tr>
              <a:tr h="397455">
                <a:tc gridSpan="2">
                  <a:txBody>
                    <a:bodyPr/>
                    <a:lstStyle/>
                    <a:p>
                      <a:pPr algn="r" fontAlgn="ctr"/>
                      <a:r>
                        <a:rPr lang="pt-BR" sz="1000" u="none" strike="noStrike" dirty="0">
                          <a:effectLst/>
                        </a:rPr>
                        <a:t>ESTADO:</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a:txBody>
                    <a:bodyPr/>
                    <a:lstStyle/>
                    <a:p>
                      <a:pPr algn="l" fontAlgn="ctr"/>
                      <a:r>
                        <a:rPr lang="pt-BR" sz="1000" u="none" strike="noStrike">
                          <a:effectLst/>
                        </a:rPr>
                        <a:t>Distrito Federal</a:t>
                      </a:r>
                      <a:endParaRPr lang="pt-BR" sz="1000" b="1" i="0" u="none" strike="noStrike">
                        <a:solidFill>
                          <a:srgbClr val="0000FF"/>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953926"/>
                  </a:ext>
                </a:extLst>
              </a:tr>
              <a:tr h="275857">
                <a:tc gridSpan="2">
                  <a:txBody>
                    <a:bodyPr/>
                    <a:lstStyle/>
                    <a:p>
                      <a:pPr algn="r" fontAlgn="ctr"/>
                      <a:r>
                        <a:rPr lang="pt-BR" sz="1000" u="none" strike="noStrike">
                          <a:effectLst/>
                        </a:rPr>
                        <a:t>ENTIDADE ESTADUAL:</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a:txBody>
                    <a:bodyPr/>
                    <a:lstStyle/>
                    <a:p>
                      <a:pPr algn="l" fontAlgn="ctr"/>
                      <a:r>
                        <a:rPr lang="pt-BR" sz="1000" u="none" strike="noStrike">
                          <a:effectLst/>
                        </a:rPr>
                        <a:t>Adasa</a:t>
                      </a:r>
                      <a:endParaRPr lang="pt-BR" sz="1000" b="1" i="0" u="none" strike="noStrike">
                        <a:solidFill>
                          <a:srgbClr val="0000FF"/>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8642771"/>
                  </a:ext>
                </a:extLst>
              </a:tr>
              <a:tr h="592732">
                <a:tc gridSpan="2">
                  <a:txBody>
                    <a:bodyPr/>
                    <a:lstStyle/>
                    <a:p>
                      <a:pPr algn="ctr" fontAlgn="ctr"/>
                      <a:r>
                        <a:rPr lang="pt-BR" sz="1000" u="none" strike="noStrike">
                          <a:effectLst/>
                        </a:rPr>
                        <a:t>DIAGNÓSTICO (CONDIÇÃO INICIAL)</a:t>
                      </a:r>
                      <a:endParaRPr lang="pt-BR" sz="1000" b="1" i="0" u="none" strike="noStrike">
                        <a:solidFill>
                          <a:srgbClr val="C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rowSpan="2">
                  <a:txBody>
                    <a:bodyPr/>
                    <a:lstStyle/>
                    <a:p>
                      <a:pPr algn="ctr" fontAlgn="ctr"/>
                      <a:r>
                        <a:rPr lang="pt-BR" sz="1000" u="none" strike="noStrike" dirty="0">
                          <a:effectLst/>
                        </a:rPr>
                        <a:t>Nível </a:t>
                      </a:r>
                      <a:r>
                        <a:rPr lang="pt-BR" sz="1000" u="none" strike="noStrike" dirty="0" err="1">
                          <a:effectLst/>
                        </a:rPr>
                        <a:t>Caract</a:t>
                      </a:r>
                      <a:r>
                        <a:rPr lang="pt-BR" sz="1000" u="none" strike="noStrike" dirty="0">
                          <a:effectLst/>
                        </a:rPr>
                        <a:t>. Inicial</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ctr" fontAlgn="ctr"/>
                      <a:r>
                        <a:rPr lang="pt-BR" sz="1000" u="none" strike="noStrike" dirty="0">
                          <a:effectLst/>
                        </a:rPr>
                        <a:t>Nível Mínimo de </a:t>
                      </a:r>
                      <a:r>
                        <a:rPr lang="pt-BR" sz="1000" u="none" strike="noStrike" dirty="0" err="1">
                          <a:effectLst/>
                        </a:rPr>
                        <a:t>Impl</a:t>
                      </a:r>
                      <a:r>
                        <a:rPr lang="pt-BR" sz="1000" u="none" strike="noStrike" dirty="0">
                          <a:effectLst/>
                        </a:rPr>
                        <a:t>.</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9">
                  <a:txBody>
                    <a:bodyPr/>
                    <a:lstStyle/>
                    <a:p>
                      <a:pPr algn="ctr" fontAlgn="ctr"/>
                      <a:r>
                        <a:rPr lang="pt-BR" sz="1000" u="none" strike="noStrike" dirty="0">
                          <a:effectLst/>
                        </a:rPr>
                        <a:t>I. Funcionamento e conformidade documental</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rowSpan="2">
                  <a:txBody>
                    <a:bodyPr/>
                    <a:lstStyle/>
                    <a:p>
                      <a:pPr algn="ctr" fontAlgn="ctr"/>
                      <a:r>
                        <a:rPr lang="pt-BR" sz="1000" u="none" strike="noStrike">
                          <a:effectLst/>
                        </a:rPr>
                        <a:t>Peso</a:t>
                      </a:r>
                      <a:endParaRPr lang="pt-BR" sz="1000" b="1" i="0" u="none" strike="noStrike">
                        <a:solidFill>
                          <a:srgbClr val="808080"/>
                        </a:solidFill>
                        <a:effectLst/>
                        <a:latin typeface="Calibri" panose="020F0502020204030204" pitchFamily="34" charset="0"/>
                      </a:endParaRPr>
                    </a:p>
                  </a:txBody>
                  <a:tcPr marL="4306" marR="4306" marT="4306"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pt-BR" sz="1000" u="none" strike="noStrike" dirty="0">
                          <a:effectLst/>
                        </a:rPr>
                        <a:t>II. Capacitação</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pt-BR"/>
                    </a:p>
                  </a:txBody>
                  <a:tcPr/>
                </a:tc>
                <a:tc hMerge="1">
                  <a:txBody>
                    <a:bodyPr/>
                    <a:lstStyle/>
                    <a:p>
                      <a:endParaRPr lang="pt-BR"/>
                    </a:p>
                  </a:txBody>
                  <a:tcPr/>
                </a:tc>
                <a:tc rowSpan="2">
                  <a:txBody>
                    <a:bodyPr/>
                    <a:lstStyle/>
                    <a:p>
                      <a:pPr algn="ctr" fontAlgn="ctr"/>
                      <a:r>
                        <a:rPr lang="pt-BR" sz="1000" u="none" strike="noStrike">
                          <a:effectLst/>
                        </a:rPr>
                        <a:t>Peso</a:t>
                      </a:r>
                      <a:endParaRPr lang="pt-BR" sz="1000" b="1" i="0" u="none" strike="noStrike">
                        <a:solidFill>
                          <a:srgbClr val="808080"/>
                        </a:solidFill>
                        <a:effectLst/>
                        <a:latin typeface="Calibri" panose="020F0502020204030204" pitchFamily="34" charset="0"/>
                      </a:endParaRPr>
                    </a:p>
                  </a:txBody>
                  <a:tcPr marL="4306" marR="4306" marT="4306"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pt-BR" sz="1000" u="none" strike="noStrike" dirty="0">
                          <a:effectLst/>
                        </a:rPr>
                        <a:t>III. Comunicação</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pt-BR"/>
                    </a:p>
                  </a:txBody>
                  <a:tcPr/>
                </a:tc>
                <a:tc hMerge="1">
                  <a:txBody>
                    <a:bodyPr/>
                    <a:lstStyle/>
                    <a:p>
                      <a:endParaRPr lang="pt-BR"/>
                    </a:p>
                  </a:txBody>
                  <a:tcPr/>
                </a:tc>
                <a:tc rowSpan="2">
                  <a:txBody>
                    <a:bodyPr/>
                    <a:lstStyle/>
                    <a:p>
                      <a:pPr algn="ctr" fontAlgn="ctr"/>
                      <a:r>
                        <a:rPr lang="pt-BR" sz="1000" u="none" strike="noStrike">
                          <a:effectLst/>
                        </a:rPr>
                        <a:t>Peso</a:t>
                      </a:r>
                      <a:endParaRPr lang="pt-BR" sz="1000" b="1" i="0" u="none" strike="noStrike">
                        <a:solidFill>
                          <a:srgbClr val="808080"/>
                        </a:solidFill>
                        <a:effectLst/>
                        <a:latin typeface="Calibri" panose="020F0502020204030204" pitchFamily="34" charset="0"/>
                      </a:endParaRPr>
                    </a:p>
                  </a:txBody>
                  <a:tcPr marL="4306" marR="4306" marT="4306"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pt-BR" sz="1000" u="none" strike="noStrike" dirty="0">
                          <a:effectLst/>
                        </a:rPr>
                        <a:t>IV. Cadastro</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pt-BR"/>
                    </a:p>
                  </a:txBody>
                  <a:tcPr/>
                </a:tc>
                <a:tc hMerge="1">
                  <a:txBody>
                    <a:bodyPr/>
                    <a:lstStyle/>
                    <a:p>
                      <a:endParaRPr lang="pt-BR"/>
                    </a:p>
                  </a:txBody>
                  <a:tcPr/>
                </a:tc>
                <a:tc rowSpan="2">
                  <a:txBody>
                    <a:bodyPr/>
                    <a:lstStyle/>
                    <a:p>
                      <a:pPr algn="ctr" fontAlgn="ctr"/>
                      <a:r>
                        <a:rPr lang="pt-BR" sz="1000" u="none" strike="noStrike">
                          <a:effectLst/>
                        </a:rPr>
                        <a:t>Peso</a:t>
                      </a:r>
                      <a:endParaRPr lang="pt-BR" sz="1000" b="1" i="0" u="none" strike="noStrike">
                        <a:solidFill>
                          <a:srgbClr val="808080"/>
                        </a:solidFill>
                        <a:effectLst/>
                        <a:latin typeface="Calibri" panose="020F0502020204030204" pitchFamily="34" charset="0"/>
                      </a:endParaRPr>
                    </a:p>
                  </a:txBody>
                  <a:tcPr marL="4306" marR="4306" marT="4306"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0">
                  <a:txBody>
                    <a:bodyPr/>
                    <a:lstStyle/>
                    <a:p>
                      <a:pPr algn="ctr" fontAlgn="ctr"/>
                      <a:r>
                        <a:rPr lang="pt-BR" sz="1000" u="none" strike="noStrike" dirty="0">
                          <a:effectLst/>
                        </a:rPr>
                        <a:t>V. Implementação de Instrumentos de Gestão</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rowSpan="2">
                  <a:txBody>
                    <a:bodyPr/>
                    <a:lstStyle/>
                    <a:p>
                      <a:pPr algn="ctr" fontAlgn="ctr"/>
                      <a:r>
                        <a:rPr lang="pt-BR" sz="1000" u="none" strike="noStrike">
                          <a:effectLst/>
                        </a:rPr>
                        <a:t>Peso</a:t>
                      </a:r>
                      <a:endParaRPr lang="pt-BR" sz="1000" b="1" i="0" u="none" strike="noStrike">
                        <a:solidFill>
                          <a:srgbClr val="808080"/>
                        </a:solidFill>
                        <a:effectLst/>
                        <a:latin typeface="Calibri" panose="020F0502020204030204" pitchFamily="34" charset="0"/>
                      </a:endParaRPr>
                    </a:p>
                  </a:txBody>
                  <a:tcPr marL="4306" marR="4306" marT="4306"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ctr"/>
                      <a:r>
                        <a:rPr lang="pt-BR" sz="1000" u="none" strike="noStrike" dirty="0">
                          <a:effectLst/>
                        </a:rPr>
                        <a:t>VI. Acompanhamento</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rowSpan="2">
                  <a:txBody>
                    <a:bodyPr/>
                    <a:lstStyle/>
                    <a:p>
                      <a:pPr algn="ctr" fontAlgn="ctr"/>
                      <a:r>
                        <a:rPr lang="pt-BR" sz="1000" u="none" strike="noStrike">
                          <a:effectLst/>
                        </a:rPr>
                        <a:t>Peso</a:t>
                      </a:r>
                      <a:endParaRPr lang="pt-BR" sz="1000" b="1" i="0" u="none" strike="noStrike">
                        <a:solidFill>
                          <a:srgbClr val="808080"/>
                        </a:solidFill>
                        <a:effectLst/>
                        <a:latin typeface="Calibri" panose="020F0502020204030204" pitchFamily="34" charset="0"/>
                      </a:endParaRPr>
                    </a:p>
                  </a:txBody>
                  <a:tcPr marL="4306" marR="4306" marT="4306"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pt-BR" sz="1000" u="none" strike="noStrike" dirty="0">
                          <a:effectLst/>
                        </a:rPr>
                        <a:t>% geral</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8110643"/>
                  </a:ext>
                </a:extLst>
              </a:tr>
              <a:tr h="397455">
                <a:tc>
                  <a:txBody>
                    <a:bodyPr/>
                    <a:lstStyle/>
                    <a:p>
                      <a:pPr algn="ctr" fontAlgn="ctr"/>
                      <a:r>
                        <a:rPr lang="pt-BR" sz="800" u="none" strike="noStrike">
                          <a:effectLst/>
                        </a:rPr>
                        <a:t>ID</a:t>
                      </a:r>
                      <a:endParaRPr lang="pt-BR" sz="8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NOME DO CBH</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vMerge="1">
                  <a:txBody>
                    <a:bodyPr/>
                    <a:lstStyle/>
                    <a:p>
                      <a:endParaRPr lang="pt-BR"/>
                    </a:p>
                  </a:txBody>
                  <a:tcPr/>
                </a:tc>
                <a:tc>
                  <a:txBody>
                    <a:bodyPr/>
                    <a:lstStyle/>
                    <a:p>
                      <a:pPr algn="ctr" fontAlgn="ctr"/>
                      <a:r>
                        <a:rPr lang="pt-BR" sz="1000" u="none" strike="noStrike">
                          <a:effectLst/>
                        </a:rPr>
                        <a:t>I.1</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I.2</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I.3</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I.4</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I.5</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I.6</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I.7</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I.8</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I.9</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a:txBody>
                    <a:bodyPr/>
                    <a:lstStyle/>
                    <a:p>
                      <a:pPr algn="ctr" fontAlgn="ctr"/>
                      <a:r>
                        <a:rPr lang="pt-BR" sz="1000" u="none" strike="noStrike">
                          <a:effectLst/>
                        </a:rPr>
                        <a:t>II.1</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II.2</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II.3</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a:txBody>
                    <a:bodyPr/>
                    <a:lstStyle/>
                    <a:p>
                      <a:pPr algn="ctr" fontAlgn="ctr"/>
                      <a:r>
                        <a:rPr lang="pt-BR" sz="1000" u="none" strike="noStrike">
                          <a:effectLst/>
                        </a:rPr>
                        <a:t>III.1</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III.2</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III.3</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a:txBody>
                    <a:bodyPr/>
                    <a:lstStyle/>
                    <a:p>
                      <a:pPr algn="ctr" fontAlgn="ctr"/>
                      <a:r>
                        <a:rPr lang="pt-BR" sz="1000" u="none" strike="noStrike">
                          <a:effectLst/>
                        </a:rPr>
                        <a:t>IV.1</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IV.2</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IV.3</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a:txBody>
                    <a:bodyPr/>
                    <a:lstStyle/>
                    <a:p>
                      <a:pPr algn="ctr" fontAlgn="ctr"/>
                      <a:r>
                        <a:rPr lang="pt-BR" sz="1000" u="none" strike="noStrike">
                          <a:effectLst/>
                        </a:rPr>
                        <a:t>V.1</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V.2</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V.3</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V.4</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V.5</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V.6</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V.7</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V.8</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V.9</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V.10</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a:txBody>
                    <a:bodyPr/>
                    <a:lstStyle/>
                    <a:p>
                      <a:pPr algn="ctr" fontAlgn="ctr"/>
                      <a:r>
                        <a:rPr lang="pt-BR" sz="1000" u="none" strike="noStrike">
                          <a:effectLst/>
                        </a:rPr>
                        <a:t>VI.1</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VI.2</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VI.3</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VI.4</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VI.5</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pt-BR"/>
                    </a:p>
                  </a:txBody>
                  <a:tcPr/>
                </a:tc>
                <a:tc vMerge="1">
                  <a:txBody>
                    <a:bodyPr/>
                    <a:lstStyle/>
                    <a:p>
                      <a:endParaRPr lang="pt-BR"/>
                    </a:p>
                  </a:txBody>
                  <a:tcPr/>
                </a:tc>
                <a:extLst>
                  <a:ext uri="{0D108BD9-81ED-4DB2-BD59-A6C34878D82A}">
                    <a16:rowId xmlns:a16="http://schemas.microsoft.com/office/drawing/2014/main" val="3409536588"/>
                  </a:ext>
                </a:extLst>
              </a:tr>
              <a:tr h="229420">
                <a:tc>
                  <a:txBody>
                    <a:bodyPr/>
                    <a:lstStyle/>
                    <a:p>
                      <a:pPr algn="ctr" fontAlgn="ctr"/>
                      <a:r>
                        <a:rPr lang="pt-BR" sz="800" u="none" strike="noStrike">
                          <a:effectLst/>
                        </a:rPr>
                        <a:t>1</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b="1" u="none" strike="noStrike" dirty="0">
                          <a:solidFill>
                            <a:schemeClr val="accent1">
                              <a:lumMod val="50000"/>
                            </a:schemeClr>
                          </a:solidFill>
                          <a:effectLst/>
                        </a:rPr>
                        <a:t>CBH dos Afluentes do Rio Paranaíba no DF</a:t>
                      </a:r>
                      <a:endParaRPr lang="pt-BR" sz="1000" b="1" i="0" u="none" strike="noStrike" dirty="0">
                        <a:solidFill>
                          <a:schemeClr val="accent1">
                            <a:lumMod val="50000"/>
                          </a:schemeClr>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4</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5</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20</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15</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S</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10</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5500809"/>
                  </a:ext>
                </a:extLst>
              </a:tr>
              <a:tr h="309329">
                <a:tc>
                  <a:txBody>
                    <a:bodyPr/>
                    <a:lstStyle/>
                    <a:p>
                      <a:pPr algn="ctr" fontAlgn="ctr"/>
                      <a:r>
                        <a:rPr lang="pt-BR" sz="800" u="none" strike="noStrike">
                          <a:effectLst/>
                        </a:rPr>
                        <a:t>2</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b="1" u="none" strike="noStrike" dirty="0">
                          <a:solidFill>
                            <a:schemeClr val="accent1">
                              <a:lumMod val="50000"/>
                            </a:schemeClr>
                          </a:solidFill>
                          <a:effectLst/>
                        </a:rPr>
                        <a:t>CBH dos Afluentes do Rio Preto</a:t>
                      </a:r>
                      <a:endParaRPr lang="pt-BR" sz="1000" b="1" i="0" u="none" strike="noStrike" dirty="0">
                        <a:solidFill>
                          <a:schemeClr val="accent1">
                            <a:lumMod val="50000"/>
                          </a:schemeClr>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4</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5</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20</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S</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15</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S</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S</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10</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6133465"/>
                  </a:ext>
                </a:extLst>
              </a:tr>
              <a:tr h="229420">
                <a:tc>
                  <a:txBody>
                    <a:bodyPr/>
                    <a:lstStyle/>
                    <a:p>
                      <a:pPr algn="ctr" fontAlgn="ctr"/>
                      <a:r>
                        <a:rPr lang="pt-BR" sz="800" u="none" strike="noStrike">
                          <a:effectLst/>
                        </a:rPr>
                        <a:t>3</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b="1" u="none" strike="noStrike" dirty="0">
                          <a:solidFill>
                            <a:schemeClr val="accent1">
                              <a:lumMod val="50000"/>
                            </a:schemeClr>
                          </a:solidFill>
                          <a:effectLst/>
                        </a:rPr>
                        <a:t>CBH dos Afluentes do Rio Maranhão</a:t>
                      </a:r>
                      <a:endParaRPr lang="pt-BR" sz="1000" b="1" i="0" u="none" strike="noStrike" dirty="0">
                        <a:solidFill>
                          <a:schemeClr val="accent1">
                            <a:lumMod val="50000"/>
                          </a:schemeClr>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4</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4</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20</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S</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15</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solidFill>
                            <a:srgbClr val="FF0000"/>
                          </a:solidFill>
                          <a:effectLst/>
                        </a:rPr>
                        <a:t>N</a:t>
                      </a:r>
                      <a:endParaRPr lang="pt-BR" sz="1000" b="0" i="0" u="none" strike="noStrike">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solidFill>
                            <a:srgbClr val="FF0000"/>
                          </a:solidFill>
                          <a:effectLst/>
                        </a:rPr>
                        <a:t>N</a:t>
                      </a:r>
                      <a:endParaRPr lang="pt-BR" sz="1000" b="0" i="0" u="none" strike="noStrike" dirty="0">
                        <a:solidFill>
                          <a:srgbClr val="FF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25</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S</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10</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5540390"/>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solidFill>
                            <a:schemeClr val="accent1">
                              <a:lumMod val="50000"/>
                            </a:schemeClr>
                          </a:solidFill>
                          <a:effectLst/>
                        </a:rPr>
                        <a:t> </a:t>
                      </a:r>
                      <a:endParaRPr lang="pt-BR" sz="1000" b="0" i="0" u="none" strike="noStrike" dirty="0">
                        <a:solidFill>
                          <a:schemeClr val="accent1">
                            <a:lumMod val="50000"/>
                          </a:schemeClr>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9307127"/>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4648585"/>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630033"/>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4898255"/>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7415039"/>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0610025"/>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717711"/>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1931127"/>
                  </a:ext>
                </a:extLst>
              </a:tr>
              <a:tr h="229420">
                <a:tc>
                  <a:txBody>
                    <a:bodyPr/>
                    <a:lstStyle/>
                    <a:p>
                      <a:pPr algn="ctr" fontAlgn="ctr"/>
                      <a:r>
                        <a:rPr lang="pt-BR" sz="800" u="none" strike="noStrike">
                          <a:effectLst/>
                        </a:rPr>
                        <a:t> </a:t>
                      </a:r>
                      <a:endParaRPr lang="pt-BR" sz="8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0974635"/>
                  </a:ext>
                </a:extLst>
              </a:tr>
              <a:tr h="229420">
                <a:tc gridSpan="4">
                  <a:txBody>
                    <a:bodyPr/>
                    <a:lstStyle/>
                    <a:p>
                      <a:pPr algn="ctr" fontAlgn="ctr"/>
                      <a:r>
                        <a:rPr lang="pt-BR" sz="1000" u="none" strike="noStrike">
                          <a:effectLst/>
                        </a:rPr>
                        <a:t>Totais por indicador, na condição inicial</a:t>
                      </a:r>
                      <a:endParaRPr lang="pt-BR" sz="10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0</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2</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1</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3</a:t>
                      </a:r>
                      <a:endParaRPr lang="pt-BR" sz="1000" b="0"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1000" u="none" strike="noStrike">
                          <a:effectLst/>
                        </a:rPr>
                        <a:t> </a:t>
                      </a:r>
                      <a:endParaRPr lang="pt-BR" sz="1000" b="0" i="0" u="none" strike="noStrike">
                        <a:solidFill>
                          <a:srgbClr val="80808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5674020"/>
                  </a:ext>
                </a:extLst>
              </a:tr>
              <a:tr h="397455">
                <a:tc gridSpan="4">
                  <a:txBody>
                    <a:bodyPr/>
                    <a:lstStyle/>
                    <a:p>
                      <a:pPr algn="ctr" fontAlgn="ctr"/>
                      <a:r>
                        <a:rPr lang="pt-BR" sz="1000" u="none" strike="noStrike" dirty="0">
                          <a:effectLst/>
                        </a:rPr>
                        <a:t>% atendimento por indicador, na condição inicial</a:t>
                      </a:r>
                      <a:endParaRPr lang="pt-BR" sz="10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20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15</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33</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15</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15</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33</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67</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33</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25</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a:effectLst/>
                        </a:rPr>
                        <a:t>100</a:t>
                      </a:r>
                      <a:endParaRPr lang="pt-BR" sz="900" b="1" i="0" u="none" strike="noStrike">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10</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t-BR" sz="900" u="none" strike="noStrike" dirty="0">
                          <a:effectLst/>
                        </a:rPr>
                        <a:t>62,35</a:t>
                      </a:r>
                      <a:endParaRPr lang="pt-BR" sz="900" b="1" i="0" u="none" strike="noStrike" dirty="0">
                        <a:solidFill>
                          <a:srgbClr val="000000"/>
                        </a:solidFill>
                        <a:effectLst/>
                        <a:latin typeface="Calibri" panose="020F0502020204030204" pitchFamily="34" charset="0"/>
                      </a:endParaRPr>
                    </a:p>
                  </a:txBody>
                  <a:tcPr marL="4306" marR="4306" marT="43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2221487"/>
                  </a:ext>
                </a:extLst>
              </a:tr>
            </a:tbl>
          </a:graphicData>
        </a:graphic>
      </p:graphicFrame>
      <p:pic>
        <p:nvPicPr>
          <p:cNvPr id="5" name="Picture 2" descr="Logo_ADASA_2009_Hor_Color">
            <a:extLst>
              <a:ext uri="{FF2B5EF4-FFF2-40B4-BE49-F238E27FC236}">
                <a16:creationId xmlns:a16="http://schemas.microsoft.com/office/drawing/2014/main" id="{33FC5595-F351-4F5A-A46C-D7874516E45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0389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_ADASA_2009_Hor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163880" cy="418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4"/>
          <p:cNvSpPr>
            <a:spLocks noGrp="1"/>
          </p:cNvSpPr>
          <p:nvPr>
            <p:ph type="title"/>
          </p:nvPr>
        </p:nvSpPr>
        <p:spPr>
          <a:xfrm>
            <a:off x="770191" y="110715"/>
            <a:ext cx="10515600" cy="1325563"/>
          </a:xfrm>
        </p:spPr>
        <p:txBody>
          <a:bodyPr>
            <a:normAutofit/>
          </a:bodyPr>
          <a:lstStyle/>
          <a:p>
            <a:pPr algn="ctr"/>
            <a:r>
              <a:rPr lang="pt-BR" sz="4000" b="1" dirty="0">
                <a:solidFill>
                  <a:srgbClr val="002060"/>
                </a:solidFill>
                <a:effectLst>
                  <a:outerShdw blurRad="38100" dist="38100" dir="2700000" algn="tl">
                    <a:srgbClr val="000000">
                      <a:alpha val="43137"/>
                    </a:srgbClr>
                  </a:outerShdw>
                </a:effectLst>
              </a:rPr>
              <a:t>Adesão dos </a:t>
            </a:r>
            <a:r>
              <a:rPr lang="pt-BR" sz="4000" b="1" dirty="0" err="1">
                <a:solidFill>
                  <a:srgbClr val="002060"/>
                </a:solidFill>
                <a:effectLst>
                  <a:outerShdw blurRad="38100" dist="38100" dir="2700000" algn="tl">
                    <a:srgbClr val="000000">
                      <a:alpha val="43137"/>
                    </a:srgbClr>
                  </a:outerShdw>
                </a:effectLst>
              </a:rPr>
              <a:t>CBHs</a:t>
            </a:r>
            <a:r>
              <a:rPr lang="pt-BR" sz="4000" b="1" dirty="0">
                <a:solidFill>
                  <a:srgbClr val="002060"/>
                </a:solidFill>
                <a:effectLst>
                  <a:outerShdw blurRad="38100" dist="38100" dir="2700000" algn="tl">
                    <a:srgbClr val="000000">
                      <a:alpha val="43137"/>
                    </a:srgbClr>
                  </a:outerShdw>
                </a:effectLst>
              </a:rPr>
              <a:t> aos PROCOMITÊS</a:t>
            </a:r>
          </a:p>
        </p:txBody>
      </p:sp>
      <p:graphicFrame>
        <p:nvGraphicFramePr>
          <p:cNvPr id="9" name="Tabela 8"/>
          <p:cNvGraphicFramePr>
            <a:graphicFrameLocks noGrp="1"/>
          </p:cNvGraphicFramePr>
          <p:nvPr>
            <p:extLst>
              <p:ext uri="{D42A27DB-BD31-4B8C-83A1-F6EECF244321}">
                <p14:modId xmlns:p14="http://schemas.microsoft.com/office/powerpoint/2010/main" val="1724462789"/>
              </p:ext>
            </p:extLst>
          </p:nvPr>
        </p:nvGraphicFramePr>
        <p:xfrm>
          <a:off x="770191" y="1281182"/>
          <a:ext cx="10086474" cy="5081552"/>
        </p:xfrm>
        <a:graphic>
          <a:graphicData uri="http://schemas.openxmlformats.org/drawingml/2006/table">
            <a:tbl>
              <a:tblPr firstRow="1" bandRow="1">
                <a:tableStyleId>{5C22544A-7EE6-4342-B048-85BDC9FD1C3A}</a:tableStyleId>
              </a:tblPr>
              <a:tblGrid>
                <a:gridCol w="1864671">
                  <a:extLst>
                    <a:ext uri="{9D8B030D-6E8A-4147-A177-3AD203B41FA5}">
                      <a16:colId xmlns:a16="http://schemas.microsoft.com/office/drawing/2014/main" val="20000"/>
                    </a:ext>
                  </a:extLst>
                </a:gridCol>
                <a:gridCol w="804529">
                  <a:extLst>
                    <a:ext uri="{9D8B030D-6E8A-4147-A177-3AD203B41FA5}">
                      <a16:colId xmlns:a16="http://schemas.microsoft.com/office/drawing/2014/main" val="20001"/>
                    </a:ext>
                  </a:extLst>
                </a:gridCol>
                <a:gridCol w="7417274">
                  <a:extLst>
                    <a:ext uri="{9D8B030D-6E8A-4147-A177-3AD203B41FA5}">
                      <a16:colId xmlns:a16="http://schemas.microsoft.com/office/drawing/2014/main" val="20002"/>
                    </a:ext>
                  </a:extLst>
                </a:gridCol>
              </a:tblGrid>
              <a:tr h="547779">
                <a:tc gridSpan="2">
                  <a:txBody>
                    <a:bodyPr/>
                    <a:lstStyle/>
                    <a:p>
                      <a:r>
                        <a:rPr lang="pt-BR" sz="2400" dirty="0"/>
                        <a:t>Data</a:t>
                      </a:r>
                    </a:p>
                  </a:txBody>
                  <a:tcPr/>
                </a:tc>
                <a:tc hMerge="1">
                  <a:txBody>
                    <a:bodyPr/>
                    <a:lstStyle/>
                    <a:p>
                      <a:endParaRPr lang="pt-BR"/>
                    </a:p>
                  </a:txBody>
                  <a:tcPr/>
                </a:tc>
                <a:tc>
                  <a:txBody>
                    <a:bodyPr/>
                    <a:lstStyle/>
                    <a:p>
                      <a:r>
                        <a:rPr lang="pt-BR" sz="2400" dirty="0"/>
                        <a:t>Ação</a:t>
                      </a:r>
                    </a:p>
                  </a:txBody>
                  <a:tcPr/>
                </a:tc>
                <a:extLst>
                  <a:ext uri="{0D108BD9-81ED-4DB2-BD59-A6C34878D82A}">
                    <a16:rowId xmlns:a16="http://schemas.microsoft.com/office/drawing/2014/main" val="10000"/>
                  </a:ext>
                </a:extLst>
              </a:tr>
              <a:tr h="976220">
                <a:tc gridSpan="2">
                  <a:txBody>
                    <a:bodyPr/>
                    <a:lstStyle/>
                    <a:p>
                      <a:r>
                        <a:rPr lang="pt-BR" sz="2400" dirty="0"/>
                        <a:t>05.05.2017</a:t>
                      </a:r>
                    </a:p>
                  </a:txBody>
                  <a:tcPr/>
                </a:tc>
                <a:tc hMerge="1">
                  <a:txBody>
                    <a:bodyPr/>
                    <a:lstStyle/>
                    <a:p>
                      <a:endParaRPr lang="pt-BR"/>
                    </a:p>
                  </a:txBody>
                  <a:tcPr/>
                </a:tc>
                <a:tc>
                  <a:txBody>
                    <a:bodyPr/>
                    <a:lstStyle/>
                    <a:p>
                      <a:r>
                        <a:rPr lang="pt-BR" sz="2400" dirty="0"/>
                        <a:t>Apresentação do PROCOMITÊS pela ANA na reunião conjunta dos 3 </a:t>
                      </a:r>
                      <a:r>
                        <a:rPr lang="pt-BR" sz="2400" dirty="0" err="1"/>
                        <a:t>CBHs</a:t>
                      </a:r>
                      <a:r>
                        <a:rPr lang="pt-BR" sz="2400" baseline="0" dirty="0"/>
                        <a:t> do DF</a:t>
                      </a:r>
                      <a:endParaRPr lang="pt-BR" sz="2400" dirty="0"/>
                    </a:p>
                  </a:txBody>
                  <a:tcPr/>
                </a:tc>
                <a:extLst>
                  <a:ext uri="{0D108BD9-81ED-4DB2-BD59-A6C34878D82A}">
                    <a16:rowId xmlns:a16="http://schemas.microsoft.com/office/drawing/2014/main" val="10001"/>
                  </a:ext>
                </a:extLst>
              </a:tr>
              <a:tr h="834190">
                <a:tc gridSpan="2">
                  <a:txBody>
                    <a:bodyPr/>
                    <a:lstStyle/>
                    <a:p>
                      <a:r>
                        <a:rPr lang="pt-BR" sz="2400" dirty="0"/>
                        <a:t>04.09.2017</a:t>
                      </a:r>
                    </a:p>
                    <a:p>
                      <a:endParaRPr lang="pt-BR" sz="2400" dirty="0"/>
                    </a:p>
                  </a:txBody>
                  <a:tcPr/>
                </a:tc>
                <a:tc hMerge="1">
                  <a:txBody>
                    <a:bodyPr/>
                    <a:lstStyle/>
                    <a:p>
                      <a:endParaRPr lang="pt-BR"/>
                    </a:p>
                  </a:txBody>
                  <a:tcPr/>
                </a:tc>
                <a:tc>
                  <a:txBody>
                    <a:bodyPr/>
                    <a:lstStyle/>
                    <a:p>
                      <a:r>
                        <a:rPr lang="pt-BR" sz="2400" dirty="0"/>
                        <a:t>Manifestação</a:t>
                      </a:r>
                      <a:r>
                        <a:rPr lang="pt-BR" sz="2400" baseline="0" dirty="0"/>
                        <a:t> de Interesse e Adesão pelo CBH Preto-DF e CBH Maranhão-DF</a:t>
                      </a:r>
                      <a:endParaRPr lang="pt-BR" sz="2400" dirty="0"/>
                    </a:p>
                  </a:txBody>
                  <a:tcPr/>
                </a:tc>
                <a:extLst>
                  <a:ext uri="{0D108BD9-81ED-4DB2-BD59-A6C34878D82A}">
                    <a16:rowId xmlns:a16="http://schemas.microsoft.com/office/drawing/2014/main" val="10002"/>
                  </a:ext>
                </a:extLst>
              </a:tr>
              <a:tr h="986003">
                <a:tc gridSpan="2">
                  <a:txBody>
                    <a:bodyPr/>
                    <a:lstStyle/>
                    <a:p>
                      <a:r>
                        <a:rPr lang="pt-BR" sz="2400" dirty="0"/>
                        <a:t>04.10.2017</a:t>
                      </a:r>
                    </a:p>
                  </a:txBody>
                  <a:tcPr/>
                </a:tc>
                <a:tc hMerge="1">
                  <a:txBody>
                    <a:bodyPr/>
                    <a:lstStyle/>
                    <a:p>
                      <a:endParaRPr lang="pt-BR"/>
                    </a:p>
                  </a:txBody>
                  <a:tcPr/>
                </a:tc>
                <a:tc>
                  <a:txBody>
                    <a:bodyPr/>
                    <a:lstStyle/>
                    <a:p>
                      <a:r>
                        <a:rPr lang="pt-BR" sz="2400" dirty="0"/>
                        <a:t>Manifestação</a:t>
                      </a:r>
                      <a:r>
                        <a:rPr lang="pt-BR" sz="2400" baseline="0" dirty="0"/>
                        <a:t> de Interesse e Adesão pelo CBH Paranoá (Paranaíba-DF)</a:t>
                      </a:r>
                      <a:endParaRPr lang="pt-BR" sz="2400" dirty="0"/>
                    </a:p>
                  </a:txBody>
                  <a:tcPr/>
                </a:tc>
                <a:extLst>
                  <a:ext uri="{0D108BD9-81ED-4DB2-BD59-A6C34878D82A}">
                    <a16:rowId xmlns:a16="http://schemas.microsoft.com/office/drawing/2014/main" val="10003"/>
                  </a:ext>
                </a:extLst>
              </a:tr>
              <a:tr h="411480">
                <a:tc gridSpan="2">
                  <a:txBody>
                    <a:bodyPr/>
                    <a:lstStyle/>
                    <a:p>
                      <a:r>
                        <a:rPr lang="pt-BR" sz="2400" dirty="0"/>
                        <a:t>27.12.2017</a:t>
                      </a:r>
                    </a:p>
                  </a:txBody>
                  <a:tcPr/>
                </a:tc>
                <a:tc hMerge="1">
                  <a:txBody>
                    <a:bodyPr/>
                    <a:lstStyle/>
                    <a:p>
                      <a:endParaRPr lang="pt-BR"/>
                    </a:p>
                  </a:txBody>
                  <a:tcPr/>
                </a:tc>
                <a:tc>
                  <a:txBody>
                    <a:bodyPr/>
                    <a:lstStyle/>
                    <a:p>
                      <a:r>
                        <a:rPr lang="pt-BR" sz="2400" dirty="0"/>
                        <a:t>Publicação do Decreto</a:t>
                      </a:r>
                      <a:r>
                        <a:rPr lang="pt-BR" sz="2400" baseline="0" dirty="0"/>
                        <a:t> de Adesão do DF e indicação da ADASA para representar o DF</a:t>
                      </a:r>
                      <a:endParaRPr lang="pt-BR" sz="2400" dirty="0"/>
                    </a:p>
                  </a:txBody>
                  <a:tcPr/>
                </a:tc>
                <a:extLst>
                  <a:ext uri="{0D108BD9-81ED-4DB2-BD59-A6C34878D82A}">
                    <a16:rowId xmlns:a16="http://schemas.microsoft.com/office/drawing/2014/main" val="10004"/>
                  </a:ext>
                </a:extLst>
              </a:tr>
              <a:tr h="228600">
                <a:tc gridSpan="2">
                  <a:txBody>
                    <a:bodyPr/>
                    <a:lstStyle/>
                    <a:p>
                      <a:r>
                        <a:rPr lang="pt-BR" sz="2400" dirty="0"/>
                        <a:t>20.09.2018</a:t>
                      </a:r>
                    </a:p>
                  </a:txBody>
                  <a:tcPr/>
                </a:tc>
                <a:tc hMerge="1">
                  <a:txBody>
                    <a:bodyPr/>
                    <a:lstStyle/>
                    <a:p>
                      <a:endParaRPr lang="pt-BR" sz="2400" dirty="0"/>
                    </a:p>
                  </a:txBody>
                  <a:tcPr/>
                </a:tc>
                <a:tc>
                  <a:txBody>
                    <a:bodyPr/>
                    <a:lstStyle/>
                    <a:p>
                      <a:r>
                        <a:rPr lang="pt-BR" sz="2400" dirty="0"/>
                        <a:t>Oficina de </a:t>
                      </a:r>
                      <a:r>
                        <a:rPr lang="pt-BR" sz="2400" dirty="0" err="1"/>
                        <a:t>Pactuação</a:t>
                      </a:r>
                      <a:r>
                        <a:rPr lang="pt-BR" sz="2400" dirty="0"/>
                        <a:t> das Metas</a:t>
                      </a:r>
                      <a:r>
                        <a:rPr lang="pt-BR" sz="2400" baseline="0" dirty="0"/>
                        <a:t> do PROCOMITÊS</a:t>
                      </a:r>
                      <a:endParaRPr lang="pt-BR" sz="2400" dirty="0"/>
                    </a:p>
                  </a:txBody>
                  <a:tcPr/>
                </a:tc>
                <a:extLst>
                  <a:ext uri="{0D108BD9-81ED-4DB2-BD59-A6C34878D82A}">
                    <a16:rowId xmlns:a16="http://schemas.microsoft.com/office/drawing/2014/main" val="10005"/>
                  </a:ext>
                </a:extLst>
              </a:tr>
              <a:tr h="228600">
                <a:tc>
                  <a:txBody>
                    <a:bodyPr/>
                    <a:lstStyle/>
                    <a:p>
                      <a:r>
                        <a:rPr lang="pt-BR" sz="2400" dirty="0"/>
                        <a:t>10.10.2018</a:t>
                      </a:r>
                    </a:p>
                  </a:txBody>
                  <a:tcPr/>
                </a:tc>
                <a:tc>
                  <a:txBody>
                    <a:bodyPr/>
                    <a:lstStyle/>
                    <a:p>
                      <a:endParaRPr lang="pt-BR" sz="2400" dirty="0"/>
                    </a:p>
                  </a:txBody>
                  <a:tcPr/>
                </a:tc>
                <a:tc>
                  <a:txBody>
                    <a:bodyPr/>
                    <a:lstStyle/>
                    <a:p>
                      <a:r>
                        <a:rPr lang="pt-BR" sz="2400" dirty="0"/>
                        <a:t>Apresentação</a:t>
                      </a:r>
                      <a:r>
                        <a:rPr lang="pt-BR" sz="2400" baseline="0" dirty="0"/>
                        <a:t> no CRH (Resolução de Aprovação)</a:t>
                      </a:r>
                      <a:endParaRPr lang="pt-BR" sz="2400" dirty="0"/>
                    </a:p>
                  </a:txBody>
                  <a:tcPr/>
                </a:tc>
                <a:extLst>
                  <a:ext uri="{0D108BD9-81ED-4DB2-BD59-A6C34878D82A}">
                    <a16:rowId xmlns:a16="http://schemas.microsoft.com/office/drawing/2014/main" val="10006"/>
                  </a:ext>
                </a:extLst>
              </a:tr>
            </a:tbl>
          </a:graphicData>
        </a:graphic>
      </p:graphicFrame>
      <p:pic>
        <p:nvPicPr>
          <p:cNvPr id="10" name="Imagem 9"/>
          <p:cNvPicPr/>
          <p:nvPr/>
        </p:nvPicPr>
        <p:blipFill>
          <a:blip r:embed="rId3">
            <a:extLst>
              <a:ext uri="{28A0092B-C50C-407E-A947-70E740481C1C}">
                <a14:useLocalDpi xmlns:a14="http://schemas.microsoft.com/office/drawing/2010/main" val="0"/>
              </a:ext>
            </a:extLst>
          </a:blip>
          <a:stretch>
            <a:fillRect/>
          </a:stretch>
        </p:blipFill>
        <p:spPr bwMode="auto">
          <a:xfrm flipH="1">
            <a:off x="10447665" y="0"/>
            <a:ext cx="1556084" cy="1379621"/>
          </a:xfrm>
          <a:prstGeom prst="rect">
            <a:avLst/>
          </a:prstGeom>
          <a:noFill/>
          <a:ln>
            <a:noFill/>
          </a:ln>
          <a:effectLst>
            <a:softEdge rad="31750"/>
          </a:effectLst>
        </p:spPr>
      </p:pic>
    </p:spTree>
    <p:extLst>
      <p:ext uri="{BB962C8B-B14F-4D97-AF65-F5344CB8AC3E}">
        <p14:creationId xmlns:p14="http://schemas.microsoft.com/office/powerpoint/2010/main" val="208586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1052080" y="1097925"/>
            <a:ext cx="9849851" cy="5760075"/>
          </a:xfrm>
          <a:prstGeom prst="rect">
            <a:avLst/>
          </a:prstGeom>
        </p:spPr>
      </p:pic>
      <p:pic>
        <p:nvPicPr>
          <p:cNvPr id="3" name="Picture 2" descr="Logo_ADASA_2009_Hor_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ixaDeTexto 3"/>
          <p:cNvSpPr txBox="1"/>
          <p:nvPr/>
        </p:nvSpPr>
        <p:spPr>
          <a:xfrm>
            <a:off x="1557906" y="327250"/>
            <a:ext cx="8742948" cy="523220"/>
          </a:xfrm>
          <a:prstGeom prst="rect">
            <a:avLst/>
          </a:prstGeom>
          <a:noFill/>
        </p:spPr>
        <p:txBody>
          <a:bodyPr wrap="square" rtlCol="0">
            <a:spAutoFit/>
          </a:bodyPr>
          <a:lstStyle/>
          <a:p>
            <a:pPr algn="ctr"/>
            <a:r>
              <a:rPr lang="pt-BR" sz="2800" b="1" dirty="0">
                <a:solidFill>
                  <a:srgbClr val="002060"/>
                </a:solidFill>
                <a:effectLst>
                  <a:outerShdw blurRad="38100" dist="38100" dir="2700000" algn="tl">
                    <a:srgbClr val="000000">
                      <a:alpha val="43137"/>
                    </a:srgbClr>
                  </a:outerShdw>
                </a:effectLst>
              </a:rPr>
              <a:t>ADESÃO DO DF AO PROCOMITÊS</a:t>
            </a:r>
          </a:p>
        </p:txBody>
      </p:sp>
      <p:sp>
        <p:nvSpPr>
          <p:cNvPr id="5" name="Retângulo 4"/>
          <p:cNvSpPr/>
          <p:nvPr/>
        </p:nvSpPr>
        <p:spPr>
          <a:xfrm>
            <a:off x="2895667" y="1019189"/>
            <a:ext cx="6162675" cy="397500"/>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b="1" dirty="0"/>
          </a:p>
        </p:txBody>
      </p:sp>
      <p:sp>
        <p:nvSpPr>
          <p:cNvPr id="10" name="Seta para a direita 9"/>
          <p:cNvSpPr/>
          <p:nvPr/>
        </p:nvSpPr>
        <p:spPr>
          <a:xfrm>
            <a:off x="188251" y="2381250"/>
            <a:ext cx="945224" cy="1714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Seta para a direita 10"/>
          <p:cNvSpPr/>
          <p:nvPr/>
        </p:nvSpPr>
        <p:spPr>
          <a:xfrm>
            <a:off x="188251" y="3076575"/>
            <a:ext cx="945224" cy="1714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Seta para a direita 11"/>
          <p:cNvSpPr/>
          <p:nvPr/>
        </p:nvSpPr>
        <p:spPr>
          <a:xfrm>
            <a:off x="207301" y="4219575"/>
            <a:ext cx="945224" cy="1714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Seta para a direita 12"/>
          <p:cNvSpPr/>
          <p:nvPr/>
        </p:nvSpPr>
        <p:spPr>
          <a:xfrm>
            <a:off x="207301" y="4905375"/>
            <a:ext cx="945224" cy="17145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81230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ço Reservado para Conteúdo 4"/>
          <p:cNvGraphicFramePr>
            <a:graphicFrameLocks noGrp="1"/>
          </p:cNvGraphicFramePr>
          <p:nvPr>
            <p:ph idx="1"/>
            <p:extLst>
              <p:ext uri="{D42A27DB-BD31-4B8C-83A1-F6EECF244321}">
                <p14:modId xmlns:p14="http://schemas.microsoft.com/office/powerpoint/2010/main" val="1730315525"/>
              </p:ext>
            </p:extLst>
          </p:nvPr>
        </p:nvGraphicFramePr>
        <p:xfrm>
          <a:off x="616618" y="2245401"/>
          <a:ext cx="10631910" cy="3590164"/>
        </p:xfrm>
        <a:graphic>
          <a:graphicData uri="http://schemas.openxmlformats.org/drawingml/2006/table">
            <a:tbl>
              <a:tblPr firstRow="1" bandRow="1">
                <a:tableStyleId>{5C22544A-7EE6-4342-B048-85BDC9FD1C3A}</a:tableStyleId>
              </a:tblPr>
              <a:tblGrid>
                <a:gridCol w="3470356">
                  <a:extLst>
                    <a:ext uri="{9D8B030D-6E8A-4147-A177-3AD203B41FA5}">
                      <a16:colId xmlns:a16="http://schemas.microsoft.com/office/drawing/2014/main" val="20000"/>
                    </a:ext>
                  </a:extLst>
                </a:gridCol>
                <a:gridCol w="2407076">
                  <a:extLst>
                    <a:ext uri="{9D8B030D-6E8A-4147-A177-3AD203B41FA5}">
                      <a16:colId xmlns:a16="http://schemas.microsoft.com/office/drawing/2014/main" val="20001"/>
                    </a:ext>
                  </a:extLst>
                </a:gridCol>
                <a:gridCol w="2190806">
                  <a:extLst>
                    <a:ext uri="{9D8B030D-6E8A-4147-A177-3AD203B41FA5}">
                      <a16:colId xmlns:a16="http://schemas.microsoft.com/office/drawing/2014/main" val="20002"/>
                    </a:ext>
                  </a:extLst>
                </a:gridCol>
                <a:gridCol w="2563672">
                  <a:extLst>
                    <a:ext uri="{9D8B030D-6E8A-4147-A177-3AD203B41FA5}">
                      <a16:colId xmlns:a16="http://schemas.microsoft.com/office/drawing/2014/main" val="20003"/>
                    </a:ext>
                  </a:extLst>
                </a:gridCol>
              </a:tblGrid>
              <a:tr h="541733">
                <a:tc>
                  <a:txBody>
                    <a:bodyPr/>
                    <a:lstStyle/>
                    <a:p>
                      <a:pPr algn="ctr"/>
                      <a:r>
                        <a:rPr lang="pt-BR" b="1" dirty="0"/>
                        <a:t>REPRESENTAÇÃO  (nº)*</a:t>
                      </a:r>
                    </a:p>
                  </a:txBody>
                  <a:tcPr/>
                </a:tc>
                <a:tc>
                  <a:txBody>
                    <a:bodyPr/>
                    <a:lstStyle/>
                    <a:p>
                      <a:pPr algn="ctr"/>
                      <a:r>
                        <a:rPr lang="pt-BR" b="1" dirty="0"/>
                        <a:t>CBH PARANAÍBA-DF</a:t>
                      </a:r>
                    </a:p>
                    <a:p>
                      <a:pPr algn="ctr"/>
                      <a:r>
                        <a:rPr lang="pt-BR" b="1" dirty="0"/>
                        <a:t>26 membros</a:t>
                      </a:r>
                    </a:p>
                  </a:txBody>
                  <a:tcPr/>
                </a:tc>
                <a:tc>
                  <a:txBody>
                    <a:bodyPr/>
                    <a:lstStyle/>
                    <a:p>
                      <a:pPr algn="ctr"/>
                      <a:r>
                        <a:rPr lang="pt-BR" b="1" dirty="0"/>
                        <a:t>CBH PRETO-DF</a:t>
                      </a:r>
                    </a:p>
                    <a:p>
                      <a:pPr algn="ctr"/>
                      <a:r>
                        <a:rPr lang="pt-BR" b="1" dirty="0"/>
                        <a:t>20 membros</a:t>
                      </a:r>
                    </a:p>
                  </a:txBody>
                  <a:tcPr/>
                </a:tc>
                <a:tc>
                  <a:txBody>
                    <a:bodyPr/>
                    <a:lstStyle/>
                    <a:p>
                      <a:pPr algn="ctr"/>
                      <a:r>
                        <a:rPr lang="pt-BR" b="1" dirty="0"/>
                        <a:t>CBH</a:t>
                      </a:r>
                      <a:r>
                        <a:rPr lang="pt-BR" b="1" baseline="0" dirty="0"/>
                        <a:t> MARANHÃO-DF</a:t>
                      </a:r>
                    </a:p>
                    <a:p>
                      <a:pPr algn="ctr"/>
                      <a:r>
                        <a:rPr lang="pt-BR" b="1" baseline="0" dirty="0"/>
                        <a:t>19 membros</a:t>
                      </a:r>
                      <a:endParaRPr lang="pt-BR" b="1" dirty="0"/>
                    </a:p>
                  </a:txBody>
                  <a:tcPr/>
                </a:tc>
                <a:extLst>
                  <a:ext uri="{0D108BD9-81ED-4DB2-BD59-A6C34878D82A}">
                    <a16:rowId xmlns:a16="http://schemas.microsoft.com/office/drawing/2014/main" val="10000"/>
                  </a:ext>
                </a:extLst>
              </a:tr>
              <a:tr h="537702">
                <a:tc>
                  <a:txBody>
                    <a:bodyPr/>
                    <a:lstStyle/>
                    <a:p>
                      <a:r>
                        <a:rPr lang="pt-BR" sz="2000" b="1" dirty="0">
                          <a:solidFill>
                            <a:srgbClr val="002060"/>
                          </a:solidFill>
                        </a:rPr>
                        <a:t>Sociedade Civil</a:t>
                      </a:r>
                    </a:p>
                  </a:txBody>
                  <a:tcPr/>
                </a:tc>
                <a:tc>
                  <a:txBody>
                    <a:bodyPr/>
                    <a:lstStyle/>
                    <a:p>
                      <a:pPr algn="ctr"/>
                      <a:r>
                        <a:rPr lang="pt-BR" sz="2000" b="1" dirty="0">
                          <a:solidFill>
                            <a:srgbClr val="002060"/>
                          </a:solidFill>
                        </a:rPr>
                        <a:t> 3</a:t>
                      </a:r>
                    </a:p>
                  </a:txBody>
                  <a:tcPr/>
                </a:tc>
                <a:tc>
                  <a:txBody>
                    <a:bodyPr/>
                    <a:lstStyle/>
                    <a:p>
                      <a:pPr algn="ctr"/>
                      <a:r>
                        <a:rPr lang="pt-BR" sz="2000" b="1" dirty="0">
                          <a:solidFill>
                            <a:srgbClr val="002060"/>
                          </a:solidFill>
                        </a:rPr>
                        <a:t>3</a:t>
                      </a:r>
                    </a:p>
                  </a:txBody>
                  <a:tcPr/>
                </a:tc>
                <a:tc>
                  <a:txBody>
                    <a:bodyPr/>
                    <a:lstStyle/>
                    <a:p>
                      <a:pPr algn="ctr"/>
                      <a:r>
                        <a:rPr lang="pt-BR" sz="2000" b="1" dirty="0">
                          <a:solidFill>
                            <a:srgbClr val="002060"/>
                          </a:solidFill>
                        </a:rPr>
                        <a:t>3</a:t>
                      </a:r>
                    </a:p>
                  </a:txBody>
                  <a:tcPr/>
                </a:tc>
                <a:extLst>
                  <a:ext uri="{0D108BD9-81ED-4DB2-BD59-A6C34878D82A}">
                    <a16:rowId xmlns:a16="http://schemas.microsoft.com/office/drawing/2014/main" val="10001"/>
                  </a:ext>
                </a:extLst>
              </a:tr>
              <a:tr h="612475">
                <a:tc>
                  <a:txBody>
                    <a:bodyPr/>
                    <a:lstStyle/>
                    <a:p>
                      <a:r>
                        <a:rPr lang="pt-BR" sz="2000" b="1" dirty="0">
                          <a:solidFill>
                            <a:srgbClr val="002060"/>
                          </a:solidFill>
                        </a:rPr>
                        <a:t>Usuários</a:t>
                      </a:r>
                    </a:p>
                  </a:txBody>
                  <a:tcPr/>
                </a:tc>
                <a:tc>
                  <a:txBody>
                    <a:bodyPr/>
                    <a:lstStyle/>
                    <a:p>
                      <a:pPr algn="ctr"/>
                      <a:r>
                        <a:rPr lang="pt-BR" sz="2000" b="1" dirty="0">
                          <a:solidFill>
                            <a:srgbClr val="002060"/>
                          </a:solidFill>
                        </a:rPr>
                        <a:t>1</a:t>
                      </a:r>
                    </a:p>
                  </a:txBody>
                  <a:tcPr/>
                </a:tc>
                <a:tc>
                  <a:txBody>
                    <a:bodyPr/>
                    <a:lstStyle/>
                    <a:p>
                      <a:pPr algn="ctr"/>
                      <a:r>
                        <a:rPr lang="pt-BR" sz="2000" b="1" dirty="0">
                          <a:solidFill>
                            <a:srgbClr val="002060"/>
                          </a:solidFill>
                        </a:rPr>
                        <a:t>3</a:t>
                      </a:r>
                    </a:p>
                  </a:txBody>
                  <a:tcPr/>
                </a:tc>
                <a:tc>
                  <a:txBody>
                    <a:bodyPr/>
                    <a:lstStyle/>
                    <a:p>
                      <a:pPr algn="ctr"/>
                      <a:r>
                        <a:rPr lang="pt-BR" sz="2000" b="1" dirty="0">
                          <a:solidFill>
                            <a:srgbClr val="002060"/>
                          </a:solidFill>
                        </a:rPr>
                        <a:t>3</a:t>
                      </a:r>
                    </a:p>
                  </a:txBody>
                  <a:tcPr/>
                </a:tc>
                <a:extLst>
                  <a:ext uri="{0D108BD9-81ED-4DB2-BD59-A6C34878D82A}">
                    <a16:rowId xmlns:a16="http://schemas.microsoft.com/office/drawing/2014/main" val="10002"/>
                  </a:ext>
                </a:extLst>
              </a:tr>
              <a:tr h="3191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rPr>
                        <a:t>Poder Público</a:t>
                      </a:r>
                    </a:p>
                  </a:txBody>
                  <a:tcPr/>
                </a:tc>
                <a:tc>
                  <a:txBody>
                    <a:bodyPr/>
                    <a:lstStyle/>
                    <a:p>
                      <a:pPr algn="ctr"/>
                      <a:r>
                        <a:rPr lang="pt-BR" sz="2000" b="1" dirty="0">
                          <a:solidFill>
                            <a:srgbClr val="002060"/>
                          </a:solidFill>
                        </a:rPr>
                        <a:t>4</a:t>
                      </a:r>
                    </a:p>
                  </a:txBody>
                  <a:tcPr/>
                </a:tc>
                <a:tc>
                  <a:txBody>
                    <a:bodyPr/>
                    <a:lstStyle/>
                    <a:p>
                      <a:pPr algn="ctr"/>
                      <a:r>
                        <a:rPr lang="pt-BR" sz="2000" b="1" dirty="0">
                          <a:solidFill>
                            <a:srgbClr val="002060"/>
                          </a:solidFill>
                        </a:rPr>
                        <a:t>2</a:t>
                      </a:r>
                    </a:p>
                  </a:txBody>
                  <a:tcPr/>
                </a:tc>
                <a:tc>
                  <a:txBody>
                    <a:bodyPr/>
                    <a:lstStyle/>
                    <a:p>
                      <a:pPr algn="ctr"/>
                      <a:r>
                        <a:rPr lang="pt-BR" sz="2000" b="1" dirty="0">
                          <a:solidFill>
                            <a:srgbClr val="002060"/>
                          </a:solidFill>
                        </a:rPr>
                        <a:t>3</a:t>
                      </a:r>
                    </a:p>
                  </a:txBody>
                  <a:tcPr/>
                </a:tc>
                <a:extLst>
                  <a:ext uri="{0D108BD9-81ED-4DB2-BD59-A6C34878D82A}">
                    <a16:rowId xmlns:a16="http://schemas.microsoft.com/office/drawing/2014/main" val="10003"/>
                  </a:ext>
                </a:extLst>
              </a:tr>
              <a:tr h="3191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b="1" kern="1200" dirty="0">
                          <a:solidFill>
                            <a:srgbClr val="002060"/>
                          </a:solidFill>
                          <a:latin typeface="+mn-lt"/>
                          <a:ea typeface="+mn-ea"/>
                          <a:cs typeface="+mn-cs"/>
                        </a:rPr>
                        <a:t>Total (26 representantes)</a:t>
                      </a:r>
                      <a:endParaRPr lang="pt-BR" sz="2000" b="1" dirty="0">
                        <a:solidFill>
                          <a:srgbClr val="00206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rPr>
                        <a:t>8</a:t>
                      </a:r>
                    </a:p>
                    <a:p>
                      <a:pPr algn="ctr"/>
                      <a:endParaRPr lang="pt-BR" sz="2000" b="1" dirty="0">
                        <a:solidFill>
                          <a:srgbClr val="00206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rPr>
                        <a:t>8</a:t>
                      </a:r>
                    </a:p>
                    <a:p>
                      <a:pPr algn="ctr"/>
                      <a:endParaRPr lang="pt-BR" sz="2000" b="1" dirty="0">
                        <a:solidFill>
                          <a:srgbClr val="00206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rPr>
                        <a:t>9</a:t>
                      </a:r>
                    </a:p>
                    <a:p>
                      <a:pPr algn="ctr"/>
                      <a:endParaRPr lang="pt-BR" sz="2000" b="1" dirty="0">
                        <a:solidFill>
                          <a:srgbClr val="002060"/>
                        </a:solidFill>
                      </a:endParaRPr>
                    </a:p>
                  </a:txBody>
                  <a:tcPr/>
                </a:tc>
                <a:extLst>
                  <a:ext uri="{0D108BD9-81ED-4DB2-BD59-A6C34878D82A}">
                    <a16:rowId xmlns:a16="http://schemas.microsoft.com/office/drawing/2014/main" val="586626363"/>
                  </a:ext>
                </a:extLst>
              </a:tr>
              <a:tr h="7026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rPr>
                        <a:t>Conselho de Recursos Hídricos</a:t>
                      </a:r>
                    </a:p>
                  </a:txBody>
                  <a:tcPr/>
                </a:tc>
                <a:tc gridSpan="3">
                  <a:txBody>
                    <a:bodyPr/>
                    <a:lstStyle/>
                    <a:p>
                      <a:pPr algn="ctr"/>
                      <a:r>
                        <a:rPr lang="pt-BR" sz="2000" b="1" dirty="0">
                          <a:solidFill>
                            <a:srgbClr val="002060"/>
                          </a:solidFill>
                        </a:rPr>
                        <a:t>1</a:t>
                      </a:r>
                    </a:p>
                  </a:txBody>
                  <a:tcPr/>
                </a:tc>
                <a:tc hMerge="1">
                  <a:txBody>
                    <a:bodyPr/>
                    <a:lstStyle/>
                    <a:p>
                      <a:pPr algn="ctr"/>
                      <a:endParaRPr lang="pt-BR" sz="2000" b="1" dirty="0">
                        <a:solidFill>
                          <a:srgbClr val="002060"/>
                        </a:solidFill>
                      </a:endParaRPr>
                    </a:p>
                  </a:txBody>
                  <a:tcPr/>
                </a:tc>
                <a:tc hMerge="1">
                  <a:txBody>
                    <a:bodyPr/>
                    <a:lstStyle/>
                    <a:p>
                      <a:pPr algn="ctr"/>
                      <a:endParaRPr lang="pt-BR" sz="2000" b="1" dirty="0">
                        <a:solidFill>
                          <a:srgbClr val="002060"/>
                        </a:solidFill>
                      </a:endParaRPr>
                    </a:p>
                  </a:txBody>
                  <a:tcPr/>
                </a:tc>
                <a:extLst>
                  <a:ext uri="{0D108BD9-81ED-4DB2-BD59-A6C34878D82A}">
                    <a16:rowId xmlns:a16="http://schemas.microsoft.com/office/drawing/2014/main" val="10004"/>
                  </a:ext>
                </a:extLst>
              </a:tr>
            </a:tbl>
          </a:graphicData>
        </a:graphic>
      </p:graphicFrame>
      <p:sp>
        <p:nvSpPr>
          <p:cNvPr id="6" name="CaixaDeTexto 5"/>
          <p:cNvSpPr txBox="1"/>
          <p:nvPr/>
        </p:nvSpPr>
        <p:spPr>
          <a:xfrm>
            <a:off x="0" y="778733"/>
            <a:ext cx="11865142" cy="646331"/>
          </a:xfrm>
          <a:prstGeom prst="rect">
            <a:avLst/>
          </a:prstGeom>
          <a:noFill/>
        </p:spPr>
        <p:txBody>
          <a:bodyPr wrap="square" rtlCol="0">
            <a:spAutoFit/>
          </a:bodyPr>
          <a:lstStyle/>
          <a:p>
            <a:pPr algn="ctr"/>
            <a:r>
              <a:rPr lang="pt-BR" sz="3600" b="1" dirty="0">
                <a:solidFill>
                  <a:srgbClr val="002060"/>
                </a:solidFill>
              </a:rPr>
              <a:t>Oficina de </a:t>
            </a:r>
            <a:r>
              <a:rPr lang="pt-BR" sz="3600" b="1" dirty="0" err="1">
                <a:solidFill>
                  <a:srgbClr val="002060"/>
                </a:solidFill>
              </a:rPr>
              <a:t>Pactuação</a:t>
            </a:r>
            <a:r>
              <a:rPr lang="pt-BR" sz="3600" b="1" dirty="0">
                <a:solidFill>
                  <a:srgbClr val="002060"/>
                </a:solidFill>
              </a:rPr>
              <a:t> de Metas do PROCOMITÊS</a:t>
            </a:r>
          </a:p>
        </p:txBody>
      </p:sp>
      <p:pic>
        <p:nvPicPr>
          <p:cNvPr id="7" name="Picture 2" descr="Logo_ADASA_2009_Hor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aixaDeTexto 7"/>
          <p:cNvSpPr txBox="1"/>
          <p:nvPr/>
        </p:nvSpPr>
        <p:spPr>
          <a:xfrm>
            <a:off x="4096751" y="1340523"/>
            <a:ext cx="4521868" cy="830997"/>
          </a:xfrm>
          <a:prstGeom prst="rect">
            <a:avLst/>
          </a:prstGeom>
          <a:noFill/>
        </p:spPr>
        <p:txBody>
          <a:bodyPr wrap="square" rtlCol="0">
            <a:spAutoFit/>
          </a:bodyPr>
          <a:lstStyle/>
          <a:p>
            <a:pPr algn="ctr"/>
            <a:r>
              <a:rPr lang="pt-BR" sz="2400" dirty="0">
                <a:solidFill>
                  <a:srgbClr val="002060"/>
                </a:solidFill>
                <a:effectLst>
                  <a:outerShdw blurRad="38100" dist="38100" dir="2700000" algn="tl">
                    <a:srgbClr val="000000">
                      <a:alpha val="43137"/>
                    </a:srgbClr>
                  </a:outerShdw>
                </a:effectLst>
              </a:rPr>
              <a:t>Data: 20 de setembro de 2018</a:t>
            </a:r>
          </a:p>
          <a:p>
            <a:pPr algn="ctr"/>
            <a:r>
              <a:rPr lang="pt-BR" sz="2400" dirty="0">
                <a:solidFill>
                  <a:srgbClr val="002060"/>
                </a:solidFill>
                <a:effectLst>
                  <a:outerShdw blurRad="38100" dist="38100" dir="2700000" algn="tl">
                    <a:srgbClr val="000000">
                      <a:alpha val="43137"/>
                    </a:srgbClr>
                  </a:outerShdw>
                </a:effectLst>
              </a:rPr>
              <a:t>Coordenação da ANA</a:t>
            </a:r>
          </a:p>
        </p:txBody>
      </p:sp>
      <p:pic>
        <p:nvPicPr>
          <p:cNvPr id="9" name="Imagem 8"/>
          <p:cNvPicPr/>
          <p:nvPr/>
        </p:nvPicPr>
        <p:blipFill>
          <a:blip r:embed="rId3">
            <a:extLst>
              <a:ext uri="{28A0092B-C50C-407E-A947-70E740481C1C}">
                <a14:useLocalDpi xmlns:a14="http://schemas.microsoft.com/office/drawing/2010/main" val="0"/>
              </a:ext>
            </a:extLst>
          </a:blip>
          <a:stretch>
            <a:fillRect/>
          </a:stretch>
        </p:blipFill>
        <p:spPr bwMode="auto">
          <a:xfrm flipH="1">
            <a:off x="10447665" y="0"/>
            <a:ext cx="1556084" cy="1379621"/>
          </a:xfrm>
          <a:prstGeom prst="rect">
            <a:avLst/>
          </a:prstGeom>
          <a:noFill/>
          <a:ln>
            <a:noFill/>
          </a:ln>
          <a:effectLst>
            <a:softEdge rad="31750"/>
          </a:effectLst>
        </p:spPr>
      </p:pic>
      <p:sp>
        <p:nvSpPr>
          <p:cNvPr id="3" name="CaixaDeTexto 2">
            <a:extLst>
              <a:ext uri="{FF2B5EF4-FFF2-40B4-BE49-F238E27FC236}">
                <a16:creationId xmlns:a16="http://schemas.microsoft.com/office/drawing/2014/main" id="{E051B2CB-1E66-40F4-B8DB-909AE0A5C227}"/>
              </a:ext>
            </a:extLst>
          </p:cNvPr>
          <p:cNvSpPr txBox="1"/>
          <p:nvPr/>
        </p:nvSpPr>
        <p:spPr>
          <a:xfrm>
            <a:off x="828136" y="5925378"/>
            <a:ext cx="6843624" cy="307777"/>
          </a:xfrm>
          <a:prstGeom prst="rect">
            <a:avLst/>
          </a:prstGeom>
          <a:noFill/>
        </p:spPr>
        <p:txBody>
          <a:bodyPr wrap="square" rtlCol="0">
            <a:spAutoFit/>
          </a:bodyPr>
          <a:lstStyle/>
          <a:p>
            <a:r>
              <a:rPr lang="pt-BR" sz="1400" b="1" dirty="0">
                <a:solidFill>
                  <a:srgbClr val="002060"/>
                </a:solidFill>
              </a:rPr>
              <a:t>* Foi solicitado aos CBH a indicação de representantes sem definição de quantidade</a:t>
            </a:r>
          </a:p>
        </p:txBody>
      </p:sp>
    </p:spTree>
    <p:extLst>
      <p:ext uri="{BB962C8B-B14F-4D97-AF65-F5344CB8AC3E}">
        <p14:creationId xmlns:p14="http://schemas.microsoft.com/office/powerpoint/2010/main" val="214506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_ADASA_2009_Hor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ítulo 3"/>
          <p:cNvSpPr>
            <a:spLocks noGrp="1"/>
          </p:cNvSpPr>
          <p:nvPr>
            <p:ph type="title"/>
          </p:nvPr>
        </p:nvSpPr>
        <p:spPr>
          <a:xfrm>
            <a:off x="653471" y="2562893"/>
            <a:ext cx="10515600" cy="1325563"/>
          </a:xfrm>
        </p:spPr>
        <p:txBody>
          <a:bodyPr/>
          <a:lstStyle/>
          <a:p>
            <a:pPr algn="ctr"/>
            <a:r>
              <a:rPr lang="pt-BR" b="1" dirty="0">
                <a:solidFill>
                  <a:srgbClr val="002060"/>
                </a:solidFill>
                <a:effectLst>
                  <a:outerShdw blurRad="38100" dist="38100" dir="2700000" algn="tl">
                    <a:srgbClr val="000000">
                      <a:alpha val="43137"/>
                    </a:srgbClr>
                  </a:outerShdw>
                </a:effectLst>
              </a:rPr>
              <a:t>Quadro de Metas Pactuadas pelo DF</a:t>
            </a:r>
          </a:p>
        </p:txBody>
      </p:sp>
    </p:spTree>
    <p:extLst>
      <p:ext uri="{BB962C8B-B14F-4D97-AF65-F5344CB8AC3E}">
        <p14:creationId xmlns:p14="http://schemas.microsoft.com/office/powerpoint/2010/main" val="2353239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ogo_ADASA_2009_Hor_Color">
            <a:extLst>
              <a:ext uri="{FF2B5EF4-FFF2-40B4-BE49-F238E27FC236}">
                <a16:creationId xmlns:a16="http://schemas.microsoft.com/office/drawing/2014/main" id="{4820187C-325A-40AC-B081-C46335D25F0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ela 8">
            <a:extLst>
              <a:ext uri="{FF2B5EF4-FFF2-40B4-BE49-F238E27FC236}">
                <a16:creationId xmlns:a16="http://schemas.microsoft.com/office/drawing/2014/main" id="{7668BF15-3F6C-4972-B9EE-C0AAB5FB7F15}"/>
              </a:ext>
            </a:extLst>
          </p:cNvPr>
          <p:cNvGraphicFramePr>
            <a:graphicFrameLocks noGrp="1"/>
          </p:cNvGraphicFramePr>
          <p:nvPr>
            <p:extLst>
              <p:ext uri="{D42A27DB-BD31-4B8C-83A1-F6EECF244321}">
                <p14:modId xmlns:p14="http://schemas.microsoft.com/office/powerpoint/2010/main" val="2209347159"/>
              </p:ext>
            </p:extLst>
          </p:nvPr>
        </p:nvGraphicFramePr>
        <p:xfrm>
          <a:off x="270469" y="1341182"/>
          <a:ext cx="5020278" cy="4767106"/>
        </p:xfrm>
        <a:graphic>
          <a:graphicData uri="http://schemas.openxmlformats.org/drawingml/2006/table">
            <a:tbl>
              <a:tblPr>
                <a:tableStyleId>{5C22544A-7EE6-4342-B048-85BDC9FD1C3A}</a:tableStyleId>
              </a:tblPr>
              <a:tblGrid>
                <a:gridCol w="252200">
                  <a:extLst>
                    <a:ext uri="{9D8B030D-6E8A-4147-A177-3AD203B41FA5}">
                      <a16:colId xmlns:a16="http://schemas.microsoft.com/office/drawing/2014/main" val="2095817381"/>
                    </a:ext>
                  </a:extLst>
                </a:gridCol>
                <a:gridCol w="1181242">
                  <a:extLst>
                    <a:ext uri="{9D8B030D-6E8A-4147-A177-3AD203B41FA5}">
                      <a16:colId xmlns:a16="http://schemas.microsoft.com/office/drawing/2014/main" val="3960423140"/>
                    </a:ext>
                  </a:extLst>
                </a:gridCol>
                <a:gridCol w="3069504">
                  <a:extLst>
                    <a:ext uri="{9D8B030D-6E8A-4147-A177-3AD203B41FA5}">
                      <a16:colId xmlns:a16="http://schemas.microsoft.com/office/drawing/2014/main" val="1391936983"/>
                    </a:ext>
                  </a:extLst>
                </a:gridCol>
                <a:gridCol w="517332">
                  <a:extLst>
                    <a:ext uri="{9D8B030D-6E8A-4147-A177-3AD203B41FA5}">
                      <a16:colId xmlns:a16="http://schemas.microsoft.com/office/drawing/2014/main" val="3880028469"/>
                    </a:ext>
                  </a:extLst>
                </a:gridCol>
              </a:tblGrid>
              <a:tr h="638693">
                <a:tc gridSpan="3">
                  <a:txBody>
                    <a:bodyPr/>
                    <a:lstStyle/>
                    <a:p>
                      <a:pPr algn="l" fontAlgn="ctr"/>
                      <a:r>
                        <a:rPr lang="pt-BR" sz="1400" b="1" u="none" strike="noStrike" dirty="0">
                          <a:solidFill>
                            <a:srgbClr val="C00000"/>
                          </a:solidFill>
                          <a:effectLst/>
                        </a:rPr>
                        <a:t>COMPONENTE I: Funcionamento</a:t>
                      </a:r>
                      <a:endParaRPr lang="pt-BR" sz="1400" b="1" i="0" u="none" strike="noStrike" dirty="0">
                        <a:solidFill>
                          <a:srgbClr val="C00000"/>
                        </a:solidFill>
                        <a:effectLst/>
                        <a:latin typeface="Calibri" panose="020F0502020204030204" pitchFamily="34" charset="0"/>
                      </a:endParaRPr>
                    </a:p>
                  </a:txBody>
                  <a:tcPr marL="6469" marR="6469" marT="6469" marB="0" anchor="ctr"/>
                </a:tc>
                <a:tc hMerge="1">
                  <a:txBody>
                    <a:bodyPr/>
                    <a:lstStyle/>
                    <a:p>
                      <a:endParaRPr lang="pt-BR"/>
                    </a:p>
                  </a:txBody>
                  <a:tcPr/>
                </a:tc>
                <a:tc hMerge="1">
                  <a:txBody>
                    <a:bodyPr/>
                    <a:lstStyle/>
                    <a:p>
                      <a:endParaRPr lang="pt-BR"/>
                    </a:p>
                  </a:txBody>
                  <a:tcPr/>
                </a:tc>
                <a:tc>
                  <a:txBody>
                    <a:bodyPr/>
                    <a:lstStyle/>
                    <a:p>
                      <a:pPr algn="ctr" fontAlgn="ctr"/>
                      <a:r>
                        <a:rPr lang="pt-BR" sz="1400" b="1" u="none" strike="noStrike" dirty="0">
                          <a:effectLst/>
                        </a:rPr>
                        <a:t>Peso 20</a:t>
                      </a:r>
                      <a:endParaRPr lang="pt-BR" sz="1400" b="1" i="0" u="none" strike="noStrike" dirty="0">
                        <a:solidFill>
                          <a:srgbClr val="0000FF"/>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1293400953"/>
                  </a:ext>
                </a:extLst>
              </a:tr>
              <a:tr h="355819">
                <a:tc gridSpan="2">
                  <a:txBody>
                    <a:bodyPr/>
                    <a:lstStyle/>
                    <a:p>
                      <a:pPr algn="l" fontAlgn="ctr"/>
                      <a:r>
                        <a:rPr lang="pt-BR" sz="1000" u="none" strike="noStrike" dirty="0">
                          <a:effectLst/>
                        </a:rPr>
                        <a:t>Indicador</a:t>
                      </a:r>
                      <a:endParaRPr lang="pt-BR" sz="1000" b="1" i="0" u="none" strike="noStrike" dirty="0">
                        <a:solidFill>
                          <a:srgbClr val="000000"/>
                        </a:solidFill>
                        <a:effectLst/>
                        <a:latin typeface="Calibri" panose="020F0502020204030204" pitchFamily="34" charset="0"/>
                      </a:endParaRPr>
                    </a:p>
                  </a:txBody>
                  <a:tcPr marL="6469" marR="6469" marT="6469" marB="0" anchor="ctr"/>
                </a:tc>
                <a:tc hMerge="1">
                  <a:txBody>
                    <a:bodyPr/>
                    <a:lstStyle/>
                    <a:p>
                      <a:endParaRPr lang="pt-BR"/>
                    </a:p>
                  </a:txBody>
                  <a:tcPr/>
                </a:tc>
                <a:tc>
                  <a:txBody>
                    <a:bodyPr/>
                    <a:lstStyle/>
                    <a:p>
                      <a:pPr algn="l" fontAlgn="ctr"/>
                      <a:r>
                        <a:rPr lang="pt-BR" sz="1000" u="none" strike="noStrike" dirty="0">
                          <a:effectLst/>
                        </a:rPr>
                        <a:t>Descrição da Meta</a:t>
                      </a:r>
                      <a:endParaRPr lang="pt-BR" sz="1000" b="1"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Resp. primário</a:t>
                      </a:r>
                      <a:endParaRPr lang="pt-BR" sz="1000" b="1"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2673382980"/>
                  </a:ext>
                </a:extLst>
              </a:tr>
              <a:tr h="401105">
                <a:tc>
                  <a:txBody>
                    <a:bodyPr/>
                    <a:lstStyle/>
                    <a:p>
                      <a:pPr algn="ctr" fontAlgn="ctr"/>
                      <a:r>
                        <a:rPr lang="pt-BR" sz="1000" u="none" strike="noStrike">
                          <a:effectLst/>
                        </a:rPr>
                        <a:t>I.1</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Aprovação do Quadro de Indicadores e Metas</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Negociação com os comitês e aprovação do Quadro de Indicadores e Metas pelo Conselho Estadual, como requisito parcial para a contratação</a:t>
                      </a:r>
                      <a:endParaRPr lang="pt-BR" sz="1000" b="1"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CERH</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4057931096"/>
                  </a:ext>
                </a:extLst>
              </a:tr>
              <a:tr h="370483">
                <a:tc>
                  <a:txBody>
                    <a:bodyPr/>
                    <a:lstStyle/>
                    <a:p>
                      <a:pPr algn="ctr" fontAlgn="ctr"/>
                      <a:r>
                        <a:rPr lang="pt-BR" sz="1000" u="none" strike="noStrike">
                          <a:effectLst/>
                        </a:rPr>
                        <a:t>I.2</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Instrumento formal de criação </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Comitê formalmente criado, em conformidade com os normativos do SEGREH</a:t>
                      </a:r>
                      <a:endParaRPr lang="pt-BR" sz="1000" b="1"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EE</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013924165"/>
                  </a:ext>
                </a:extLst>
              </a:tr>
              <a:tr h="401105">
                <a:tc>
                  <a:txBody>
                    <a:bodyPr/>
                    <a:lstStyle/>
                    <a:p>
                      <a:pPr algn="ctr" fontAlgn="ctr"/>
                      <a:r>
                        <a:rPr lang="pt-BR" sz="1000" u="none" strike="noStrike">
                          <a:effectLst/>
                        </a:rPr>
                        <a:t>I.3</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Regimento Interno</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Regimento Interno elaborado e aprovado pelo comitê, em conformidade com a norma estadual pertinente</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Comitê</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4183153418"/>
                  </a:ext>
                </a:extLst>
              </a:tr>
              <a:tr h="446391">
                <a:tc>
                  <a:txBody>
                    <a:bodyPr/>
                    <a:lstStyle/>
                    <a:p>
                      <a:pPr algn="ctr" fontAlgn="ctr"/>
                      <a:r>
                        <a:rPr lang="pt-BR" sz="1000" u="none" strike="noStrike">
                          <a:effectLst/>
                        </a:rPr>
                        <a:t>I.4</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Mandatos e processos eleitorais</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Processos eleitorais realizados tempestivamente e os mandatos encontram-se vigentes, conforme previsão regimental ou norma estadual pertinente</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Comitê</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868430445"/>
                  </a:ext>
                </a:extLst>
              </a:tr>
              <a:tr h="370483">
                <a:tc>
                  <a:txBody>
                    <a:bodyPr/>
                    <a:lstStyle/>
                    <a:p>
                      <a:pPr algn="ctr" fontAlgn="ctr"/>
                      <a:r>
                        <a:rPr lang="pt-BR" sz="1000" u="none" strike="noStrike">
                          <a:effectLst/>
                        </a:rPr>
                        <a:t>I.5</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Reuniões ordinárias</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Reuniões ordinárias realizadas conforme previsão regimental ou norma estadual pertinente</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Comitê</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78792945"/>
                  </a:ext>
                </a:extLst>
              </a:tr>
              <a:tr h="368757">
                <a:tc>
                  <a:txBody>
                    <a:bodyPr/>
                    <a:lstStyle/>
                    <a:p>
                      <a:pPr algn="ctr" fontAlgn="ctr"/>
                      <a:r>
                        <a:rPr lang="pt-BR" sz="1000" u="none" strike="noStrike">
                          <a:effectLst/>
                        </a:rPr>
                        <a:t>I.6</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Quórum</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Quórum mínimo regimental alcançado nas reuniões ordinárias</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Comitê</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722377767"/>
                  </a:ext>
                </a:extLst>
              </a:tr>
              <a:tr h="472268">
                <a:tc>
                  <a:txBody>
                    <a:bodyPr/>
                    <a:lstStyle/>
                    <a:p>
                      <a:pPr algn="ctr" fontAlgn="ctr"/>
                      <a:r>
                        <a:rPr lang="pt-BR" sz="1000" u="none" strike="noStrike">
                          <a:effectLst/>
                        </a:rPr>
                        <a:t>I.7</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Conformidade Documental</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Convocações para reuniões (ordinárias e extraordinárias) realizadas com a antecedência regimental prevista, além de atas elaboradas e aprovadas tempestivamente</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Comitê</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919721716"/>
                  </a:ext>
                </a:extLst>
              </a:tr>
              <a:tr h="491677">
                <a:tc>
                  <a:txBody>
                    <a:bodyPr/>
                    <a:lstStyle/>
                    <a:p>
                      <a:pPr algn="ctr" fontAlgn="ctr"/>
                      <a:r>
                        <a:rPr lang="pt-BR" sz="1000" u="none" strike="noStrike">
                          <a:effectLst/>
                        </a:rPr>
                        <a:t>I.8</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Plano de Trabalho e Relatório de Atividades</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Plano de trabalho anual aprovado até a primeira reunião do ano corrente. Relatório anual de atividades do ano anterior aprovado na primeira reunião do ano seguinte.</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Comitê</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2436040686"/>
                  </a:ext>
                </a:extLst>
              </a:tr>
              <a:tr h="370483">
                <a:tc>
                  <a:txBody>
                    <a:bodyPr/>
                    <a:lstStyle/>
                    <a:p>
                      <a:pPr algn="ctr" fontAlgn="ctr"/>
                      <a:r>
                        <a:rPr lang="pt-BR" sz="1000" u="none" strike="noStrike">
                          <a:effectLst/>
                        </a:rPr>
                        <a:t>I.9</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a:effectLst/>
                        </a:rPr>
                        <a:t>Apoio técnico e logístico</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l" fontAlgn="ctr"/>
                      <a:r>
                        <a:rPr lang="pt-BR" sz="1000" u="none" strike="noStrike" dirty="0">
                          <a:effectLst/>
                        </a:rPr>
                        <a:t>Órgão/Entidade Estadual provê, ao Comitê, os apoios técnico e logístico necessários ao cumprimento das metas</a:t>
                      </a:r>
                      <a:endParaRPr lang="pt-BR" sz="1000" b="1"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EE</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628290629"/>
                  </a:ext>
                </a:extLst>
              </a:tr>
            </a:tbl>
          </a:graphicData>
        </a:graphic>
      </p:graphicFrame>
      <p:graphicFrame>
        <p:nvGraphicFramePr>
          <p:cNvPr id="10" name="Tabela 9">
            <a:extLst>
              <a:ext uri="{FF2B5EF4-FFF2-40B4-BE49-F238E27FC236}">
                <a16:creationId xmlns:a16="http://schemas.microsoft.com/office/drawing/2014/main" id="{E48A2CF4-4804-43A8-A2A9-CA4453EF4DF5}"/>
              </a:ext>
            </a:extLst>
          </p:cNvPr>
          <p:cNvGraphicFramePr>
            <a:graphicFrameLocks noGrp="1"/>
          </p:cNvGraphicFramePr>
          <p:nvPr>
            <p:extLst>
              <p:ext uri="{D42A27DB-BD31-4B8C-83A1-F6EECF244321}">
                <p14:modId xmlns:p14="http://schemas.microsoft.com/office/powerpoint/2010/main" val="3084086577"/>
              </p:ext>
            </p:extLst>
          </p:nvPr>
        </p:nvGraphicFramePr>
        <p:xfrm>
          <a:off x="5523492" y="1341182"/>
          <a:ext cx="1974588" cy="4838175"/>
        </p:xfrm>
        <a:graphic>
          <a:graphicData uri="http://schemas.openxmlformats.org/drawingml/2006/table">
            <a:tbl>
              <a:tblPr>
                <a:tableStyleId>{5C22544A-7EE6-4342-B048-85BDC9FD1C3A}</a:tableStyleId>
              </a:tblPr>
              <a:tblGrid>
                <a:gridCol w="301907">
                  <a:extLst>
                    <a:ext uri="{9D8B030D-6E8A-4147-A177-3AD203B41FA5}">
                      <a16:colId xmlns:a16="http://schemas.microsoft.com/office/drawing/2014/main" val="2190771244"/>
                    </a:ext>
                  </a:extLst>
                </a:gridCol>
                <a:gridCol w="301907">
                  <a:extLst>
                    <a:ext uri="{9D8B030D-6E8A-4147-A177-3AD203B41FA5}">
                      <a16:colId xmlns:a16="http://schemas.microsoft.com/office/drawing/2014/main" val="2227856389"/>
                    </a:ext>
                  </a:extLst>
                </a:gridCol>
                <a:gridCol w="301907">
                  <a:extLst>
                    <a:ext uri="{9D8B030D-6E8A-4147-A177-3AD203B41FA5}">
                      <a16:colId xmlns:a16="http://schemas.microsoft.com/office/drawing/2014/main" val="92119623"/>
                    </a:ext>
                  </a:extLst>
                </a:gridCol>
                <a:gridCol w="301907">
                  <a:extLst>
                    <a:ext uri="{9D8B030D-6E8A-4147-A177-3AD203B41FA5}">
                      <a16:colId xmlns:a16="http://schemas.microsoft.com/office/drawing/2014/main" val="123832553"/>
                    </a:ext>
                  </a:extLst>
                </a:gridCol>
                <a:gridCol w="301907">
                  <a:extLst>
                    <a:ext uri="{9D8B030D-6E8A-4147-A177-3AD203B41FA5}">
                      <a16:colId xmlns:a16="http://schemas.microsoft.com/office/drawing/2014/main" val="684776406"/>
                    </a:ext>
                  </a:extLst>
                </a:gridCol>
                <a:gridCol w="465053">
                  <a:extLst>
                    <a:ext uri="{9D8B030D-6E8A-4147-A177-3AD203B41FA5}">
                      <a16:colId xmlns:a16="http://schemas.microsoft.com/office/drawing/2014/main" val="269162808"/>
                    </a:ext>
                  </a:extLst>
                </a:gridCol>
              </a:tblGrid>
              <a:tr h="302769">
                <a:tc gridSpan="6">
                  <a:txBody>
                    <a:bodyPr/>
                    <a:lstStyle/>
                    <a:p>
                      <a:pPr algn="ctr" fontAlgn="ctr"/>
                      <a:r>
                        <a:rPr lang="pt-BR" sz="1000" b="1" u="none" strike="noStrike" dirty="0">
                          <a:effectLst/>
                        </a:rPr>
                        <a:t>CBH Paranaíba</a:t>
                      </a:r>
                      <a:br>
                        <a:rPr lang="pt-BR" sz="1000" b="1" u="none" strike="noStrike" dirty="0">
                          <a:effectLst/>
                        </a:rPr>
                      </a:b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6469" marR="6469" marT="6469"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947968182"/>
                  </a:ext>
                </a:extLst>
              </a:tr>
              <a:tr h="355819">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2022</a:t>
                      </a:r>
                      <a:endParaRPr lang="pt-BR" sz="1000" b="1"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4233116955"/>
                  </a:ext>
                </a:extLst>
              </a:tr>
              <a:tr h="469887">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339717005"/>
                  </a:ext>
                </a:extLst>
              </a:tr>
              <a:tr h="370483">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068135514"/>
                  </a:ext>
                </a:extLst>
              </a:tr>
              <a:tr h="40110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1885752784"/>
                  </a:ext>
                </a:extLst>
              </a:tr>
              <a:tr h="44639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1423298141"/>
                  </a:ext>
                </a:extLst>
              </a:tr>
              <a:tr h="370483">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090692260"/>
                  </a:ext>
                </a:extLst>
              </a:tr>
              <a:tr h="44429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382921152"/>
                  </a:ext>
                </a:extLst>
              </a:tr>
              <a:tr h="472268">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3595984987"/>
                  </a:ext>
                </a:extLst>
              </a:tr>
              <a:tr h="491677">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937128238"/>
                  </a:ext>
                </a:extLst>
              </a:tr>
              <a:tr h="399701">
                <a:tc>
                  <a:txBody>
                    <a:bodyPr/>
                    <a:lstStyle/>
                    <a:p>
                      <a:pPr algn="ctr"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6469" marR="6469" marT="6469"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1" i="0" u="none" strike="noStrike" dirty="0">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6469" marR="6469" marT="6469" marB="0" anchor="ctr"/>
                </a:tc>
                <a:tc>
                  <a:txBody>
                    <a:bodyPr/>
                    <a:lstStyle/>
                    <a:p>
                      <a:pPr algn="ctr" fontAlgn="ctr"/>
                      <a:r>
                        <a:rPr lang="pt-BR" sz="1000" u="none" strike="noStrike" dirty="0">
                          <a:effectLst/>
                        </a:rPr>
                        <a:t>X</a:t>
                      </a:r>
                      <a:endParaRPr lang="pt-BR" sz="1000" b="1" i="0" u="none" strike="noStrike" dirty="0">
                        <a:solidFill>
                          <a:srgbClr val="000000"/>
                        </a:solidFill>
                        <a:effectLst/>
                        <a:latin typeface="Calibri" panose="020F0502020204030204" pitchFamily="34" charset="0"/>
                      </a:endParaRPr>
                    </a:p>
                  </a:txBody>
                  <a:tcPr marL="6469" marR="6469" marT="6469" marB="0" anchor="ctr"/>
                </a:tc>
                <a:extLst>
                  <a:ext uri="{0D108BD9-81ED-4DB2-BD59-A6C34878D82A}">
                    <a16:rowId xmlns:a16="http://schemas.microsoft.com/office/drawing/2014/main" val="2590311075"/>
                  </a:ext>
                </a:extLst>
              </a:tr>
            </a:tbl>
          </a:graphicData>
        </a:graphic>
      </p:graphicFrame>
      <p:graphicFrame>
        <p:nvGraphicFramePr>
          <p:cNvPr id="11" name="Tabela 10">
            <a:extLst>
              <a:ext uri="{FF2B5EF4-FFF2-40B4-BE49-F238E27FC236}">
                <a16:creationId xmlns:a16="http://schemas.microsoft.com/office/drawing/2014/main" id="{CAB373F7-CA4D-4A84-A494-D87752662086}"/>
              </a:ext>
            </a:extLst>
          </p:cNvPr>
          <p:cNvGraphicFramePr>
            <a:graphicFrameLocks noGrp="1"/>
          </p:cNvGraphicFramePr>
          <p:nvPr>
            <p:extLst>
              <p:ext uri="{D42A27DB-BD31-4B8C-83A1-F6EECF244321}">
                <p14:modId xmlns:p14="http://schemas.microsoft.com/office/powerpoint/2010/main" val="4282951174"/>
              </p:ext>
            </p:extLst>
          </p:nvPr>
        </p:nvGraphicFramePr>
        <p:xfrm>
          <a:off x="7629139" y="1341182"/>
          <a:ext cx="1974036" cy="4842518"/>
        </p:xfrm>
        <a:graphic>
          <a:graphicData uri="http://schemas.openxmlformats.org/drawingml/2006/table">
            <a:tbl>
              <a:tblPr>
                <a:tableStyleId>{5C22544A-7EE6-4342-B048-85BDC9FD1C3A}</a:tableStyleId>
              </a:tblPr>
              <a:tblGrid>
                <a:gridCol w="329006">
                  <a:extLst>
                    <a:ext uri="{9D8B030D-6E8A-4147-A177-3AD203B41FA5}">
                      <a16:colId xmlns:a16="http://schemas.microsoft.com/office/drawing/2014/main" val="3819691853"/>
                    </a:ext>
                  </a:extLst>
                </a:gridCol>
                <a:gridCol w="329006">
                  <a:extLst>
                    <a:ext uri="{9D8B030D-6E8A-4147-A177-3AD203B41FA5}">
                      <a16:colId xmlns:a16="http://schemas.microsoft.com/office/drawing/2014/main" val="56497926"/>
                    </a:ext>
                  </a:extLst>
                </a:gridCol>
                <a:gridCol w="329006">
                  <a:extLst>
                    <a:ext uri="{9D8B030D-6E8A-4147-A177-3AD203B41FA5}">
                      <a16:colId xmlns:a16="http://schemas.microsoft.com/office/drawing/2014/main" val="1477961712"/>
                    </a:ext>
                  </a:extLst>
                </a:gridCol>
                <a:gridCol w="329006">
                  <a:extLst>
                    <a:ext uri="{9D8B030D-6E8A-4147-A177-3AD203B41FA5}">
                      <a16:colId xmlns:a16="http://schemas.microsoft.com/office/drawing/2014/main" val="3587218320"/>
                    </a:ext>
                  </a:extLst>
                </a:gridCol>
                <a:gridCol w="329006">
                  <a:extLst>
                    <a:ext uri="{9D8B030D-6E8A-4147-A177-3AD203B41FA5}">
                      <a16:colId xmlns:a16="http://schemas.microsoft.com/office/drawing/2014/main" val="2681483268"/>
                    </a:ext>
                  </a:extLst>
                </a:gridCol>
                <a:gridCol w="329006">
                  <a:extLst>
                    <a:ext uri="{9D8B030D-6E8A-4147-A177-3AD203B41FA5}">
                      <a16:colId xmlns:a16="http://schemas.microsoft.com/office/drawing/2014/main" val="12650119"/>
                    </a:ext>
                  </a:extLst>
                </a:gridCol>
              </a:tblGrid>
              <a:tr h="612305">
                <a:tc gridSpan="6">
                  <a:txBody>
                    <a:bodyPr/>
                    <a:lstStyle/>
                    <a:p>
                      <a:pPr algn="ctr" fontAlgn="ctr"/>
                      <a:r>
                        <a:rPr lang="pt-BR" sz="1000" b="1" u="none" strike="noStrike" dirty="0">
                          <a:effectLst/>
                        </a:rPr>
                        <a:t>CBH PRETO-DF</a:t>
                      </a:r>
                    </a:p>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7050" marR="7050" marT="7050"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4057135941"/>
                  </a:ext>
                </a:extLst>
              </a:tr>
              <a:tr h="385025">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2311126791"/>
                  </a:ext>
                </a:extLst>
              </a:tr>
              <a:tr h="450076">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179053881"/>
                  </a:ext>
                </a:extLst>
              </a:tr>
              <a:tr h="363183">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090647887"/>
                  </a:ext>
                </a:extLst>
              </a:tr>
              <a:tr h="40089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682339787"/>
                  </a:ext>
                </a:extLst>
              </a:tr>
              <a:tr h="420217">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2100010598"/>
                  </a:ext>
                </a:extLst>
              </a:tr>
              <a:tr h="40089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998254713"/>
                  </a:ext>
                </a:extLst>
              </a:tr>
              <a:tr h="40089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2495811000"/>
                  </a:ext>
                </a:extLst>
              </a:tr>
              <a:tr h="47725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445673533"/>
                  </a:ext>
                </a:extLst>
              </a:tr>
              <a:tr h="479018">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788170612"/>
                  </a:ext>
                </a:extLst>
              </a:tr>
              <a:tr h="448422">
                <a:tc>
                  <a:txBody>
                    <a:bodyPr/>
                    <a:lstStyle/>
                    <a:p>
                      <a:pPr algn="ctr"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1" i="0" u="none" strike="noStrike" dirty="0">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3401328663"/>
                  </a:ext>
                </a:extLst>
              </a:tr>
            </a:tbl>
          </a:graphicData>
        </a:graphic>
      </p:graphicFrame>
      <p:graphicFrame>
        <p:nvGraphicFramePr>
          <p:cNvPr id="12" name="Tabela 11">
            <a:extLst>
              <a:ext uri="{FF2B5EF4-FFF2-40B4-BE49-F238E27FC236}">
                <a16:creationId xmlns:a16="http://schemas.microsoft.com/office/drawing/2014/main" id="{21F881C5-BCE6-442F-8A0A-09DD246BBC5D}"/>
              </a:ext>
            </a:extLst>
          </p:cNvPr>
          <p:cNvGraphicFramePr>
            <a:graphicFrameLocks noGrp="1"/>
          </p:cNvGraphicFramePr>
          <p:nvPr>
            <p:extLst>
              <p:ext uri="{D42A27DB-BD31-4B8C-83A1-F6EECF244321}">
                <p14:modId xmlns:p14="http://schemas.microsoft.com/office/powerpoint/2010/main" val="1249374930"/>
              </p:ext>
            </p:extLst>
          </p:nvPr>
        </p:nvGraphicFramePr>
        <p:xfrm>
          <a:off x="9823698" y="1341181"/>
          <a:ext cx="1974036" cy="4824853"/>
        </p:xfrm>
        <a:graphic>
          <a:graphicData uri="http://schemas.openxmlformats.org/drawingml/2006/table">
            <a:tbl>
              <a:tblPr>
                <a:tableStyleId>{5C22544A-7EE6-4342-B048-85BDC9FD1C3A}</a:tableStyleId>
              </a:tblPr>
              <a:tblGrid>
                <a:gridCol w="329006">
                  <a:extLst>
                    <a:ext uri="{9D8B030D-6E8A-4147-A177-3AD203B41FA5}">
                      <a16:colId xmlns:a16="http://schemas.microsoft.com/office/drawing/2014/main" val="1679994415"/>
                    </a:ext>
                  </a:extLst>
                </a:gridCol>
                <a:gridCol w="329006">
                  <a:extLst>
                    <a:ext uri="{9D8B030D-6E8A-4147-A177-3AD203B41FA5}">
                      <a16:colId xmlns:a16="http://schemas.microsoft.com/office/drawing/2014/main" val="2825812145"/>
                    </a:ext>
                  </a:extLst>
                </a:gridCol>
                <a:gridCol w="329006">
                  <a:extLst>
                    <a:ext uri="{9D8B030D-6E8A-4147-A177-3AD203B41FA5}">
                      <a16:colId xmlns:a16="http://schemas.microsoft.com/office/drawing/2014/main" val="2818934028"/>
                    </a:ext>
                  </a:extLst>
                </a:gridCol>
                <a:gridCol w="329006">
                  <a:extLst>
                    <a:ext uri="{9D8B030D-6E8A-4147-A177-3AD203B41FA5}">
                      <a16:colId xmlns:a16="http://schemas.microsoft.com/office/drawing/2014/main" val="2993376742"/>
                    </a:ext>
                  </a:extLst>
                </a:gridCol>
                <a:gridCol w="329006">
                  <a:extLst>
                    <a:ext uri="{9D8B030D-6E8A-4147-A177-3AD203B41FA5}">
                      <a16:colId xmlns:a16="http://schemas.microsoft.com/office/drawing/2014/main" val="4106949508"/>
                    </a:ext>
                  </a:extLst>
                </a:gridCol>
                <a:gridCol w="329006">
                  <a:extLst>
                    <a:ext uri="{9D8B030D-6E8A-4147-A177-3AD203B41FA5}">
                      <a16:colId xmlns:a16="http://schemas.microsoft.com/office/drawing/2014/main" val="2232691547"/>
                    </a:ext>
                  </a:extLst>
                </a:gridCol>
              </a:tblGrid>
              <a:tr h="625131">
                <a:tc gridSpan="6">
                  <a:txBody>
                    <a:bodyPr/>
                    <a:lstStyle/>
                    <a:p>
                      <a:pPr algn="ctr" fontAlgn="ctr"/>
                      <a:r>
                        <a:rPr lang="pt-BR" sz="1000" b="1" u="none" strike="noStrike" dirty="0">
                          <a:effectLst/>
                        </a:rPr>
                        <a:t>CBH MARANHÃO-DF</a:t>
                      </a:r>
                    </a:p>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7050" marR="7050" marT="7050"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147365276"/>
                  </a:ext>
                </a:extLst>
              </a:tr>
              <a:tr h="393090">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2021</a:t>
                      </a:r>
                      <a:endParaRPr lang="pt-BR" sz="1000" b="1"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3115866778"/>
                  </a:ext>
                </a:extLst>
              </a:tr>
              <a:tr h="459504">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3904005951"/>
                  </a:ext>
                </a:extLst>
              </a:tr>
              <a:tr h="378851">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589391554"/>
                  </a:ext>
                </a:extLst>
              </a:tr>
              <a:tr h="40929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446028860"/>
                  </a:ext>
                </a:extLst>
              </a:tr>
              <a:tr h="40929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2771621875"/>
                  </a:ext>
                </a:extLst>
              </a:tr>
              <a:tr h="40929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85355504"/>
                  </a:ext>
                </a:extLst>
              </a:tr>
              <a:tr h="40929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3908854443"/>
                  </a:ext>
                </a:extLst>
              </a:tr>
              <a:tr h="45055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1662845252"/>
                  </a:ext>
                </a:extLst>
              </a:tr>
              <a:tr h="47127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3599087130"/>
                  </a:ext>
                </a:extLst>
              </a:tr>
              <a:tr h="409290">
                <a:tc>
                  <a:txBody>
                    <a:bodyPr/>
                    <a:lstStyle/>
                    <a:p>
                      <a:pPr algn="ctr" fontAlgn="ctr"/>
                      <a:r>
                        <a:rPr lang="pt-BR" sz="1000" u="none" strike="noStrike" dirty="0">
                          <a:effectLst/>
                        </a:rPr>
                        <a:t> </a:t>
                      </a:r>
                      <a:endParaRPr lang="pt-BR" sz="1000" b="1" i="0" u="none" strike="noStrike" dirty="0">
                        <a:solidFill>
                          <a:srgbClr val="000000"/>
                        </a:solidFill>
                        <a:effectLst/>
                        <a:latin typeface="Calibri" panose="020F0502020204030204" pitchFamily="34" charset="0"/>
                      </a:endParaRPr>
                    </a:p>
                  </a:txBody>
                  <a:tcPr marL="7050" marR="7050" marT="7050" marB="0" anchor="ctr">
                    <a:solidFill>
                      <a:schemeClr val="accent4">
                        <a:lumMod val="40000"/>
                        <a:lumOff val="60000"/>
                      </a:schemeClr>
                    </a:solidFill>
                  </a:tcP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a:effectLst/>
                        </a:rPr>
                        <a:t>X</a:t>
                      </a:r>
                      <a:endParaRPr lang="pt-BR" sz="1000" b="1" i="0" u="none" strike="noStrike">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1" i="0" u="none" strike="noStrike" dirty="0">
                        <a:solidFill>
                          <a:srgbClr val="000000"/>
                        </a:solidFill>
                        <a:effectLst/>
                        <a:latin typeface="Calibri" panose="020F0502020204030204" pitchFamily="34" charset="0"/>
                      </a:endParaRPr>
                    </a:p>
                  </a:txBody>
                  <a:tcPr marL="7050" marR="7050" marT="7050" marB="0" anchor="ctr"/>
                </a:tc>
                <a:tc>
                  <a:txBody>
                    <a:bodyPr/>
                    <a:lstStyle/>
                    <a:p>
                      <a:pPr algn="ctr" fontAlgn="ctr"/>
                      <a:r>
                        <a:rPr lang="pt-BR" sz="1000" u="none" strike="noStrike" dirty="0">
                          <a:effectLst/>
                        </a:rPr>
                        <a:t>X</a:t>
                      </a:r>
                      <a:endParaRPr lang="pt-BR" sz="1000" b="1" i="0" u="none" strike="noStrike" dirty="0">
                        <a:solidFill>
                          <a:srgbClr val="000000"/>
                        </a:solidFill>
                        <a:effectLst/>
                        <a:latin typeface="Calibri" panose="020F0502020204030204" pitchFamily="34" charset="0"/>
                      </a:endParaRPr>
                    </a:p>
                  </a:txBody>
                  <a:tcPr marL="7050" marR="7050" marT="7050" marB="0" anchor="ctr"/>
                </a:tc>
                <a:extLst>
                  <a:ext uri="{0D108BD9-81ED-4DB2-BD59-A6C34878D82A}">
                    <a16:rowId xmlns:a16="http://schemas.microsoft.com/office/drawing/2014/main" val="3494840617"/>
                  </a:ext>
                </a:extLst>
              </a:tr>
            </a:tbl>
          </a:graphicData>
        </a:graphic>
      </p:graphicFrame>
    </p:spTree>
    <p:extLst>
      <p:ext uri="{BB962C8B-B14F-4D97-AF65-F5344CB8AC3E}">
        <p14:creationId xmlns:p14="http://schemas.microsoft.com/office/powerpoint/2010/main" val="255251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a:extLst>
              <a:ext uri="{FF2B5EF4-FFF2-40B4-BE49-F238E27FC236}">
                <a16:creationId xmlns:a16="http://schemas.microsoft.com/office/drawing/2014/main" id="{DDA276B1-FC72-403B-A550-6A15BC8C280F}"/>
              </a:ext>
            </a:extLst>
          </p:cNvPr>
          <p:cNvGraphicFramePr>
            <a:graphicFrameLocks noGrp="1"/>
          </p:cNvGraphicFramePr>
          <p:nvPr>
            <p:extLst>
              <p:ext uri="{D42A27DB-BD31-4B8C-83A1-F6EECF244321}">
                <p14:modId xmlns:p14="http://schemas.microsoft.com/office/powerpoint/2010/main" val="2326134981"/>
              </p:ext>
            </p:extLst>
          </p:nvPr>
        </p:nvGraphicFramePr>
        <p:xfrm>
          <a:off x="214615" y="794252"/>
          <a:ext cx="4970559" cy="3143665"/>
        </p:xfrm>
        <a:graphic>
          <a:graphicData uri="http://schemas.openxmlformats.org/drawingml/2006/table">
            <a:tbl>
              <a:tblPr>
                <a:tableStyleId>{5C22544A-7EE6-4342-B048-85BDC9FD1C3A}</a:tableStyleId>
              </a:tblPr>
              <a:tblGrid>
                <a:gridCol w="249702">
                  <a:extLst>
                    <a:ext uri="{9D8B030D-6E8A-4147-A177-3AD203B41FA5}">
                      <a16:colId xmlns:a16="http://schemas.microsoft.com/office/drawing/2014/main" val="258882743"/>
                    </a:ext>
                  </a:extLst>
                </a:gridCol>
                <a:gridCol w="1047354">
                  <a:extLst>
                    <a:ext uri="{9D8B030D-6E8A-4147-A177-3AD203B41FA5}">
                      <a16:colId xmlns:a16="http://schemas.microsoft.com/office/drawing/2014/main" val="849006641"/>
                    </a:ext>
                  </a:extLst>
                </a:gridCol>
                <a:gridCol w="2790908">
                  <a:extLst>
                    <a:ext uri="{9D8B030D-6E8A-4147-A177-3AD203B41FA5}">
                      <a16:colId xmlns:a16="http://schemas.microsoft.com/office/drawing/2014/main" val="429646388"/>
                    </a:ext>
                  </a:extLst>
                </a:gridCol>
                <a:gridCol w="882595">
                  <a:extLst>
                    <a:ext uri="{9D8B030D-6E8A-4147-A177-3AD203B41FA5}">
                      <a16:colId xmlns:a16="http://schemas.microsoft.com/office/drawing/2014/main" val="4058990458"/>
                    </a:ext>
                  </a:extLst>
                </a:gridCol>
              </a:tblGrid>
              <a:tr h="411895">
                <a:tc gridSpan="3">
                  <a:txBody>
                    <a:bodyPr/>
                    <a:lstStyle/>
                    <a:p>
                      <a:pPr algn="l" fontAlgn="ctr"/>
                      <a:r>
                        <a:rPr lang="pt-BR" sz="1200" b="1" u="none" strike="noStrike" dirty="0">
                          <a:solidFill>
                            <a:srgbClr val="C00000"/>
                          </a:solidFill>
                          <a:effectLst/>
                        </a:rPr>
                        <a:t>COMPONENTE II: Capacitação</a:t>
                      </a:r>
                      <a:endParaRPr lang="pt-BR" sz="1200" b="1" i="0" u="none" strike="noStrike" dirty="0">
                        <a:solidFill>
                          <a:srgbClr val="C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a:txBody>
                    <a:bodyPr/>
                    <a:lstStyle/>
                    <a:p>
                      <a:pPr algn="ctr" fontAlgn="ctr"/>
                      <a:r>
                        <a:rPr lang="pt-BR" sz="1400" u="none" strike="noStrike" dirty="0">
                          <a:effectLst/>
                        </a:rPr>
                        <a:t>Peso 15</a:t>
                      </a:r>
                      <a:endParaRPr lang="pt-BR" sz="1400" b="1" i="0" u="none" strike="noStrike" dirty="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98494876"/>
                  </a:ext>
                </a:extLst>
              </a:tr>
              <a:tr h="445770">
                <a:tc gridSpan="2">
                  <a:txBody>
                    <a:bodyPr/>
                    <a:lstStyle/>
                    <a:p>
                      <a:pPr algn="l" fontAlgn="ctr"/>
                      <a:r>
                        <a:rPr lang="pt-BR" sz="1200" u="none" strike="noStrike" kern="0" spc="-20" baseline="0">
                          <a:effectLst/>
                        </a:rPr>
                        <a:t>Indicador</a:t>
                      </a:r>
                      <a:endParaRPr lang="pt-BR" sz="1200" b="1" i="0" u="none" strike="noStrike" kern="0" spc="-20" baseline="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a:txBody>
                    <a:bodyPr/>
                    <a:lstStyle/>
                    <a:p>
                      <a:pPr algn="l" fontAlgn="ctr"/>
                      <a:r>
                        <a:rPr lang="pt-BR" sz="1200" u="none" strike="noStrike" kern="0" spc="-20" baseline="0" dirty="0">
                          <a:effectLst/>
                        </a:rPr>
                        <a:t>Descrição da Meta</a:t>
                      </a:r>
                      <a:endParaRPr lang="pt-BR" sz="1200" b="1" i="0" u="none" strike="noStrike" kern="0" spc="-20" baseline="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kern="0" spc="-20" baseline="0" dirty="0">
                          <a:effectLst/>
                        </a:rPr>
                        <a:t>Resp. primário</a:t>
                      </a:r>
                      <a:endParaRPr lang="pt-BR" sz="1000" b="1" i="0" u="none" strike="noStrike" kern="0" spc="-20"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76303400"/>
                  </a:ext>
                </a:extLst>
              </a:tr>
              <a:tr h="742950">
                <a:tc>
                  <a:txBody>
                    <a:bodyPr/>
                    <a:lstStyle/>
                    <a:p>
                      <a:pPr algn="ctr" fontAlgn="ctr"/>
                      <a:r>
                        <a:rPr lang="pt-BR" sz="1100" u="none" strike="noStrike" kern="0" spc="-20" baseline="0">
                          <a:effectLst/>
                        </a:rPr>
                        <a:t>II.1</a:t>
                      </a:r>
                      <a:endParaRPr lang="pt-BR" sz="1100" b="0" i="0" u="none" strike="noStrike" kern="0" spc="-20" baseline="0">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kern="0" spc="-20" baseline="0">
                          <a:effectLst/>
                        </a:rPr>
                        <a:t>Capacitação de membros novos</a:t>
                      </a:r>
                      <a:endParaRPr lang="pt-BR" sz="1000" b="0" i="0" u="none" strike="noStrike" kern="0" spc="-20" baseline="0">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kern="0" spc="-20" baseline="0" dirty="0">
                          <a:effectLst/>
                        </a:rPr>
                        <a:t>Em até 120 dias após a posse de novos membros no Comitê promove-se ação de capacitação, contemplando temática compatível com o nível de implementação da gestão de recursos hídricos na respectiva bacia e carga horária mínima de 16h.</a:t>
                      </a:r>
                      <a:endParaRPr lang="pt-BR" sz="1000" b="0" i="0" u="none" strike="noStrike" kern="0" spc="-20" baseline="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kern="0" spc="-20" baseline="0">
                          <a:effectLst/>
                        </a:rPr>
                        <a:t>EE e/ou Comitê (informar)</a:t>
                      </a:r>
                      <a:endParaRPr lang="pt-BR" sz="1000" b="0" i="0" u="none" strike="noStrike" kern="0" spc="-20" baseline="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78982255"/>
                  </a:ext>
                </a:extLst>
              </a:tr>
              <a:tr h="742950">
                <a:tc>
                  <a:txBody>
                    <a:bodyPr/>
                    <a:lstStyle/>
                    <a:p>
                      <a:pPr algn="ctr" fontAlgn="ctr"/>
                      <a:r>
                        <a:rPr lang="pt-BR" sz="1100" u="none" strike="noStrike" kern="0" spc="-20" baseline="0">
                          <a:effectLst/>
                        </a:rPr>
                        <a:t>II.2</a:t>
                      </a:r>
                      <a:endParaRPr lang="pt-BR" sz="1100" b="0" i="0" u="none" strike="noStrike" kern="0" spc="-20" baseline="0">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kern="0" spc="-20" baseline="0">
                          <a:effectLst/>
                        </a:rPr>
                        <a:t>Plano de Capacitação (aprovação/revisão)</a:t>
                      </a:r>
                      <a:endParaRPr lang="pt-BR" sz="1000" b="0" i="0" u="none" strike="noStrike" kern="0" spc="-20" baseline="0">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kern="0" spc="-20" baseline="0" dirty="0">
                          <a:effectLst/>
                        </a:rPr>
                        <a:t>Plano de Capacitação específico, baseado em competências, elaborado para o Comitê de acordo com as suas necessidades e peculiaridades, aprovado e vigente. (o Plano de Cap. deverá ser revisado ou validado a cada ciclo)</a:t>
                      </a:r>
                      <a:endParaRPr lang="pt-BR" sz="1000" b="0" i="0" u="none" strike="noStrike" kern="0" spc="-20" baseline="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kern="0" spc="-20" baseline="0">
                          <a:effectLst/>
                        </a:rPr>
                        <a:t>EE e/ou Comitê (informar)</a:t>
                      </a:r>
                      <a:endParaRPr lang="pt-BR" sz="1000" b="0" i="0" u="none" strike="noStrike" kern="0" spc="-20" baseline="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6739481"/>
                  </a:ext>
                </a:extLst>
              </a:tr>
              <a:tr h="742950">
                <a:tc>
                  <a:txBody>
                    <a:bodyPr/>
                    <a:lstStyle/>
                    <a:p>
                      <a:pPr algn="ctr" fontAlgn="ctr"/>
                      <a:r>
                        <a:rPr lang="pt-BR" sz="1100" u="none" strike="noStrike" kern="0" spc="-20" baseline="0">
                          <a:effectLst/>
                        </a:rPr>
                        <a:t>II.3</a:t>
                      </a:r>
                      <a:endParaRPr lang="pt-BR" sz="1100" b="0" i="0" u="none" strike="noStrike" kern="0" spc="-20" baseline="0">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kern="0" spc="-20" baseline="0">
                          <a:effectLst/>
                        </a:rPr>
                        <a:t>Implementação e Monitoramento do Plano de Capacitaçao</a:t>
                      </a:r>
                      <a:endParaRPr lang="pt-BR" sz="1000" b="0" i="0" u="none" strike="noStrike" kern="0" spc="-20" baseline="0">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kern="0" spc="-20" baseline="0" dirty="0">
                          <a:effectLst/>
                        </a:rPr>
                        <a:t>Ações previstas no Plano de Capacitação, encontram-se em implementação conforme cronograma (indicar % de atendimento)</a:t>
                      </a:r>
                      <a:endParaRPr lang="pt-BR" sz="1000" b="0" i="0" u="none" strike="noStrike" kern="0" spc="-20" baseline="0"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kern="0" spc="-20" baseline="0" dirty="0">
                          <a:effectLst/>
                        </a:rPr>
                        <a:t>EE e/ou Comitê (informar)</a:t>
                      </a:r>
                      <a:endParaRPr lang="pt-BR" sz="1000" b="0" i="0" u="none" strike="noStrike" kern="0" spc="-20" baseline="0" dirty="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76888171"/>
                  </a:ext>
                </a:extLst>
              </a:tr>
            </a:tbl>
          </a:graphicData>
        </a:graphic>
      </p:graphicFrame>
      <p:graphicFrame>
        <p:nvGraphicFramePr>
          <p:cNvPr id="7" name="Tabela 6">
            <a:extLst>
              <a:ext uri="{FF2B5EF4-FFF2-40B4-BE49-F238E27FC236}">
                <a16:creationId xmlns:a16="http://schemas.microsoft.com/office/drawing/2014/main" id="{FD9C5E35-2240-42E2-AA08-9C5ECD60DE6D}"/>
              </a:ext>
            </a:extLst>
          </p:cNvPr>
          <p:cNvGraphicFramePr>
            <a:graphicFrameLocks noGrp="1"/>
          </p:cNvGraphicFramePr>
          <p:nvPr>
            <p:extLst>
              <p:ext uri="{D42A27DB-BD31-4B8C-83A1-F6EECF244321}">
                <p14:modId xmlns:p14="http://schemas.microsoft.com/office/powerpoint/2010/main" val="3081274238"/>
              </p:ext>
            </p:extLst>
          </p:nvPr>
        </p:nvGraphicFramePr>
        <p:xfrm>
          <a:off x="5288209" y="802997"/>
          <a:ext cx="2202840" cy="3148801"/>
        </p:xfrm>
        <a:graphic>
          <a:graphicData uri="http://schemas.openxmlformats.org/drawingml/2006/table">
            <a:tbl>
              <a:tblPr>
                <a:tableStyleId>{5C22544A-7EE6-4342-B048-85BDC9FD1C3A}</a:tableStyleId>
              </a:tblPr>
              <a:tblGrid>
                <a:gridCol w="367140">
                  <a:extLst>
                    <a:ext uri="{9D8B030D-6E8A-4147-A177-3AD203B41FA5}">
                      <a16:colId xmlns:a16="http://schemas.microsoft.com/office/drawing/2014/main" val="1269830970"/>
                    </a:ext>
                  </a:extLst>
                </a:gridCol>
                <a:gridCol w="367140">
                  <a:extLst>
                    <a:ext uri="{9D8B030D-6E8A-4147-A177-3AD203B41FA5}">
                      <a16:colId xmlns:a16="http://schemas.microsoft.com/office/drawing/2014/main" val="21635113"/>
                    </a:ext>
                  </a:extLst>
                </a:gridCol>
                <a:gridCol w="367140">
                  <a:extLst>
                    <a:ext uri="{9D8B030D-6E8A-4147-A177-3AD203B41FA5}">
                      <a16:colId xmlns:a16="http://schemas.microsoft.com/office/drawing/2014/main" val="3455042797"/>
                    </a:ext>
                  </a:extLst>
                </a:gridCol>
                <a:gridCol w="367140">
                  <a:extLst>
                    <a:ext uri="{9D8B030D-6E8A-4147-A177-3AD203B41FA5}">
                      <a16:colId xmlns:a16="http://schemas.microsoft.com/office/drawing/2014/main" val="173424873"/>
                    </a:ext>
                  </a:extLst>
                </a:gridCol>
                <a:gridCol w="367140">
                  <a:extLst>
                    <a:ext uri="{9D8B030D-6E8A-4147-A177-3AD203B41FA5}">
                      <a16:colId xmlns:a16="http://schemas.microsoft.com/office/drawing/2014/main" val="3074796212"/>
                    </a:ext>
                  </a:extLst>
                </a:gridCol>
                <a:gridCol w="367140">
                  <a:extLst>
                    <a:ext uri="{9D8B030D-6E8A-4147-A177-3AD203B41FA5}">
                      <a16:colId xmlns:a16="http://schemas.microsoft.com/office/drawing/2014/main" val="3110850058"/>
                    </a:ext>
                  </a:extLst>
                </a:gridCol>
              </a:tblGrid>
              <a:tr h="421672">
                <a:tc gridSpan="6">
                  <a:txBody>
                    <a:bodyPr/>
                    <a:lstStyle/>
                    <a:p>
                      <a:pPr algn="ctr" fontAlgn="ctr"/>
                      <a:r>
                        <a:rPr lang="pt-BR" sz="1000" u="none" strike="noStrike">
                          <a:effectLst/>
                        </a:rPr>
                        <a:t>PACTUAÇÃO: Metas a serem VERIFICADAS (alcançadas ou mantidas) em cada Ciclo</a:t>
                      </a:r>
                      <a:endParaRPr lang="pt-BR" sz="10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134593411"/>
                  </a:ext>
                </a:extLst>
              </a:tr>
              <a:tr h="454521">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92173857"/>
                  </a:ext>
                </a:extLst>
              </a:tr>
              <a:tr h="757536">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4210129026"/>
                  </a:ext>
                </a:extLst>
              </a:tr>
              <a:tr h="757536">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3202409198"/>
                  </a:ext>
                </a:extLst>
              </a:tr>
              <a:tr h="757536">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66542626"/>
                  </a:ext>
                </a:extLst>
              </a:tr>
            </a:tbl>
          </a:graphicData>
        </a:graphic>
      </p:graphicFrame>
      <p:graphicFrame>
        <p:nvGraphicFramePr>
          <p:cNvPr id="8" name="Tabela 7">
            <a:extLst>
              <a:ext uri="{FF2B5EF4-FFF2-40B4-BE49-F238E27FC236}">
                <a16:creationId xmlns:a16="http://schemas.microsoft.com/office/drawing/2014/main" id="{4AF2FBE0-5BCD-49C8-8778-709751851B89}"/>
              </a:ext>
            </a:extLst>
          </p:cNvPr>
          <p:cNvGraphicFramePr>
            <a:graphicFrameLocks noGrp="1"/>
          </p:cNvGraphicFramePr>
          <p:nvPr>
            <p:extLst>
              <p:ext uri="{D42A27DB-BD31-4B8C-83A1-F6EECF244321}">
                <p14:modId xmlns:p14="http://schemas.microsoft.com/office/powerpoint/2010/main" val="117820547"/>
              </p:ext>
            </p:extLst>
          </p:nvPr>
        </p:nvGraphicFramePr>
        <p:xfrm>
          <a:off x="5288209" y="4094921"/>
          <a:ext cx="2202840" cy="2583489"/>
        </p:xfrm>
        <a:graphic>
          <a:graphicData uri="http://schemas.openxmlformats.org/drawingml/2006/table">
            <a:tbl>
              <a:tblPr>
                <a:tableStyleId>{5C22544A-7EE6-4342-B048-85BDC9FD1C3A}</a:tableStyleId>
              </a:tblPr>
              <a:tblGrid>
                <a:gridCol w="367140">
                  <a:extLst>
                    <a:ext uri="{9D8B030D-6E8A-4147-A177-3AD203B41FA5}">
                      <a16:colId xmlns:a16="http://schemas.microsoft.com/office/drawing/2014/main" val="393500420"/>
                    </a:ext>
                  </a:extLst>
                </a:gridCol>
                <a:gridCol w="367140">
                  <a:extLst>
                    <a:ext uri="{9D8B030D-6E8A-4147-A177-3AD203B41FA5}">
                      <a16:colId xmlns:a16="http://schemas.microsoft.com/office/drawing/2014/main" val="1829901891"/>
                    </a:ext>
                  </a:extLst>
                </a:gridCol>
                <a:gridCol w="367140">
                  <a:extLst>
                    <a:ext uri="{9D8B030D-6E8A-4147-A177-3AD203B41FA5}">
                      <a16:colId xmlns:a16="http://schemas.microsoft.com/office/drawing/2014/main" val="1413700898"/>
                    </a:ext>
                  </a:extLst>
                </a:gridCol>
                <a:gridCol w="367140">
                  <a:extLst>
                    <a:ext uri="{9D8B030D-6E8A-4147-A177-3AD203B41FA5}">
                      <a16:colId xmlns:a16="http://schemas.microsoft.com/office/drawing/2014/main" val="4266124330"/>
                    </a:ext>
                  </a:extLst>
                </a:gridCol>
                <a:gridCol w="367140">
                  <a:extLst>
                    <a:ext uri="{9D8B030D-6E8A-4147-A177-3AD203B41FA5}">
                      <a16:colId xmlns:a16="http://schemas.microsoft.com/office/drawing/2014/main" val="1417525799"/>
                    </a:ext>
                  </a:extLst>
                </a:gridCol>
                <a:gridCol w="367140">
                  <a:extLst>
                    <a:ext uri="{9D8B030D-6E8A-4147-A177-3AD203B41FA5}">
                      <a16:colId xmlns:a16="http://schemas.microsoft.com/office/drawing/2014/main" val="2970246289"/>
                    </a:ext>
                  </a:extLst>
                </a:gridCol>
              </a:tblGrid>
              <a:tr h="445770">
                <a:tc gridSpan="6">
                  <a:txBody>
                    <a:bodyPr/>
                    <a:lstStyle/>
                    <a:p>
                      <a:pPr algn="ctr" fontAlgn="ctr"/>
                      <a:r>
                        <a:rPr lang="pt-BR" sz="1000" u="none" strike="noStrike">
                          <a:effectLst/>
                        </a:rPr>
                        <a:t>PACTUAÇÃO: Metas a serem VERIFICADAS (alcançadas ou mantidas) em cada Ciclo</a:t>
                      </a:r>
                      <a:endParaRPr lang="pt-BR" sz="10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331425484"/>
                  </a:ext>
                </a:extLst>
              </a:tr>
              <a:tr h="445770">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2023</a:t>
                      </a:r>
                      <a:endParaRPr lang="pt-BR" sz="1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88368144"/>
                  </a:ext>
                </a:extLst>
              </a:tr>
              <a:tr h="54546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2390436001"/>
                  </a:ext>
                </a:extLst>
              </a:tr>
              <a:tr h="601019">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4114830561"/>
                  </a:ext>
                </a:extLst>
              </a:tr>
              <a:tr h="54546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3">
                        <a:lumMod val="20000"/>
                        <a:lumOff val="80000"/>
                      </a:schemeClr>
                    </a:solidFill>
                  </a:tcPr>
                </a:tc>
                <a:extLst>
                  <a:ext uri="{0D108BD9-81ED-4DB2-BD59-A6C34878D82A}">
                    <a16:rowId xmlns:a16="http://schemas.microsoft.com/office/drawing/2014/main" val="2437378166"/>
                  </a:ext>
                </a:extLst>
              </a:tr>
            </a:tbl>
          </a:graphicData>
        </a:graphic>
      </p:graphicFrame>
      <p:graphicFrame>
        <p:nvGraphicFramePr>
          <p:cNvPr id="12" name="Tabela 11">
            <a:extLst>
              <a:ext uri="{FF2B5EF4-FFF2-40B4-BE49-F238E27FC236}">
                <a16:creationId xmlns:a16="http://schemas.microsoft.com/office/drawing/2014/main" id="{87F73288-78F7-46A7-9A1F-32CC10B3B233}"/>
              </a:ext>
            </a:extLst>
          </p:cNvPr>
          <p:cNvGraphicFramePr>
            <a:graphicFrameLocks noGrp="1"/>
          </p:cNvGraphicFramePr>
          <p:nvPr>
            <p:extLst>
              <p:ext uri="{D42A27DB-BD31-4B8C-83A1-F6EECF244321}">
                <p14:modId xmlns:p14="http://schemas.microsoft.com/office/powerpoint/2010/main" val="2916207081"/>
              </p:ext>
            </p:extLst>
          </p:nvPr>
        </p:nvGraphicFramePr>
        <p:xfrm>
          <a:off x="214616" y="4081040"/>
          <a:ext cx="4902329" cy="2601595"/>
        </p:xfrm>
        <a:graphic>
          <a:graphicData uri="http://schemas.openxmlformats.org/drawingml/2006/table">
            <a:tbl>
              <a:tblPr>
                <a:tableStyleId>{5C22544A-7EE6-4342-B048-85BDC9FD1C3A}</a:tableStyleId>
              </a:tblPr>
              <a:tblGrid>
                <a:gridCol w="246274">
                  <a:extLst>
                    <a:ext uri="{9D8B030D-6E8A-4147-A177-3AD203B41FA5}">
                      <a16:colId xmlns:a16="http://schemas.microsoft.com/office/drawing/2014/main" val="1932362489"/>
                    </a:ext>
                  </a:extLst>
                </a:gridCol>
                <a:gridCol w="1090819">
                  <a:extLst>
                    <a:ext uri="{9D8B030D-6E8A-4147-A177-3AD203B41FA5}">
                      <a16:colId xmlns:a16="http://schemas.microsoft.com/office/drawing/2014/main" val="4170515897"/>
                    </a:ext>
                  </a:extLst>
                </a:gridCol>
                <a:gridCol w="2743200">
                  <a:extLst>
                    <a:ext uri="{9D8B030D-6E8A-4147-A177-3AD203B41FA5}">
                      <a16:colId xmlns:a16="http://schemas.microsoft.com/office/drawing/2014/main" val="2996734068"/>
                    </a:ext>
                  </a:extLst>
                </a:gridCol>
                <a:gridCol w="822036">
                  <a:extLst>
                    <a:ext uri="{9D8B030D-6E8A-4147-A177-3AD203B41FA5}">
                      <a16:colId xmlns:a16="http://schemas.microsoft.com/office/drawing/2014/main" val="2364542565"/>
                    </a:ext>
                  </a:extLst>
                </a:gridCol>
              </a:tblGrid>
              <a:tr h="445770">
                <a:tc gridSpan="3">
                  <a:txBody>
                    <a:bodyPr/>
                    <a:lstStyle/>
                    <a:p>
                      <a:pPr algn="l" fontAlgn="ctr"/>
                      <a:r>
                        <a:rPr lang="pt-BR" sz="1200" b="1" u="none" strike="noStrike" dirty="0">
                          <a:solidFill>
                            <a:srgbClr val="C00000"/>
                          </a:solidFill>
                          <a:effectLst/>
                        </a:rPr>
                        <a:t>COMPONENTE III: Comunicação</a:t>
                      </a:r>
                      <a:endParaRPr lang="pt-BR" sz="1200" b="1" i="0" u="none" strike="noStrike" dirty="0">
                        <a:solidFill>
                          <a:srgbClr val="C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a:txBody>
                    <a:bodyPr/>
                    <a:lstStyle/>
                    <a:p>
                      <a:pPr algn="ctr" fontAlgn="ctr"/>
                      <a:r>
                        <a:rPr lang="pt-BR" sz="1400" u="none" strike="noStrike" dirty="0">
                          <a:effectLst/>
                        </a:rPr>
                        <a:t>Peso 15</a:t>
                      </a:r>
                      <a:endParaRPr lang="pt-BR" sz="1400" b="1" i="0" u="none" strike="noStrike" dirty="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834142"/>
                  </a:ext>
                </a:extLst>
              </a:tr>
              <a:tr h="445770">
                <a:tc gridSpan="2">
                  <a:txBody>
                    <a:bodyPr/>
                    <a:lstStyle/>
                    <a:p>
                      <a:pPr algn="l" fontAlgn="ctr"/>
                      <a:r>
                        <a:rPr lang="pt-BR" sz="1200" u="none" strike="noStrike">
                          <a:effectLst/>
                        </a:rPr>
                        <a:t>Indicador</a:t>
                      </a:r>
                      <a:endParaRPr lang="pt-BR" sz="12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a:txBody>
                    <a:bodyPr/>
                    <a:lstStyle/>
                    <a:p>
                      <a:pPr algn="l" fontAlgn="ctr"/>
                      <a:r>
                        <a:rPr lang="pt-BR" sz="1200" u="none" strike="noStrike" dirty="0">
                          <a:effectLst/>
                        </a:rPr>
                        <a:t>Descrição da Meta</a:t>
                      </a:r>
                      <a:endParaRPr lang="pt-B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Resp. primário</a:t>
                      </a:r>
                      <a:endParaRPr lang="pt-BR" sz="1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50924446"/>
                  </a:ext>
                </a:extLst>
              </a:tr>
              <a:tr h="545465">
                <a:tc>
                  <a:txBody>
                    <a:bodyPr/>
                    <a:lstStyle/>
                    <a:p>
                      <a:pPr algn="ctr" fontAlgn="ctr"/>
                      <a:r>
                        <a:rPr lang="pt-BR" sz="1100" u="none" strike="noStrike">
                          <a:effectLst/>
                        </a:rPr>
                        <a:t>III.1</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Sitio Eletronico ou Fan Page em rede social</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dirty="0">
                          <a:effectLst/>
                        </a:rPr>
                        <a:t>Manutenção e atualização de sitio </a:t>
                      </a:r>
                      <a:r>
                        <a:rPr lang="pt-BR" sz="1000" u="none" strike="noStrike" dirty="0" err="1">
                          <a:effectLst/>
                        </a:rPr>
                        <a:t>eletronico</a:t>
                      </a:r>
                      <a:r>
                        <a:rPr lang="pt-BR" sz="1000" u="none" strike="noStrike" dirty="0">
                          <a:effectLst/>
                        </a:rPr>
                        <a:t>, ou página pública em rede social, como instrumento de divulgação da atuação do Comitê</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9363689"/>
                  </a:ext>
                </a:extLst>
              </a:tr>
              <a:tr h="545465">
                <a:tc>
                  <a:txBody>
                    <a:bodyPr/>
                    <a:lstStyle/>
                    <a:p>
                      <a:pPr algn="ctr" fontAlgn="ctr"/>
                      <a:r>
                        <a:rPr lang="pt-BR" sz="1100" u="none" strike="noStrike">
                          <a:effectLst/>
                        </a:rPr>
                        <a:t>III.2</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Plano de Comunicação (aprovação/revisão)</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Plano de Comunicação, elaborado para o Comitê de acordo com as suas necessidades e peculiaridades, aprovado e vigente. (o Plano de Comunicação deverá ser revisado ou validado a cada ciclo)</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3169285"/>
                  </a:ext>
                </a:extLst>
              </a:tr>
              <a:tr h="545465">
                <a:tc>
                  <a:txBody>
                    <a:bodyPr/>
                    <a:lstStyle/>
                    <a:p>
                      <a:pPr algn="ctr" fontAlgn="ctr"/>
                      <a:r>
                        <a:rPr lang="pt-BR" sz="1100" u="none" strike="noStrike">
                          <a:effectLst/>
                        </a:rPr>
                        <a:t>III.3</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Implementação do Plano de Comunicação</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Ações previstas no Plano de Comunicação encontram-se em implementação conforme cronograma (indicar % de atendimento)</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EE e/ou Comitê (informar)</a:t>
                      </a:r>
                      <a:endParaRPr lang="pt-BR" sz="1000" b="0" i="0" u="none" strike="noStrike" dirty="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46902940"/>
                  </a:ext>
                </a:extLst>
              </a:tr>
            </a:tbl>
          </a:graphicData>
        </a:graphic>
      </p:graphicFrame>
      <p:graphicFrame>
        <p:nvGraphicFramePr>
          <p:cNvPr id="13" name="Tabela 12">
            <a:extLst>
              <a:ext uri="{FF2B5EF4-FFF2-40B4-BE49-F238E27FC236}">
                <a16:creationId xmlns:a16="http://schemas.microsoft.com/office/drawing/2014/main" id="{8C57AB7A-DEBE-4249-B5EF-B31990125701}"/>
              </a:ext>
            </a:extLst>
          </p:cNvPr>
          <p:cNvGraphicFramePr>
            <a:graphicFrameLocks noGrp="1"/>
          </p:cNvGraphicFramePr>
          <p:nvPr>
            <p:extLst>
              <p:ext uri="{D42A27DB-BD31-4B8C-83A1-F6EECF244321}">
                <p14:modId xmlns:p14="http://schemas.microsoft.com/office/powerpoint/2010/main" val="238345031"/>
              </p:ext>
            </p:extLst>
          </p:nvPr>
        </p:nvGraphicFramePr>
        <p:xfrm>
          <a:off x="7604442" y="803286"/>
          <a:ext cx="2202840" cy="3134631"/>
        </p:xfrm>
        <a:graphic>
          <a:graphicData uri="http://schemas.openxmlformats.org/drawingml/2006/table">
            <a:tbl>
              <a:tblPr>
                <a:tableStyleId>{5C22544A-7EE6-4342-B048-85BDC9FD1C3A}</a:tableStyleId>
              </a:tblPr>
              <a:tblGrid>
                <a:gridCol w="367140">
                  <a:extLst>
                    <a:ext uri="{9D8B030D-6E8A-4147-A177-3AD203B41FA5}">
                      <a16:colId xmlns:a16="http://schemas.microsoft.com/office/drawing/2014/main" val="3825474682"/>
                    </a:ext>
                  </a:extLst>
                </a:gridCol>
                <a:gridCol w="367140">
                  <a:extLst>
                    <a:ext uri="{9D8B030D-6E8A-4147-A177-3AD203B41FA5}">
                      <a16:colId xmlns:a16="http://schemas.microsoft.com/office/drawing/2014/main" val="2171523029"/>
                    </a:ext>
                  </a:extLst>
                </a:gridCol>
                <a:gridCol w="367140">
                  <a:extLst>
                    <a:ext uri="{9D8B030D-6E8A-4147-A177-3AD203B41FA5}">
                      <a16:colId xmlns:a16="http://schemas.microsoft.com/office/drawing/2014/main" val="1845902055"/>
                    </a:ext>
                  </a:extLst>
                </a:gridCol>
                <a:gridCol w="367140">
                  <a:extLst>
                    <a:ext uri="{9D8B030D-6E8A-4147-A177-3AD203B41FA5}">
                      <a16:colId xmlns:a16="http://schemas.microsoft.com/office/drawing/2014/main" val="958995541"/>
                    </a:ext>
                  </a:extLst>
                </a:gridCol>
                <a:gridCol w="367140">
                  <a:extLst>
                    <a:ext uri="{9D8B030D-6E8A-4147-A177-3AD203B41FA5}">
                      <a16:colId xmlns:a16="http://schemas.microsoft.com/office/drawing/2014/main" val="493457919"/>
                    </a:ext>
                  </a:extLst>
                </a:gridCol>
                <a:gridCol w="367140">
                  <a:extLst>
                    <a:ext uri="{9D8B030D-6E8A-4147-A177-3AD203B41FA5}">
                      <a16:colId xmlns:a16="http://schemas.microsoft.com/office/drawing/2014/main" val="4289703561"/>
                    </a:ext>
                  </a:extLst>
                </a:gridCol>
              </a:tblGrid>
              <a:tr h="467039">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2868744"/>
                  </a:ext>
                </a:extLst>
              </a:tr>
              <a:tr h="419088">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3929971"/>
                  </a:ext>
                </a:extLst>
              </a:tr>
              <a:tr h="747147">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33730774"/>
                  </a:ext>
                </a:extLst>
              </a:tr>
              <a:tr h="782165">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66907094"/>
                  </a:ext>
                </a:extLst>
              </a:tr>
              <a:tr h="71919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65196219"/>
                  </a:ext>
                </a:extLst>
              </a:tr>
            </a:tbl>
          </a:graphicData>
        </a:graphic>
      </p:graphicFrame>
      <p:graphicFrame>
        <p:nvGraphicFramePr>
          <p:cNvPr id="14" name="Tabela 13">
            <a:extLst>
              <a:ext uri="{FF2B5EF4-FFF2-40B4-BE49-F238E27FC236}">
                <a16:creationId xmlns:a16="http://schemas.microsoft.com/office/drawing/2014/main" id="{39B713E4-0924-4C77-8A35-05A55D9D8D0A}"/>
              </a:ext>
            </a:extLst>
          </p:cNvPr>
          <p:cNvGraphicFramePr>
            <a:graphicFrameLocks noGrp="1"/>
          </p:cNvGraphicFramePr>
          <p:nvPr>
            <p:extLst>
              <p:ext uri="{D42A27DB-BD31-4B8C-83A1-F6EECF244321}">
                <p14:modId xmlns:p14="http://schemas.microsoft.com/office/powerpoint/2010/main" val="674438498"/>
              </p:ext>
            </p:extLst>
          </p:nvPr>
        </p:nvGraphicFramePr>
        <p:xfrm>
          <a:off x="7576735" y="4094920"/>
          <a:ext cx="2202840" cy="2583489"/>
        </p:xfrm>
        <a:graphic>
          <a:graphicData uri="http://schemas.openxmlformats.org/drawingml/2006/table">
            <a:tbl>
              <a:tblPr>
                <a:tableStyleId>{5C22544A-7EE6-4342-B048-85BDC9FD1C3A}</a:tableStyleId>
              </a:tblPr>
              <a:tblGrid>
                <a:gridCol w="367140">
                  <a:extLst>
                    <a:ext uri="{9D8B030D-6E8A-4147-A177-3AD203B41FA5}">
                      <a16:colId xmlns:a16="http://schemas.microsoft.com/office/drawing/2014/main" val="425306168"/>
                    </a:ext>
                  </a:extLst>
                </a:gridCol>
                <a:gridCol w="367140">
                  <a:extLst>
                    <a:ext uri="{9D8B030D-6E8A-4147-A177-3AD203B41FA5}">
                      <a16:colId xmlns:a16="http://schemas.microsoft.com/office/drawing/2014/main" val="2708542707"/>
                    </a:ext>
                  </a:extLst>
                </a:gridCol>
                <a:gridCol w="367140">
                  <a:extLst>
                    <a:ext uri="{9D8B030D-6E8A-4147-A177-3AD203B41FA5}">
                      <a16:colId xmlns:a16="http://schemas.microsoft.com/office/drawing/2014/main" val="3419458998"/>
                    </a:ext>
                  </a:extLst>
                </a:gridCol>
                <a:gridCol w="367140">
                  <a:extLst>
                    <a:ext uri="{9D8B030D-6E8A-4147-A177-3AD203B41FA5}">
                      <a16:colId xmlns:a16="http://schemas.microsoft.com/office/drawing/2014/main" val="2308367342"/>
                    </a:ext>
                  </a:extLst>
                </a:gridCol>
                <a:gridCol w="367140">
                  <a:extLst>
                    <a:ext uri="{9D8B030D-6E8A-4147-A177-3AD203B41FA5}">
                      <a16:colId xmlns:a16="http://schemas.microsoft.com/office/drawing/2014/main" val="4161467749"/>
                    </a:ext>
                  </a:extLst>
                </a:gridCol>
                <a:gridCol w="367140">
                  <a:extLst>
                    <a:ext uri="{9D8B030D-6E8A-4147-A177-3AD203B41FA5}">
                      <a16:colId xmlns:a16="http://schemas.microsoft.com/office/drawing/2014/main" val="24930455"/>
                    </a:ext>
                  </a:extLst>
                </a:gridCol>
              </a:tblGrid>
              <a:tr h="453976">
                <a:tc gridSpan="6">
                  <a:txBody>
                    <a:bodyPr/>
                    <a:lstStyle/>
                    <a:p>
                      <a:pPr algn="ctr" fontAlgn="ctr"/>
                      <a:r>
                        <a:rPr lang="pt-BR" sz="1000" u="none" strike="noStrike">
                          <a:effectLst/>
                        </a:rPr>
                        <a:t>PACTUAÇÃO: Metas a serem VERIFICADAS (alcançadas ou mantidas) em cada Ciclo</a:t>
                      </a:r>
                      <a:endParaRPr lang="pt-BR" sz="10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260476718"/>
                  </a:ext>
                </a:extLst>
              </a:tr>
              <a:tr h="453976">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22297837"/>
                  </a:ext>
                </a:extLst>
              </a:tr>
              <a:tr h="555507">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59504130"/>
                  </a:ext>
                </a:extLst>
              </a:tr>
              <a:tr h="555507">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71579214"/>
                  </a:ext>
                </a:extLst>
              </a:tr>
              <a:tr h="564523">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380368"/>
                  </a:ext>
                </a:extLst>
              </a:tr>
            </a:tbl>
          </a:graphicData>
        </a:graphic>
      </p:graphicFrame>
      <p:graphicFrame>
        <p:nvGraphicFramePr>
          <p:cNvPr id="15" name="Tabela 14">
            <a:extLst>
              <a:ext uri="{FF2B5EF4-FFF2-40B4-BE49-F238E27FC236}">
                <a16:creationId xmlns:a16="http://schemas.microsoft.com/office/drawing/2014/main" id="{14FB364E-12D3-4BF2-B18C-F8177EA063F6}"/>
              </a:ext>
            </a:extLst>
          </p:cNvPr>
          <p:cNvGraphicFramePr>
            <a:graphicFrameLocks noGrp="1"/>
          </p:cNvGraphicFramePr>
          <p:nvPr>
            <p:extLst>
              <p:ext uri="{D42A27DB-BD31-4B8C-83A1-F6EECF244321}">
                <p14:modId xmlns:p14="http://schemas.microsoft.com/office/powerpoint/2010/main" val="3753938740"/>
              </p:ext>
            </p:extLst>
          </p:nvPr>
        </p:nvGraphicFramePr>
        <p:xfrm>
          <a:off x="9920675" y="799449"/>
          <a:ext cx="2114310" cy="3108283"/>
        </p:xfrm>
        <a:graphic>
          <a:graphicData uri="http://schemas.openxmlformats.org/drawingml/2006/table">
            <a:tbl>
              <a:tblPr>
                <a:tableStyleId>{5C22544A-7EE6-4342-B048-85BDC9FD1C3A}</a:tableStyleId>
              </a:tblPr>
              <a:tblGrid>
                <a:gridCol w="352385">
                  <a:extLst>
                    <a:ext uri="{9D8B030D-6E8A-4147-A177-3AD203B41FA5}">
                      <a16:colId xmlns:a16="http://schemas.microsoft.com/office/drawing/2014/main" val="2558741149"/>
                    </a:ext>
                  </a:extLst>
                </a:gridCol>
                <a:gridCol w="352385">
                  <a:extLst>
                    <a:ext uri="{9D8B030D-6E8A-4147-A177-3AD203B41FA5}">
                      <a16:colId xmlns:a16="http://schemas.microsoft.com/office/drawing/2014/main" val="623367605"/>
                    </a:ext>
                  </a:extLst>
                </a:gridCol>
                <a:gridCol w="352385">
                  <a:extLst>
                    <a:ext uri="{9D8B030D-6E8A-4147-A177-3AD203B41FA5}">
                      <a16:colId xmlns:a16="http://schemas.microsoft.com/office/drawing/2014/main" val="2464599567"/>
                    </a:ext>
                  </a:extLst>
                </a:gridCol>
                <a:gridCol w="352385">
                  <a:extLst>
                    <a:ext uri="{9D8B030D-6E8A-4147-A177-3AD203B41FA5}">
                      <a16:colId xmlns:a16="http://schemas.microsoft.com/office/drawing/2014/main" val="4091722744"/>
                    </a:ext>
                  </a:extLst>
                </a:gridCol>
                <a:gridCol w="352385">
                  <a:extLst>
                    <a:ext uri="{9D8B030D-6E8A-4147-A177-3AD203B41FA5}">
                      <a16:colId xmlns:a16="http://schemas.microsoft.com/office/drawing/2014/main" val="2462537523"/>
                    </a:ext>
                  </a:extLst>
                </a:gridCol>
                <a:gridCol w="352385">
                  <a:extLst>
                    <a:ext uri="{9D8B030D-6E8A-4147-A177-3AD203B41FA5}">
                      <a16:colId xmlns:a16="http://schemas.microsoft.com/office/drawing/2014/main" val="3943750796"/>
                    </a:ext>
                  </a:extLst>
                </a:gridCol>
              </a:tblGrid>
              <a:tr h="465974">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3661021270"/>
                  </a:ext>
                </a:extLst>
              </a:tr>
              <a:tr h="385078">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dirty="0">
                          <a:effectLst/>
                        </a:rPr>
                        <a:t>2019</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2021</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378263"/>
                  </a:ext>
                </a:extLst>
              </a:tr>
              <a:tr h="733667">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78022936"/>
                  </a:ext>
                </a:extLst>
              </a:tr>
              <a:tr h="840079">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83960524"/>
                  </a:ext>
                </a:extLst>
              </a:tr>
              <a:tr h="682734">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4484913"/>
                  </a:ext>
                </a:extLst>
              </a:tr>
            </a:tbl>
          </a:graphicData>
        </a:graphic>
      </p:graphicFrame>
      <p:graphicFrame>
        <p:nvGraphicFramePr>
          <p:cNvPr id="16" name="Tabela 15">
            <a:extLst>
              <a:ext uri="{FF2B5EF4-FFF2-40B4-BE49-F238E27FC236}">
                <a16:creationId xmlns:a16="http://schemas.microsoft.com/office/drawing/2014/main" id="{B76F9C18-71F4-49ED-9887-74ACA05A5CEF}"/>
              </a:ext>
            </a:extLst>
          </p:cNvPr>
          <p:cNvGraphicFramePr>
            <a:graphicFrameLocks noGrp="1"/>
          </p:cNvGraphicFramePr>
          <p:nvPr>
            <p:extLst>
              <p:ext uri="{D42A27DB-BD31-4B8C-83A1-F6EECF244321}">
                <p14:modId xmlns:p14="http://schemas.microsoft.com/office/powerpoint/2010/main" val="3181019127"/>
              </p:ext>
            </p:extLst>
          </p:nvPr>
        </p:nvGraphicFramePr>
        <p:xfrm>
          <a:off x="9920675" y="4117869"/>
          <a:ext cx="2049654" cy="2548890"/>
        </p:xfrm>
        <a:graphic>
          <a:graphicData uri="http://schemas.openxmlformats.org/drawingml/2006/table">
            <a:tbl>
              <a:tblPr>
                <a:tableStyleId>{5C22544A-7EE6-4342-B048-85BDC9FD1C3A}</a:tableStyleId>
              </a:tblPr>
              <a:tblGrid>
                <a:gridCol w="341609">
                  <a:extLst>
                    <a:ext uri="{9D8B030D-6E8A-4147-A177-3AD203B41FA5}">
                      <a16:colId xmlns:a16="http://schemas.microsoft.com/office/drawing/2014/main" val="1845226451"/>
                    </a:ext>
                  </a:extLst>
                </a:gridCol>
                <a:gridCol w="341609">
                  <a:extLst>
                    <a:ext uri="{9D8B030D-6E8A-4147-A177-3AD203B41FA5}">
                      <a16:colId xmlns:a16="http://schemas.microsoft.com/office/drawing/2014/main" val="3793693069"/>
                    </a:ext>
                  </a:extLst>
                </a:gridCol>
                <a:gridCol w="341609">
                  <a:extLst>
                    <a:ext uri="{9D8B030D-6E8A-4147-A177-3AD203B41FA5}">
                      <a16:colId xmlns:a16="http://schemas.microsoft.com/office/drawing/2014/main" val="3767124082"/>
                    </a:ext>
                  </a:extLst>
                </a:gridCol>
                <a:gridCol w="341609">
                  <a:extLst>
                    <a:ext uri="{9D8B030D-6E8A-4147-A177-3AD203B41FA5}">
                      <a16:colId xmlns:a16="http://schemas.microsoft.com/office/drawing/2014/main" val="4138082791"/>
                    </a:ext>
                  </a:extLst>
                </a:gridCol>
                <a:gridCol w="341609">
                  <a:extLst>
                    <a:ext uri="{9D8B030D-6E8A-4147-A177-3AD203B41FA5}">
                      <a16:colId xmlns:a16="http://schemas.microsoft.com/office/drawing/2014/main" val="46527848"/>
                    </a:ext>
                  </a:extLst>
                </a:gridCol>
                <a:gridCol w="341609">
                  <a:extLst>
                    <a:ext uri="{9D8B030D-6E8A-4147-A177-3AD203B41FA5}">
                      <a16:colId xmlns:a16="http://schemas.microsoft.com/office/drawing/2014/main" val="253199238"/>
                    </a:ext>
                  </a:extLst>
                </a:gridCol>
              </a:tblGrid>
              <a:tr h="445770">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34038375"/>
                  </a:ext>
                </a:extLst>
              </a:tr>
              <a:tr h="445770">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2021</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2022</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2361959"/>
                  </a:ext>
                </a:extLst>
              </a:tr>
              <a:tr h="54546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50932308"/>
                  </a:ext>
                </a:extLst>
              </a:tr>
              <a:tr h="54546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02430702"/>
                  </a:ext>
                </a:extLst>
              </a:tr>
              <a:tr h="54546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8225603"/>
                  </a:ext>
                </a:extLst>
              </a:tr>
            </a:tbl>
          </a:graphicData>
        </a:graphic>
      </p:graphicFrame>
      <p:pic>
        <p:nvPicPr>
          <p:cNvPr id="17" name="Picture 2" descr="Logo_ADASA_2009_Hor_Color">
            <a:extLst>
              <a:ext uri="{FF2B5EF4-FFF2-40B4-BE49-F238E27FC236}">
                <a16:creationId xmlns:a16="http://schemas.microsoft.com/office/drawing/2014/main" id="{94952D4C-66A1-48A8-8504-394B9EA3094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CaixaDeTexto 18">
            <a:extLst>
              <a:ext uri="{FF2B5EF4-FFF2-40B4-BE49-F238E27FC236}">
                <a16:creationId xmlns:a16="http://schemas.microsoft.com/office/drawing/2014/main" id="{F556E94F-D2B8-4E9B-A037-43F105D33064}"/>
              </a:ext>
            </a:extLst>
          </p:cNvPr>
          <p:cNvSpPr txBox="1"/>
          <p:nvPr/>
        </p:nvSpPr>
        <p:spPr>
          <a:xfrm>
            <a:off x="5288209" y="455464"/>
            <a:ext cx="2202840" cy="307777"/>
          </a:xfrm>
          <a:prstGeom prst="rect">
            <a:avLst/>
          </a:prstGeom>
          <a:noFill/>
        </p:spPr>
        <p:txBody>
          <a:bodyPr wrap="square" rtlCol="0">
            <a:spAutoFit/>
          </a:bodyPr>
          <a:lstStyle/>
          <a:p>
            <a:pPr algn="ctr"/>
            <a:r>
              <a:rPr lang="pt-BR" sz="1400" b="1" dirty="0"/>
              <a:t>CBH Paranaíba-DF</a:t>
            </a:r>
          </a:p>
        </p:txBody>
      </p:sp>
      <p:sp>
        <p:nvSpPr>
          <p:cNvPr id="21" name="CaixaDeTexto 20">
            <a:extLst>
              <a:ext uri="{FF2B5EF4-FFF2-40B4-BE49-F238E27FC236}">
                <a16:creationId xmlns:a16="http://schemas.microsoft.com/office/drawing/2014/main" id="{0DEEAAE5-52CF-4498-AF90-3CE608D8A071}"/>
              </a:ext>
            </a:extLst>
          </p:cNvPr>
          <p:cNvSpPr txBox="1"/>
          <p:nvPr/>
        </p:nvSpPr>
        <p:spPr>
          <a:xfrm>
            <a:off x="7576735" y="449771"/>
            <a:ext cx="2202840" cy="307777"/>
          </a:xfrm>
          <a:prstGeom prst="rect">
            <a:avLst/>
          </a:prstGeom>
          <a:noFill/>
        </p:spPr>
        <p:txBody>
          <a:bodyPr wrap="square" rtlCol="0">
            <a:spAutoFit/>
          </a:bodyPr>
          <a:lstStyle/>
          <a:p>
            <a:pPr algn="ctr"/>
            <a:r>
              <a:rPr lang="pt-BR" sz="1400" b="1" dirty="0"/>
              <a:t>CBH Preto-DF</a:t>
            </a:r>
          </a:p>
        </p:txBody>
      </p:sp>
      <p:sp>
        <p:nvSpPr>
          <p:cNvPr id="22" name="CaixaDeTexto 21">
            <a:extLst>
              <a:ext uri="{FF2B5EF4-FFF2-40B4-BE49-F238E27FC236}">
                <a16:creationId xmlns:a16="http://schemas.microsoft.com/office/drawing/2014/main" id="{CED29200-3356-4167-8CE3-2444DCBB3BA6}"/>
              </a:ext>
            </a:extLst>
          </p:cNvPr>
          <p:cNvSpPr txBox="1"/>
          <p:nvPr/>
        </p:nvSpPr>
        <p:spPr>
          <a:xfrm>
            <a:off x="9920675" y="404322"/>
            <a:ext cx="1942397" cy="307777"/>
          </a:xfrm>
          <a:prstGeom prst="rect">
            <a:avLst/>
          </a:prstGeom>
          <a:noFill/>
        </p:spPr>
        <p:txBody>
          <a:bodyPr wrap="square" rtlCol="0">
            <a:spAutoFit/>
          </a:bodyPr>
          <a:lstStyle/>
          <a:p>
            <a:pPr algn="ctr"/>
            <a:r>
              <a:rPr lang="pt-BR" sz="1400" b="1" dirty="0"/>
              <a:t>CBH Maranhão-DF</a:t>
            </a:r>
          </a:p>
        </p:txBody>
      </p:sp>
    </p:spTree>
    <p:extLst>
      <p:ext uri="{BB962C8B-B14F-4D97-AF65-F5344CB8AC3E}">
        <p14:creationId xmlns:p14="http://schemas.microsoft.com/office/powerpoint/2010/main" val="2610691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ogo_ADASA_2009_Hor_Color">
            <a:extLst>
              <a:ext uri="{FF2B5EF4-FFF2-40B4-BE49-F238E27FC236}">
                <a16:creationId xmlns:a16="http://schemas.microsoft.com/office/drawing/2014/main" id="{AC12A2A5-968D-44E4-B2A2-CBFD400123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4">
            <a:extLst>
              <a:ext uri="{FF2B5EF4-FFF2-40B4-BE49-F238E27FC236}">
                <a16:creationId xmlns:a16="http://schemas.microsoft.com/office/drawing/2014/main" id="{039A277D-A0E1-4A00-A5C6-4BD9DB6AEAAF}"/>
              </a:ext>
            </a:extLst>
          </p:cNvPr>
          <p:cNvGraphicFramePr>
            <a:graphicFrameLocks noGrp="1"/>
          </p:cNvGraphicFramePr>
          <p:nvPr>
            <p:extLst>
              <p:ext uri="{D42A27DB-BD31-4B8C-83A1-F6EECF244321}">
                <p14:modId xmlns:p14="http://schemas.microsoft.com/office/powerpoint/2010/main" val="1237900646"/>
              </p:ext>
            </p:extLst>
          </p:nvPr>
        </p:nvGraphicFramePr>
        <p:xfrm>
          <a:off x="188251" y="1801812"/>
          <a:ext cx="4762440" cy="3254375"/>
        </p:xfrm>
        <a:graphic>
          <a:graphicData uri="http://schemas.openxmlformats.org/drawingml/2006/table">
            <a:tbl>
              <a:tblPr>
                <a:tableStyleId>{5C22544A-7EE6-4342-B048-85BDC9FD1C3A}</a:tableStyleId>
              </a:tblPr>
              <a:tblGrid>
                <a:gridCol w="239247">
                  <a:extLst>
                    <a:ext uri="{9D8B030D-6E8A-4147-A177-3AD203B41FA5}">
                      <a16:colId xmlns:a16="http://schemas.microsoft.com/office/drawing/2014/main" val="3297853291"/>
                    </a:ext>
                  </a:extLst>
                </a:gridCol>
                <a:gridCol w="1120574">
                  <a:extLst>
                    <a:ext uri="{9D8B030D-6E8A-4147-A177-3AD203B41FA5}">
                      <a16:colId xmlns:a16="http://schemas.microsoft.com/office/drawing/2014/main" val="2367116072"/>
                    </a:ext>
                  </a:extLst>
                </a:gridCol>
                <a:gridCol w="2911856">
                  <a:extLst>
                    <a:ext uri="{9D8B030D-6E8A-4147-A177-3AD203B41FA5}">
                      <a16:colId xmlns:a16="http://schemas.microsoft.com/office/drawing/2014/main" val="3862507866"/>
                    </a:ext>
                  </a:extLst>
                </a:gridCol>
                <a:gridCol w="490763">
                  <a:extLst>
                    <a:ext uri="{9D8B030D-6E8A-4147-A177-3AD203B41FA5}">
                      <a16:colId xmlns:a16="http://schemas.microsoft.com/office/drawing/2014/main" val="3676329308"/>
                    </a:ext>
                  </a:extLst>
                </a:gridCol>
              </a:tblGrid>
              <a:tr h="445770">
                <a:tc gridSpan="3">
                  <a:txBody>
                    <a:bodyPr/>
                    <a:lstStyle/>
                    <a:p>
                      <a:pPr algn="l" fontAlgn="ctr"/>
                      <a:r>
                        <a:rPr lang="pt-BR" sz="1200" b="1" u="none" strike="noStrike" dirty="0">
                          <a:solidFill>
                            <a:srgbClr val="C00000"/>
                          </a:solidFill>
                          <a:effectLst/>
                        </a:rPr>
                        <a:t>COMPONENTE IV: Cadastro Nacional de Instâncias Colegiadas do SINGREH - CINCO</a:t>
                      </a:r>
                      <a:endParaRPr lang="pt-BR" sz="1200" b="1" i="0" u="none" strike="noStrike" dirty="0">
                        <a:solidFill>
                          <a:srgbClr val="C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a:txBody>
                    <a:bodyPr/>
                    <a:lstStyle/>
                    <a:p>
                      <a:pPr algn="ctr" fontAlgn="ctr"/>
                      <a:r>
                        <a:rPr lang="pt-BR" sz="1400" u="none" strike="noStrike" dirty="0">
                          <a:effectLst/>
                        </a:rPr>
                        <a:t>Peso 15</a:t>
                      </a:r>
                      <a:endParaRPr lang="pt-BR" sz="1400" b="1" i="0" u="none" strike="noStrike" dirty="0">
                        <a:solidFill>
                          <a:srgbClr val="0000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40226650"/>
                  </a:ext>
                </a:extLst>
              </a:tr>
              <a:tr h="445770">
                <a:tc gridSpan="2">
                  <a:txBody>
                    <a:bodyPr/>
                    <a:lstStyle/>
                    <a:p>
                      <a:pPr algn="l" fontAlgn="ctr"/>
                      <a:r>
                        <a:rPr lang="pt-BR" sz="1200" u="none" strike="noStrike">
                          <a:effectLst/>
                        </a:rPr>
                        <a:t>Indicador</a:t>
                      </a:r>
                      <a:endParaRPr lang="pt-BR" sz="1200" b="1"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a:txBody>
                    <a:bodyPr/>
                    <a:lstStyle/>
                    <a:p>
                      <a:pPr algn="l" fontAlgn="ctr"/>
                      <a:r>
                        <a:rPr lang="pt-BR" sz="1200" u="none" strike="noStrike">
                          <a:effectLst/>
                        </a:rPr>
                        <a:t>Descrição da Meta</a:t>
                      </a:r>
                      <a:endParaRPr lang="pt-BR" sz="12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Resp. primário</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41788411"/>
                  </a:ext>
                </a:extLst>
              </a:tr>
              <a:tr h="769620">
                <a:tc>
                  <a:txBody>
                    <a:bodyPr/>
                    <a:lstStyle/>
                    <a:p>
                      <a:pPr algn="ctr" fontAlgn="ctr"/>
                      <a:r>
                        <a:rPr lang="pt-BR" sz="1100" u="none" strike="noStrike">
                          <a:effectLst/>
                        </a:rPr>
                        <a:t>IV.1</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Conhecimento dos membros (entidades e representantes)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dirty="0">
                          <a:effectLst/>
                        </a:rPr>
                        <a:t>Manutenção de base de dados e informações atualizada, contendo a composição do Comitê, entidades e membros, titulares e suplentes, mandatos, endereços, status de capacitação, dentre outras informações, conforme padrão definido pela ANA</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Comitê</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69157330"/>
                  </a:ext>
                </a:extLst>
              </a:tr>
              <a:tr h="783590">
                <a:tc>
                  <a:txBody>
                    <a:bodyPr/>
                    <a:lstStyle/>
                    <a:p>
                      <a:pPr algn="ctr" fontAlgn="ctr"/>
                      <a:r>
                        <a:rPr lang="pt-BR" sz="1100" u="none" strike="noStrike">
                          <a:effectLst/>
                        </a:rPr>
                        <a:t>IV.2</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Conhecimento da Atuação</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dirty="0">
                          <a:effectLst/>
                        </a:rPr>
                        <a:t>Manutenção de base de dados e informações atualizada, contendo o registro da atuação do Comitê (convocatórias, atas, resoluções, moções, relatórios de atividades), conforme padrão definido pela ANA</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Comitê</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4157600"/>
                  </a:ext>
                </a:extLst>
              </a:tr>
              <a:tr h="807720">
                <a:tc>
                  <a:txBody>
                    <a:bodyPr/>
                    <a:lstStyle/>
                    <a:p>
                      <a:pPr algn="ctr" fontAlgn="ctr"/>
                      <a:r>
                        <a:rPr lang="pt-BR" sz="1100" u="none" strike="noStrike">
                          <a:effectLst/>
                        </a:rPr>
                        <a:t>IV.3</a:t>
                      </a:r>
                      <a:endParaRPr lang="pt-BR" sz="11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Conhecimento dos Instrumentos</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pt-BR" sz="1000" u="none" strike="noStrike">
                          <a:effectLst/>
                        </a:rPr>
                        <a:t>Manutençao da base de conhecimento atualizada, considerando o status da implementação e ao menos os conteúdos afetos aos intrumentos de gestão sob governabilidade do Comitê (Plano, Enquadramento, Cobrança)</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Comitê</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89252937"/>
                  </a:ext>
                </a:extLst>
              </a:tr>
            </a:tbl>
          </a:graphicData>
        </a:graphic>
      </p:graphicFrame>
      <p:graphicFrame>
        <p:nvGraphicFramePr>
          <p:cNvPr id="7" name="Tabela 6">
            <a:extLst>
              <a:ext uri="{FF2B5EF4-FFF2-40B4-BE49-F238E27FC236}">
                <a16:creationId xmlns:a16="http://schemas.microsoft.com/office/drawing/2014/main" id="{35B80B0B-A05C-46DA-9A56-D010FEBFE4E2}"/>
              </a:ext>
            </a:extLst>
          </p:cNvPr>
          <p:cNvGraphicFramePr>
            <a:graphicFrameLocks noGrp="1"/>
          </p:cNvGraphicFramePr>
          <p:nvPr>
            <p:extLst>
              <p:ext uri="{D42A27DB-BD31-4B8C-83A1-F6EECF244321}">
                <p14:modId xmlns:p14="http://schemas.microsoft.com/office/powerpoint/2010/main" val="141256250"/>
              </p:ext>
            </p:extLst>
          </p:nvPr>
        </p:nvGraphicFramePr>
        <p:xfrm>
          <a:off x="5052291" y="1801812"/>
          <a:ext cx="2189022" cy="3273425"/>
        </p:xfrm>
        <a:graphic>
          <a:graphicData uri="http://schemas.openxmlformats.org/drawingml/2006/table">
            <a:tbl>
              <a:tblPr>
                <a:tableStyleId>{5C22544A-7EE6-4342-B048-85BDC9FD1C3A}</a:tableStyleId>
              </a:tblPr>
              <a:tblGrid>
                <a:gridCol w="364837">
                  <a:extLst>
                    <a:ext uri="{9D8B030D-6E8A-4147-A177-3AD203B41FA5}">
                      <a16:colId xmlns:a16="http://schemas.microsoft.com/office/drawing/2014/main" val="382931412"/>
                    </a:ext>
                  </a:extLst>
                </a:gridCol>
                <a:gridCol w="364837">
                  <a:extLst>
                    <a:ext uri="{9D8B030D-6E8A-4147-A177-3AD203B41FA5}">
                      <a16:colId xmlns:a16="http://schemas.microsoft.com/office/drawing/2014/main" val="1489150653"/>
                    </a:ext>
                  </a:extLst>
                </a:gridCol>
                <a:gridCol w="364837">
                  <a:extLst>
                    <a:ext uri="{9D8B030D-6E8A-4147-A177-3AD203B41FA5}">
                      <a16:colId xmlns:a16="http://schemas.microsoft.com/office/drawing/2014/main" val="1757939670"/>
                    </a:ext>
                  </a:extLst>
                </a:gridCol>
                <a:gridCol w="364837">
                  <a:extLst>
                    <a:ext uri="{9D8B030D-6E8A-4147-A177-3AD203B41FA5}">
                      <a16:colId xmlns:a16="http://schemas.microsoft.com/office/drawing/2014/main" val="4073503263"/>
                    </a:ext>
                  </a:extLst>
                </a:gridCol>
                <a:gridCol w="364837">
                  <a:extLst>
                    <a:ext uri="{9D8B030D-6E8A-4147-A177-3AD203B41FA5}">
                      <a16:colId xmlns:a16="http://schemas.microsoft.com/office/drawing/2014/main" val="2416990843"/>
                    </a:ext>
                  </a:extLst>
                </a:gridCol>
                <a:gridCol w="364837">
                  <a:extLst>
                    <a:ext uri="{9D8B030D-6E8A-4147-A177-3AD203B41FA5}">
                      <a16:colId xmlns:a16="http://schemas.microsoft.com/office/drawing/2014/main" val="1024718554"/>
                    </a:ext>
                  </a:extLst>
                </a:gridCol>
              </a:tblGrid>
              <a:tr h="445770">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549627019"/>
                  </a:ext>
                </a:extLst>
              </a:tr>
              <a:tr h="445770">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2021</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94273946"/>
                  </a:ext>
                </a:extLst>
              </a:tr>
              <a:tr h="76962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48051376"/>
                  </a:ext>
                </a:extLst>
              </a:tr>
              <a:tr h="78359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8832354"/>
                  </a:ext>
                </a:extLst>
              </a:tr>
              <a:tr h="80772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00187256"/>
                  </a:ext>
                </a:extLst>
              </a:tr>
            </a:tbl>
          </a:graphicData>
        </a:graphic>
      </p:graphicFrame>
      <p:graphicFrame>
        <p:nvGraphicFramePr>
          <p:cNvPr id="9" name="Tabela 8">
            <a:extLst>
              <a:ext uri="{FF2B5EF4-FFF2-40B4-BE49-F238E27FC236}">
                <a16:creationId xmlns:a16="http://schemas.microsoft.com/office/drawing/2014/main" id="{2E4565E8-5D0A-433A-9089-04A96D19D9A1}"/>
              </a:ext>
            </a:extLst>
          </p:cNvPr>
          <p:cNvGraphicFramePr>
            <a:graphicFrameLocks noGrp="1"/>
          </p:cNvGraphicFramePr>
          <p:nvPr>
            <p:extLst>
              <p:ext uri="{D42A27DB-BD31-4B8C-83A1-F6EECF244321}">
                <p14:modId xmlns:p14="http://schemas.microsoft.com/office/powerpoint/2010/main" val="2461733918"/>
              </p:ext>
            </p:extLst>
          </p:nvPr>
        </p:nvGraphicFramePr>
        <p:xfrm>
          <a:off x="7424821" y="1811401"/>
          <a:ext cx="2199468" cy="3240889"/>
        </p:xfrm>
        <a:graphic>
          <a:graphicData uri="http://schemas.openxmlformats.org/drawingml/2006/table">
            <a:tbl>
              <a:tblPr>
                <a:tableStyleId>{5C22544A-7EE6-4342-B048-85BDC9FD1C3A}</a:tableStyleId>
              </a:tblPr>
              <a:tblGrid>
                <a:gridCol w="366578">
                  <a:extLst>
                    <a:ext uri="{9D8B030D-6E8A-4147-A177-3AD203B41FA5}">
                      <a16:colId xmlns:a16="http://schemas.microsoft.com/office/drawing/2014/main" val="2942632153"/>
                    </a:ext>
                  </a:extLst>
                </a:gridCol>
                <a:gridCol w="366578">
                  <a:extLst>
                    <a:ext uri="{9D8B030D-6E8A-4147-A177-3AD203B41FA5}">
                      <a16:colId xmlns:a16="http://schemas.microsoft.com/office/drawing/2014/main" val="3669152172"/>
                    </a:ext>
                  </a:extLst>
                </a:gridCol>
                <a:gridCol w="366578">
                  <a:extLst>
                    <a:ext uri="{9D8B030D-6E8A-4147-A177-3AD203B41FA5}">
                      <a16:colId xmlns:a16="http://schemas.microsoft.com/office/drawing/2014/main" val="981030750"/>
                    </a:ext>
                  </a:extLst>
                </a:gridCol>
                <a:gridCol w="366578">
                  <a:extLst>
                    <a:ext uri="{9D8B030D-6E8A-4147-A177-3AD203B41FA5}">
                      <a16:colId xmlns:a16="http://schemas.microsoft.com/office/drawing/2014/main" val="783634033"/>
                    </a:ext>
                  </a:extLst>
                </a:gridCol>
                <a:gridCol w="366578">
                  <a:extLst>
                    <a:ext uri="{9D8B030D-6E8A-4147-A177-3AD203B41FA5}">
                      <a16:colId xmlns:a16="http://schemas.microsoft.com/office/drawing/2014/main" val="689447072"/>
                    </a:ext>
                  </a:extLst>
                </a:gridCol>
                <a:gridCol w="366578">
                  <a:extLst>
                    <a:ext uri="{9D8B030D-6E8A-4147-A177-3AD203B41FA5}">
                      <a16:colId xmlns:a16="http://schemas.microsoft.com/office/drawing/2014/main" val="1163111842"/>
                    </a:ext>
                  </a:extLst>
                </a:gridCol>
              </a:tblGrid>
              <a:tr h="472841">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4093213587"/>
                  </a:ext>
                </a:extLst>
              </a:tr>
              <a:tr h="443095">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28863077"/>
                  </a:ext>
                </a:extLst>
              </a:tr>
              <a:tr h="78602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70802203"/>
                  </a:ext>
                </a:extLst>
              </a:tr>
              <a:tr h="786022">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1815547"/>
                  </a:ext>
                </a:extLst>
              </a:tr>
              <a:tr h="752910">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19580826"/>
                  </a:ext>
                </a:extLst>
              </a:tr>
            </a:tbl>
          </a:graphicData>
        </a:graphic>
      </p:graphicFrame>
      <p:graphicFrame>
        <p:nvGraphicFramePr>
          <p:cNvPr id="10" name="Tabela 9">
            <a:extLst>
              <a:ext uri="{FF2B5EF4-FFF2-40B4-BE49-F238E27FC236}">
                <a16:creationId xmlns:a16="http://schemas.microsoft.com/office/drawing/2014/main" id="{1CDCACEE-F696-4866-B36F-4D349C15CF86}"/>
              </a:ext>
            </a:extLst>
          </p:cNvPr>
          <p:cNvGraphicFramePr>
            <a:graphicFrameLocks noGrp="1"/>
          </p:cNvGraphicFramePr>
          <p:nvPr>
            <p:extLst>
              <p:ext uri="{D42A27DB-BD31-4B8C-83A1-F6EECF244321}">
                <p14:modId xmlns:p14="http://schemas.microsoft.com/office/powerpoint/2010/main" val="3340461168"/>
              </p:ext>
            </p:extLst>
          </p:nvPr>
        </p:nvGraphicFramePr>
        <p:xfrm>
          <a:off x="9804281" y="1820639"/>
          <a:ext cx="2199468" cy="3231158"/>
        </p:xfrm>
        <a:graphic>
          <a:graphicData uri="http://schemas.openxmlformats.org/drawingml/2006/table">
            <a:tbl>
              <a:tblPr>
                <a:tableStyleId>{5C22544A-7EE6-4342-B048-85BDC9FD1C3A}</a:tableStyleId>
              </a:tblPr>
              <a:tblGrid>
                <a:gridCol w="366578">
                  <a:extLst>
                    <a:ext uri="{9D8B030D-6E8A-4147-A177-3AD203B41FA5}">
                      <a16:colId xmlns:a16="http://schemas.microsoft.com/office/drawing/2014/main" val="1357111891"/>
                    </a:ext>
                  </a:extLst>
                </a:gridCol>
                <a:gridCol w="366578">
                  <a:extLst>
                    <a:ext uri="{9D8B030D-6E8A-4147-A177-3AD203B41FA5}">
                      <a16:colId xmlns:a16="http://schemas.microsoft.com/office/drawing/2014/main" val="3388323430"/>
                    </a:ext>
                  </a:extLst>
                </a:gridCol>
                <a:gridCol w="366578">
                  <a:extLst>
                    <a:ext uri="{9D8B030D-6E8A-4147-A177-3AD203B41FA5}">
                      <a16:colId xmlns:a16="http://schemas.microsoft.com/office/drawing/2014/main" val="3838146400"/>
                    </a:ext>
                  </a:extLst>
                </a:gridCol>
                <a:gridCol w="366578">
                  <a:extLst>
                    <a:ext uri="{9D8B030D-6E8A-4147-A177-3AD203B41FA5}">
                      <a16:colId xmlns:a16="http://schemas.microsoft.com/office/drawing/2014/main" val="3624848714"/>
                    </a:ext>
                  </a:extLst>
                </a:gridCol>
                <a:gridCol w="366578">
                  <a:extLst>
                    <a:ext uri="{9D8B030D-6E8A-4147-A177-3AD203B41FA5}">
                      <a16:colId xmlns:a16="http://schemas.microsoft.com/office/drawing/2014/main" val="25267617"/>
                    </a:ext>
                  </a:extLst>
                </a:gridCol>
                <a:gridCol w="366578">
                  <a:extLst>
                    <a:ext uri="{9D8B030D-6E8A-4147-A177-3AD203B41FA5}">
                      <a16:colId xmlns:a16="http://schemas.microsoft.com/office/drawing/2014/main" val="3632556769"/>
                    </a:ext>
                  </a:extLst>
                </a:gridCol>
              </a:tblGrid>
              <a:tr h="508203">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376005332"/>
                  </a:ext>
                </a:extLst>
              </a:tr>
              <a:tr h="405122">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2020</a:t>
                      </a:r>
                      <a:endParaRPr lang="pt-B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47457034"/>
                  </a:ext>
                </a:extLst>
              </a:tr>
              <a:tr h="794327">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15355542"/>
                  </a:ext>
                </a:extLst>
              </a:tr>
              <a:tr h="785091">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80471119"/>
                  </a:ext>
                </a:extLst>
              </a:tr>
              <a:tr h="738415">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9525" marR="9525" marT="9525"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a:effectLst/>
                        </a:rPr>
                        <a:t>X</a:t>
                      </a:r>
                      <a:endParaRPr lang="pt-BR"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000" u="none" strike="noStrike" dirty="0">
                          <a:effectLst/>
                        </a:rPr>
                        <a:t>X</a:t>
                      </a:r>
                      <a:endParaRPr lang="pt-BR"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43371420"/>
                  </a:ext>
                </a:extLst>
              </a:tr>
            </a:tbl>
          </a:graphicData>
        </a:graphic>
      </p:graphicFrame>
      <p:sp>
        <p:nvSpPr>
          <p:cNvPr id="12" name="CaixaDeTexto 11">
            <a:extLst>
              <a:ext uri="{FF2B5EF4-FFF2-40B4-BE49-F238E27FC236}">
                <a16:creationId xmlns:a16="http://schemas.microsoft.com/office/drawing/2014/main" id="{B404BA8E-D949-4798-82F8-A5896ECF7818}"/>
              </a:ext>
            </a:extLst>
          </p:cNvPr>
          <p:cNvSpPr txBox="1"/>
          <p:nvPr/>
        </p:nvSpPr>
        <p:spPr>
          <a:xfrm>
            <a:off x="4994580" y="1461635"/>
            <a:ext cx="2202840" cy="307777"/>
          </a:xfrm>
          <a:prstGeom prst="rect">
            <a:avLst/>
          </a:prstGeom>
          <a:noFill/>
        </p:spPr>
        <p:txBody>
          <a:bodyPr wrap="square" rtlCol="0">
            <a:spAutoFit/>
          </a:bodyPr>
          <a:lstStyle/>
          <a:p>
            <a:pPr algn="ctr"/>
            <a:r>
              <a:rPr lang="pt-BR" sz="1400" b="1" dirty="0"/>
              <a:t>CBH Paranaíba-DF</a:t>
            </a:r>
          </a:p>
        </p:txBody>
      </p:sp>
      <p:sp>
        <p:nvSpPr>
          <p:cNvPr id="13" name="CaixaDeTexto 12">
            <a:extLst>
              <a:ext uri="{FF2B5EF4-FFF2-40B4-BE49-F238E27FC236}">
                <a16:creationId xmlns:a16="http://schemas.microsoft.com/office/drawing/2014/main" id="{4D818A0B-94B9-49E7-B104-AA2E7FD87B03}"/>
              </a:ext>
            </a:extLst>
          </p:cNvPr>
          <p:cNvSpPr txBox="1"/>
          <p:nvPr/>
        </p:nvSpPr>
        <p:spPr>
          <a:xfrm>
            <a:off x="7424821" y="1461636"/>
            <a:ext cx="2202840" cy="307777"/>
          </a:xfrm>
          <a:prstGeom prst="rect">
            <a:avLst/>
          </a:prstGeom>
          <a:noFill/>
        </p:spPr>
        <p:txBody>
          <a:bodyPr wrap="square" rtlCol="0">
            <a:spAutoFit/>
          </a:bodyPr>
          <a:lstStyle/>
          <a:p>
            <a:pPr algn="ctr"/>
            <a:r>
              <a:rPr lang="pt-BR" sz="1400" b="1" dirty="0"/>
              <a:t>CBH Preto-DF</a:t>
            </a:r>
          </a:p>
        </p:txBody>
      </p:sp>
      <p:sp>
        <p:nvSpPr>
          <p:cNvPr id="14" name="CaixaDeTexto 13">
            <a:extLst>
              <a:ext uri="{FF2B5EF4-FFF2-40B4-BE49-F238E27FC236}">
                <a16:creationId xmlns:a16="http://schemas.microsoft.com/office/drawing/2014/main" id="{780DE50A-D548-49C2-8C4D-959FDE3FB28B}"/>
              </a:ext>
            </a:extLst>
          </p:cNvPr>
          <p:cNvSpPr txBox="1"/>
          <p:nvPr/>
        </p:nvSpPr>
        <p:spPr>
          <a:xfrm>
            <a:off x="9800909" y="1461637"/>
            <a:ext cx="2202840" cy="307777"/>
          </a:xfrm>
          <a:prstGeom prst="rect">
            <a:avLst/>
          </a:prstGeom>
          <a:noFill/>
        </p:spPr>
        <p:txBody>
          <a:bodyPr wrap="square" rtlCol="0">
            <a:spAutoFit/>
          </a:bodyPr>
          <a:lstStyle/>
          <a:p>
            <a:pPr algn="ctr"/>
            <a:r>
              <a:rPr lang="pt-BR" sz="1400" b="1" dirty="0"/>
              <a:t>CBH Maranhão-DF</a:t>
            </a:r>
          </a:p>
        </p:txBody>
      </p:sp>
    </p:spTree>
    <p:extLst>
      <p:ext uri="{BB962C8B-B14F-4D97-AF65-F5344CB8AC3E}">
        <p14:creationId xmlns:p14="http://schemas.microsoft.com/office/powerpoint/2010/main" val="125655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ela 10">
            <a:extLst>
              <a:ext uri="{FF2B5EF4-FFF2-40B4-BE49-F238E27FC236}">
                <a16:creationId xmlns:a16="http://schemas.microsoft.com/office/drawing/2014/main" id="{2EBA54EF-CD87-482D-A648-199F844441B6}"/>
              </a:ext>
            </a:extLst>
          </p:cNvPr>
          <p:cNvGraphicFramePr>
            <a:graphicFrameLocks noGrp="1"/>
          </p:cNvGraphicFramePr>
          <p:nvPr>
            <p:extLst>
              <p:ext uri="{D42A27DB-BD31-4B8C-83A1-F6EECF244321}">
                <p14:modId xmlns:p14="http://schemas.microsoft.com/office/powerpoint/2010/main" val="3543615692"/>
              </p:ext>
            </p:extLst>
          </p:nvPr>
        </p:nvGraphicFramePr>
        <p:xfrm>
          <a:off x="461818" y="746125"/>
          <a:ext cx="10825021" cy="6025272"/>
        </p:xfrm>
        <a:graphic>
          <a:graphicData uri="http://schemas.openxmlformats.org/drawingml/2006/table">
            <a:tbl>
              <a:tblPr>
                <a:tableStyleId>{5C22544A-7EE6-4342-B048-85BDC9FD1C3A}</a:tableStyleId>
              </a:tblPr>
              <a:tblGrid>
                <a:gridCol w="401180">
                  <a:extLst>
                    <a:ext uri="{9D8B030D-6E8A-4147-A177-3AD203B41FA5}">
                      <a16:colId xmlns:a16="http://schemas.microsoft.com/office/drawing/2014/main" val="1852129670"/>
                    </a:ext>
                  </a:extLst>
                </a:gridCol>
                <a:gridCol w="1464566">
                  <a:extLst>
                    <a:ext uri="{9D8B030D-6E8A-4147-A177-3AD203B41FA5}">
                      <a16:colId xmlns:a16="http://schemas.microsoft.com/office/drawing/2014/main" val="1417103185"/>
                    </a:ext>
                  </a:extLst>
                </a:gridCol>
                <a:gridCol w="5297213">
                  <a:extLst>
                    <a:ext uri="{9D8B030D-6E8A-4147-A177-3AD203B41FA5}">
                      <a16:colId xmlns:a16="http://schemas.microsoft.com/office/drawing/2014/main" val="646606040"/>
                    </a:ext>
                  </a:extLst>
                </a:gridCol>
                <a:gridCol w="822934">
                  <a:extLst>
                    <a:ext uri="{9D8B030D-6E8A-4147-A177-3AD203B41FA5}">
                      <a16:colId xmlns:a16="http://schemas.microsoft.com/office/drawing/2014/main" val="4212720640"/>
                    </a:ext>
                  </a:extLst>
                </a:gridCol>
                <a:gridCol w="473188">
                  <a:extLst>
                    <a:ext uri="{9D8B030D-6E8A-4147-A177-3AD203B41FA5}">
                      <a16:colId xmlns:a16="http://schemas.microsoft.com/office/drawing/2014/main" val="2118921147"/>
                    </a:ext>
                  </a:extLst>
                </a:gridCol>
                <a:gridCol w="473188">
                  <a:extLst>
                    <a:ext uri="{9D8B030D-6E8A-4147-A177-3AD203B41FA5}">
                      <a16:colId xmlns:a16="http://schemas.microsoft.com/office/drawing/2014/main" val="701605473"/>
                    </a:ext>
                  </a:extLst>
                </a:gridCol>
                <a:gridCol w="473188">
                  <a:extLst>
                    <a:ext uri="{9D8B030D-6E8A-4147-A177-3AD203B41FA5}">
                      <a16:colId xmlns:a16="http://schemas.microsoft.com/office/drawing/2014/main" val="3610491958"/>
                    </a:ext>
                  </a:extLst>
                </a:gridCol>
                <a:gridCol w="473188">
                  <a:extLst>
                    <a:ext uri="{9D8B030D-6E8A-4147-A177-3AD203B41FA5}">
                      <a16:colId xmlns:a16="http://schemas.microsoft.com/office/drawing/2014/main" val="69051941"/>
                    </a:ext>
                  </a:extLst>
                </a:gridCol>
                <a:gridCol w="473188">
                  <a:extLst>
                    <a:ext uri="{9D8B030D-6E8A-4147-A177-3AD203B41FA5}">
                      <a16:colId xmlns:a16="http://schemas.microsoft.com/office/drawing/2014/main" val="1218785360"/>
                    </a:ext>
                  </a:extLst>
                </a:gridCol>
                <a:gridCol w="473188">
                  <a:extLst>
                    <a:ext uri="{9D8B030D-6E8A-4147-A177-3AD203B41FA5}">
                      <a16:colId xmlns:a16="http://schemas.microsoft.com/office/drawing/2014/main" val="3359493262"/>
                    </a:ext>
                  </a:extLst>
                </a:gridCol>
              </a:tblGrid>
              <a:tr h="191995">
                <a:tc gridSpan="3">
                  <a:txBody>
                    <a:bodyPr/>
                    <a:lstStyle/>
                    <a:p>
                      <a:pPr algn="l" fontAlgn="ctr"/>
                      <a:r>
                        <a:rPr lang="pt-BR" sz="1200" b="1" u="none" strike="noStrike" dirty="0">
                          <a:solidFill>
                            <a:srgbClr val="C00000"/>
                          </a:solidFill>
                          <a:effectLst/>
                        </a:rPr>
                        <a:t>COMPONENTE V: Instrumentos</a:t>
                      </a:r>
                      <a:endParaRPr lang="pt-BR" sz="1200" b="1" i="0" u="none" strike="noStrike" dirty="0">
                        <a:solidFill>
                          <a:srgbClr val="C00000"/>
                        </a:solidFill>
                        <a:effectLst/>
                        <a:latin typeface="Calibri" panose="020F0502020204030204" pitchFamily="34" charset="0"/>
                      </a:endParaRPr>
                    </a:p>
                  </a:txBody>
                  <a:tcPr marL="4102" marR="4102" marT="4102" marB="0" anchor="ctr"/>
                </a:tc>
                <a:tc hMerge="1">
                  <a:txBody>
                    <a:bodyPr/>
                    <a:lstStyle/>
                    <a:p>
                      <a:endParaRPr lang="pt-BR"/>
                    </a:p>
                  </a:txBody>
                  <a:tcPr/>
                </a:tc>
                <a:tc hMerge="1">
                  <a:txBody>
                    <a:bodyPr/>
                    <a:lstStyle/>
                    <a:p>
                      <a:endParaRPr lang="pt-BR"/>
                    </a:p>
                  </a:txBody>
                  <a:tcPr/>
                </a:tc>
                <a:tc>
                  <a:txBody>
                    <a:bodyPr/>
                    <a:lstStyle/>
                    <a:p>
                      <a:pPr algn="ctr" fontAlgn="ctr"/>
                      <a:r>
                        <a:rPr lang="pt-BR" sz="1400" b="1" u="none" strike="noStrike" dirty="0">
                          <a:effectLst/>
                        </a:rPr>
                        <a:t>Peso 25</a:t>
                      </a:r>
                      <a:endParaRPr lang="pt-BR" sz="1400" b="1" i="0" u="none" strike="noStrike" dirty="0">
                        <a:solidFill>
                          <a:srgbClr val="0000FF"/>
                        </a:solidFill>
                        <a:effectLst/>
                        <a:latin typeface="Calibri" panose="020F0502020204030204" pitchFamily="34" charset="0"/>
                      </a:endParaRPr>
                    </a:p>
                  </a:txBody>
                  <a:tcPr marL="4102" marR="4102" marT="4102" marB="0" anchor="ctr"/>
                </a:tc>
                <a:tc gridSpan="6">
                  <a:txBody>
                    <a:bodyPr/>
                    <a:lstStyle/>
                    <a:p>
                      <a:pPr algn="ctr" fontAlgn="ctr"/>
                      <a:r>
                        <a:rPr lang="pt-BR" sz="1000" u="none" strike="noStrike" dirty="0">
                          <a:effectLst/>
                        </a:rPr>
                        <a:t>PACTUAÇÃO: Metas a serem VERIFICADAS (alcançadas ou mantidas) em cada Ciclo</a:t>
                      </a:r>
                      <a:endParaRPr lang="pt-BR" sz="1000" b="1" i="0" u="none" strike="noStrike" dirty="0">
                        <a:solidFill>
                          <a:srgbClr val="000000"/>
                        </a:solidFill>
                        <a:effectLst/>
                        <a:latin typeface="Calibri" panose="020F0502020204030204" pitchFamily="34" charset="0"/>
                      </a:endParaRPr>
                    </a:p>
                  </a:txBody>
                  <a:tcPr marL="4102" marR="4102" marT="4102"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139089313"/>
                  </a:ext>
                </a:extLst>
              </a:tr>
              <a:tr h="191995">
                <a:tc gridSpan="2">
                  <a:txBody>
                    <a:bodyPr/>
                    <a:lstStyle/>
                    <a:p>
                      <a:pPr algn="l" fontAlgn="ctr"/>
                      <a:r>
                        <a:rPr lang="pt-BR" sz="1000" u="none" strike="noStrike">
                          <a:effectLst/>
                        </a:rPr>
                        <a:t>Indicador</a:t>
                      </a:r>
                      <a:endParaRPr lang="pt-BR" sz="1000" b="1" i="0" u="none" strike="noStrike">
                        <a:solidFill>
                          <a:srgbClr val="000000"/>
                        </a:solidFill>
                        <a:effectLst/>
                        <a:latin typeface="Calibri" panose="020F0502020204030204" pitchFamily="34" charset="0"/>
                      </a:endParaRPr>
                    </a:p>
                  </a:txBody>
                  <a:tcPr marL="4102" marR="4102" marT="4102" marB="0" anchor="ctr"/>
                </a:tc>
                <a:tc hMerge="1">
                  <a:txBody>
                    <a:bodyPr/>
                    <a:lstStyle/>
                    <a:p>
                      <a:endParaRPr lang="pt-BR"/>
                    </a:p>
                  </a:txBody>
                  <a:tcPr/>
                </a:tc>
                <a:tc>
                  <a:txBody>
                    <a:bodyPr/>
                    <a:lstStyle/>
                    <a:p>
                      <a:pPr algn="l" fontAlgn="ctr"/>
                      <a:r>
                        <a:rPr lang="pt-BR" sz="1000" u="none" strike="noStrike">
                          <a:effectLst/>
                        </a:rPr>
                        <a:t>Descrição da Meta</a:t>
                      </a:r>
                      <a:endParaRPr lang="pt-BR" sz="1000" b="1"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Resp. primário</a:t>
                      </a:r>
                      <a:endParaRPr lang="pt-BR" sz="1000" b="1"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Inicial</a:t>
                      </a:r>
                      <a:endParaRPr lang="pt-BR" sz="1000" b="1" i="0" u="none" strike="noStrike" dirty="0">
                        <a:solidFill>
                          <a:srgbClr val="000000"/>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a:effectLst/>
                        </a:rPr>
                        <a:t>2019</a:t>
                      </a:r>
                      <a:endParaRPr lang="pt-BR" sz="1000" b="1"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2020</a:t>
                      </a:r>
                      <a:endParaRPr lang="pt-BR" sz="1000" b="1"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2021</a:t>
                      </a:r>
                      <a:endParaRPr lang="pt-BR" sz="1000" b="1"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2022</a:t>
                      </a:r>
                      <a:endParaRPr lang="pt-BR" sz="1000" b="1"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2023</a:t>
                      </a:r>
                      <a:endParaRPr lang="pt-BR" sz="1000" b="1" i="0" u="none" strike="noStrike">
                        <a:solidFill>
                          <a:srgbClr val="000000"/>
                        </a:solidFill>
                        <a:effectLst/>
                        <a:latin typeface="Calibri" panose="020F0502020204030204" pitchFamily="34" charset="0"/>
                      </a:endParaRPr>
                    </a:p>
                  </a:txBody>
                  <a:tcPr marL="4102" marR="4102" marT="4102" marB="0" anchor="ctr"/>
                </a:tc>
                <a:extLst>
                  <a:ext uri="{0D108BD9-81ED-4DB2-BD59-A6C34878D82A}">
                    <a16:rowId xmlns:a16="http://schemas.microsoft.com/office/drawing/2014/main" val="4233366573"/>
                  </a:ext>
                </a:extLst>
              </a:tr>
              <a:tr h="418450">
                <a:tc>
                  <a:txBody>
                    <a:bodyPr/>
                    <a:lstStyle/>
                    <a:p>
                      <a:pPr algn="ctr" fontAlgn="ctr"/>
                      <a:r>
                        <a:rPr lang="pt-BR" sz="1000" u="none" strike="noStrike">
                          <a:effectLst/>
                        </a:rPr>
                        <a:t>V.1</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TDR para Plano e Enquadramento</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dirty="0">
                          <a:effectLst/>
                        </a:rPr>
                        <a:t>Aprovação de TDR para elaboração de Plano e/ou Enquadramento</a:t>
                      </a:r>
                      <a:endParaRPr lang="pt-BR" sz="1000" b="0" i="0" u="none" strike="noStrike" dirty="0">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2406763001"/>
                  </a:ext>
                </a:extLst>
              </a:tr>
              <a:tr h="300573">
                <a:tc>
                  <a:txBody>
                    <a:bodyPr/>
                    <a:lstStyle/>
                    <a:p>
                      <a:pPr algn="ctr" fontAlgn="ctr"/>
                      <a:r>
                        <a:rPr lang="pt-BR" sz="1000" u="none" strike="noStrike">
                          <a:effectLst/>
                        </a:rPr>
                        <a:t>V.2</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Plano Aprovado</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Plano de Recursos Hídricos da bacia hidrográfica aprovado pelo Comitê, em conformidade com os normativos estaduais pertinentes</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483011694"/>
                  </a:ext>
                </a:extLst>
              </a:tr>
              <a:tr h="348709">
                <a:tc>
                  <a:txBody>
                    <a:bodyPr/>
                    <a:lstStyle/>
                    <a:p>
                      <a:pPr algn="ctr" fontAlgn="ctr"/>
                      <a:r>
                        <a:rPr lang="pt-BR" sz="1000" u="none" strike="noStrike">
                          <a:effectLst/>
                        </a:rPr>
                        <a:t>V.3</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Enquadramento Aprovado</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Proposta de Enquadramento dos corpos d'água aprovada pelo Comitê, incluindo plano de efetivação, em conformidade com os normativos estaduais pertinentes.</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580632228"/>
                  </a:ext>
                </a:extLst>
              </a:tr>
              <a:tr h="348709">
                <a:tc>
                  <a:txBody>
                    <a:bodyPr/>
                    <a:lstStyle/>
                    <a:p>
                      <a:pPr algn="ctr" fontAlgn="ctr"/>
                      <a:r>
                        <a:rPr lang="pt-BR" sz="1000" u="none" strike="noStrike">
                          <a:effectLst/>
                        </a:rPr>
                        <a:t>V.4</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Estudos para implementação de Cobrança</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Elaboração de estudos para implementação da cobrança na bacia hidrográfica, em conformidade com os normativos estaduais pertinentes.</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4288098590"/>
                  </a:ext>
                </a:extLst>
              </a:tr>
              <a:tr h="229738">
                <a:tc>
                  <a:txBody>
                    <a:bodyPr/>
                    <a:lstStyle/>
                    <a:p>
                      <a:pPr algn="ctr" fontAlgn="ctr"/>
                      <a:r>
                        <a:rPr lang="pt-BR" sz="1000" u="none" strike="noStrike">
                          <a:effectLst/>
                        </a:rPr>
                        <a:t>V.5</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dirty="0">
                          <a:effectLst/>
                        </a:rPr>
                        <a:t>Aprovação de Cobrança</a:t>
                      </a:r>
                      <a:endParaRPr lang="pt-BR" sz="1000" b="0" i="0" u="none" strike="noStrike" dirty="0">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dirty="0">
                          <a:effectLst/>
                        </a:rPr>
                        <a:t>Cobrança aprovada na bacia hidrográfica, em conformidade com os normativos estaduais pertinentes.</a:t>
                      </a:r>
                      <a:endParaRPr lang="pt-BR" sz="1000" b="0" i="0" u="none" strike="noStrike" dirty="0">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930434752"/>
                  </a:ext>
                </a:extLst>
              </a:tr>
              <a:tr h="278967">
                <a:tc>
                  <a:txBody>
                    <a:bodyPr/>
                    <a:lstStyle/>
                    <a:p>
                      <a:pPr algn="ctr" fontAlgn="ctr"/>
                      <a:r>
                        <a:rPr lang="pt-BR" sz="1000" u="none" strike="noStrike">
                          <a:effectLst/>
                        </a:rPr>
                        <a:t>V.6</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dirty="0">
                          <a:effectLst/>
                        </a:rPr>
                        <a:t>Revisão do Plano</a:t>
                      </a:r>
                      <a:endParaRPr lang="pt-BR" sz="1000" b="0" i="0" u="none" strike="noStrike" dirty="0">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Revisão de Plano elaborada e aprovada pelo Comitê, em conformidade com os normativos estaduais pertinentes. </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4187525192"/>
                  </a:ext>
                </a:extLst>
              </a:tr>
              <a:tr h="278967">
                <a:tc>
                  <a:txBody>
                    <a:bodyPr/>
                    <a:lstStyle/>
                    <a:p>
                      <a:pPr algn="ctr" fontAlgn="ctr"/>
                      <a:r>
                        <a:rPr lang="pt-BR" sz="1000" u="none" strike="noStrike">
                          <a:effectLst/>
                        </a:rPr>
                        <a:t>V.7</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dirty="0">
                          <a:effectLst/>
                        </a:rPr>
                        <a:t>Revisão do Enquadramento</a:t>
                      </a:r>
                      <a:endParaRPr lang="pt-BR" sz="1000" b="0" i="0" u="none" strike="noStrike" dirty="0">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dirty="0">
                          <a:effectLst/>
                        </a:rPr>
                        <a:t>Revisão de Proposta de Enquadramento dos corpos d'água elaborada e aprovada pelo Comitê, incluindo plano de efetivação, em conformidade com os normativos estaduais pertinentes.</a:t>
                      </a:r>
                      <a:endParaRPr lang="pt-BR" sz="1000" b="0" i="0" u="none" strike="noStrike" dirty="0">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X</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X</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2940563523"/>
                  </a:ext>
                </a:extLst>
              </a:tr>
              <a:tr h="229738">
                <a:tc>
                  <a:txBody>
                    <a:bodyPr/>
                    <a:lstStyle/>
                    <a:p>
                      <a:pPr algn="ctr" fontAlgn="ctr"/>
                      <a:r>
                        <a:rPr lang="pt-BR" sz="1000" u="none" strike="noStrike">
                          <a:effectLst/>
                        </a:rPr>
                        <a:t>V.8</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Revisão da Cobrança</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Revisão de mecanismos e/ou valores de cobrança aprovada pelo Comitê, em conformidade com os normativos estaduais pertinentes.</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2214860466"/>
                  </a:ext>
                </a:extLst>
              </a:tr>
              <a:tr h="767159">
                <a:tc>
                  <a:txBody>
                    <a:bodyPr/>
                    <a:lstStyle/>
                    <a:p>
                      <a:pPr algn="ctr" fontAlgn="ctr"/>
                      <a:r>
                        <a:rPr lang="pt-BR" sz="1000" u="none" strike="noStrike">
                          <a:effectLst/>
                        </a:rPr>
                        <a:t>V.9</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Atuação político-institucional</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Ações definidas pelo Comitê, no âmbito de suas competências, que não tenham sido contempladas nos demais indicadores, e que possam ter o seu cumprimento aferido e certificado pelo Conselho Estadual. Ex.: ações de caráter político-institucional empreendida pelo Comitê em favor da implementação da gestão, articulação com outros comitês em bacias compartilhadas, educação ambiental com ênfase em recursos hídricos, alocação negociada, implementação de comissões de açudes, pactuação de condições de entrega em exutórios, prioridades de outorga, áreas sujeitas a restrição de uso, ação especial de mobilização, apoio à realização de campanhas, etc.  &lt;Descrever suscintamente caso concreto, indicando a forma que o cumprimento será aferido pelo Conselho Estadual&gt;</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3978987135"/>
                  </a:ext>
                </a:extLst>
              </a:tr>
              <a:tr h="766339">
                <a:tc>
                  <a:txBody>
                    <a:bodyPr/>
                    <a:lstStyle/>
                    <a:p>
                      <a:pPr algn="ctr" fontAlgn="ctr"/>
                      <a:r>
                        <a:rPr lang="pt-BR" sz="1000" u="none" strike="noStrike">
                          <a:effectLst/>
                        </a:rPr>
                        <a:t>V.10</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Situação especial (Alocação Negociada, condição de entrega, etc)</a:t>
                      </a:r>
                      <a:endParaRPr lang="pt-BR" sz="1000" b="0" i="0" u="none" strike="noStrike">
                        <a:solidFill>
                          <a:srgbClr val="000000"/>
                        </a:solidFill>
                        <a:effectLst/>
                        <a:latin typeface="Calibri" panose="020F0502020204030204" pitchFamily="34" charset="0"/>
                      </a:endParaRPr>
                    </a:p>
                  </a:txBody>
                  <a:tcPr marL="4102" marR="4102" marT="4102" marB="0" anchor="ctr"/>
                </a:tc>
                <a:tc>
                  <a:txBody>
                    <a:bodyPr/>
                    <a:lstStyle/>
                    <a:p>
                      <a:pPr algn="l" fontAlgn="ctr"/>
                      <a:r>
                        <a:rPr lang="pt-BR" sz="1000" u="none" strike="noStrike">
                          <a:effectLst/>
                        </a:rPr>
                        <a:t>Ações definidas pelo Comitê, no âmbito de suas competências, que não tenham sido contempladas nos demais indicadores, e que possam ter o seu cumprimento aferido e certificado pelo Conselho Estadual. Ex.: ações de caráter político-institucional empreendida pelo Comitê em favor da implementação da gestão, articulação com outros comitês em bacias compartilhadas, educação ambiental com ênfase em recursos hídricos, alocação negociada, implementação de comissões de açudes, pactuação de condições de entrega em exutórios, prioridades de outorga, áreas sujeitas a restrição de uso, ação especial de mobilização, apoio à realização de campanhas, etc.  &lt;Descrever suscintamente caso concreto, indicando a forma que o cumprimento será aferido pelo Conselho Estadual&gt;</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a:effectLst/>
                        </a:rPr>
                        <a:t>EE e/ou Comitê (informar)</a:t>
                      </a:r>
                      <a:endParaRPr lang="pt-BR" sz="1000" b="0" i="0" u="none" strike="noStrike">
                        <a:solidFill>
                          <a:srgbClr val="0000FF"/>
                        </a:solidFill>
                        <a:effectLst/>
                        <a:latin typeface="Calibri" panose="020F0502020204030204" pitchFamily="34" charset="0"/>
                      </a:endParaRPr>
                    </a:p>
                  </a:txBody>
                  <a:tcPr marL="4102" marR="4102" marT="4102" marB="0" anchor="ct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4">
                        <a:lumMod val="40000"/>
                        <a:lumOff val="6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a:effectLst/>
                        </a:rPr>
                        <a:t> </a:t>
                      </a:r>
                      <a:endParaRPr lang="pt-BR" sz="1000" b="0" i="0" u="none" strike="noStrike">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tc>
                  <a:txBody>
                    <a:bodyPr/>
                    <a:lstStyle/>
                    <a:p>
                      <a:pPr algn="ctr" fontAlgn="ctr"/>
                      <a:r>
                        <a:rPr lang="pt-BR" sz="1000" u="none" strike="noStrike" dirty="0">
                          <a:effectLst/>
                        </a:rPr>
                        <a:t> </a:t>
                      </a:r>
                      <a:endParaRPr lang="pt-BR" sz="1000" b="0" i="0" u="none" strike="noStrike" dirty="0">
                        <a:solidFill>
                          <a:srgbClr val="0000FF"/>
                        </a:solidFill>
                        <a:effectLst/>
                        <a:latin typeface="Calibri" panose="020F0502020204030204" pitchFamily="34" charset="0"/>
                      </a:endParaRPr>
                    </a:p>
                  </a:txBody>
                  <a:tcPr marL="4102" marR="4102" marT="4102" marB="0" anchor="ctr">
                    <a:solidFill>
                      <a:schemeClr val="accent3">
                        <a:lumMod val="20000"/>
                        <a:lumOff val="80000"/>
                      </a:schemeClr>
                    </a:solidFill>
                  </a:tcPr>
                </a:tc>
                <a:extLst>
                  <a:ext uri="{0D108BD9-81ED-4DB2-BD59-A6C34878D82A}">
                    <a16:rowId xmlns:a16="http://schemas.microsoft.com/office/drawing/2014/main" val="654218555"/>
                  </a:ext>
                </a:extLst>
              </a:tr>
            </a:tbl>
          </a:graphicData>
        </a:graphic>
      </p:graphicFrame>
      <p:sp>
        <p:nvSpPr>
          <p:cNvPr id="12" name="CaixaDeTexto 11">
            <a:extLst>
              <a:ext uri="{FF2B5EF4-FFF2-40B4-BE49-F238E27FC236}">
                <a16:creationId xmlns:a16="http://schemas.microsoft.com/office/drawing/2014/main" id="{82A7A80B-EACF-4897-A174-C166E0CEFFE5}"/>
              </a:ext>
            </a:extLst>
          </p:cNvPr>
          <p:cNvSpPr txBox="1"/>
          <p:nvPr/>
        </p:nvSpPr>
        <p:spPr>
          <a:xfrm>
            <a:off x="3916217" y="376793"/>
            <a:ext cx="4765964" cy="369332"/>
          </a:xfrm>
          <a:prstGeom prst="rect">
            <a:avLst/>
          </a:prstGeom>
          <a:noFill/>
        </p:spPr>
        <p:txBody>
          <a:bodyPr wrap="square" rtlCol="0">
            <a:spAutoFit/>
          </a:bodyPr>
          <a:lstStyle/>
          <a:p>
            <a:pPr algn="ctr"/>
            <a:r>
              <a:rPr lang="pt-BR" b="1" dirty="0"/>
              <a:t>CBH Paranaíba-DF </a:t>
            </a:r>
          </a:p>
        </p:txBody>
      </p:sp>
      <p:pic>
        <p:nvPicPr>
          <p:cNvPr id="13" name="Picture 2" descr="Logo_ADASA_2009_Hor_Color">
            <a:extLst>
              <a:ext uri="{FF2B5EF4-FFF2-40B4-BE49-F238E27FC236}">
                <a16:creationId xmlns:a16="http://schemas.microsoft.com/office/drawing/2014/main" id="{0A437DD8-0570-453C-A860-AD1971074BD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251" y="110715"/>
            <a:ext cx="1632408" cy="58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419014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1306</TotalTime>
  <Words>3653</Words>
  <Application>Microsoft Office PowerPoint</Application>
  <PresentationFormat>Widescreen</PresentationFormat>
  <Paragraphs>1818</Paragraphs>
  <Slides>13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13</vt:i4>
      </vt:variant>
    </vt:vector>
  </HeadingPairs>
  <TitlesOfParts>
    <vt:vector size="17" baseType="lpstr">
      <vt:lpstr>Arial</vt:lpstr>
      <vt:lpstr>Calibri</vt:lpstr>
      <vt:lpstr>Calibri Light</vt:lpstr>
      <vt:lpstr>Tema do Office</vt:lpstr>
      <vt:lpstr>Apresentação do PowerPoint</vt:lpstr>
      <vt:lpstr>Adesão dos CBHs aos PROCOMITÊS</vt:lpstr>
      <vt:lpstr>Apresentação do PowerPoint</vt:lpstr>
      <vt:lpstr>Apresentação do PowerPoint</vt:lpstr>
      <vt:lpstr>Quadro de Metas Pactuadas pelo DF</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Alba Evangelista Ramos</dc:creator>
  <cp:lastModifiedBy>Vandete Inês Maldaner</cp:lastModifiedBy>
  <cp:revision>46</cp:revision>
  <dcterms:created xsi:type="dcterms:W3CDTF">2018-09-30T14:19:34Z</dcterms:created>
  <dcterms:modified xsi:type="dcterms:W3CDTF">2018-10-09T15:25:55Z</dcterms:modified>
</cp:coreProperties>
</file>