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8" r:id="rId2"/>
    <p:sldId id="330" r:id="rId3"/>
    <p:sldId id="355" r:id="rId4"/>
    <p:sldId id="375" r:id="rId5"/>
    <p:sldId id="357" r:id="rId6"/>
    <p:sldId id="358" r:id="rId7"/>
    <p:sldId id="359" r:id="rId8"/>
    <p:sldId id="360" r:id="rId9"/>
    <p:sldId id="361" r:id="rId10"/>
    <p:sldId id="362" r:id="rId11"/>
    <p:sldId id="369" r:id="rId12"/>
    <p:sldId id="363" r:id="rId13"/>
    <p:sldId id="364" r:id="rId14"/>
    <p:sldId id="365" r:id="rId15"/>
    <p:sldId id="367" r:id="rId16"/>
    <p:sldId id="366" r:id="rId17"/>
    <p:sldId id="368" r:id="rId18"/>
    <p:sldId id="372" r:id="rId19"/>
    <p:sldId id="370" r:id="rId20"/>
    <p:sldId id="371" r:id="rId21"/>
    <p:sldId id="374" r:id="rId22"/>
    <p:sldId id="373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E6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68" autoAdjust="0"/>
    <p:restoredTop sz="94660"/>
  </p:normalViewPr>
  <p:slideViewPr>
    <p:cSldViewPr>
      <p:cViewPr>
        <p:scale>
          <a:sx n="100" d="100"/>
          <a:sy n="100" d="100"/>
        </p:scale>
        <p:origin x="-2076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51B6-1923-42C1-B1C1-D7936BB90788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B931-86F3-4294-A1D7-F33F55860E6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9917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51B6-1923-42C1-B1C1-D7936BB90788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B931-86F3-4294-A1D7-F33F55860E6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8446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51B6-1923-42C1-B1C1-D7936BB90788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B931-86F3-4294-A1D7-F33F55860E6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6755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51B6-1923-42C1-B1C1-D7936BB90788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B931-86F3-4294-A1D7-F33F55860E6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7769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51B6-1923-42C1-B1C1-D7936BB90788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B931-86F3-4294-A1D7-F33F55860E6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2276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51B6-1923-42C1-B1C1-D7936BB90788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B931-86F3-4294-A1D7-F33F55860E6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7353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51B6-1923-42C1-B1C1-D7936BB90788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B931-86F3-4294-A1D7-F33F55860E6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221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51B6-1923-42C1-B1C1-D7936BB90788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B931-86F3-4294-A1D7-F33F55860E6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4720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51B6-1923-42C1-B1C1-D7936BB90788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B931-86F3-4294-A1D7-F33F55860E6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8274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51B6-1923-42C1-B1C1-D7936BB90788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B931-86F3-4294-A1D7-F33F55860E6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6808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51B6-1923-42C1-B1C1-D7936BB90788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B931-86F3-4294-A1D7-F33F55860E6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9527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451B6-1923-42C1-B1C1-D7936BB90788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AB931-86F3-4294-A1D7-F33F55860E6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2905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3848" y="2130425"/>
            <a:ext cx="5616624" cy="1470025"/>
          </a:xfrm>
        </p:spPr>
        <p:txBody>
          <a:bodyPr>
            <a:normAutofit/>
          </a:bodyPr>
          <a:lstStyle/>
          <a:p>
            <a:r>
              <a:rPr lang="pt-BR" sz="2800" dirty="0"/>
              <a:t>Estudo Preliminar das Normas Gerais de Outorga do Distrito Federal</a:t>
            </a:r>
            <a:endParaRPr lang="pt-BR" sz="2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427984" y="3933056"/>
            <a:ext cx="3304456" cy="648072"/>
          </a:xfrm>
        </p:spPr>
        <p:txBody>
          <a:bodyPr>
            <a:normAutofit/>
          </a:bodyPr>
          <a:lstStyle/>
          <a:p>
            <a:r>
              <a:rPr lang="pt-BR" sz="2000" b="1" dirty="0">
                <a:solidFill>
                  <a:srgbClr val="0070C0"/>
                </a:solidFill>
              </a:rPr>
              <a:t>Grupo de Trabalho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4572000" y="5254352"/>
            <a:ext cx="3160440" cy="9109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>
                <a:solidFill>
                  <a:schemeClr val="tx1"/>
                </a:solidFill>
              </a:rPr>
              <a:t>Apresentação no CRH-DF</a:t>
            </a:r>
          </a:p>
          <a:p>
            <a:r>
              <a:rPr lang="pt-BR" sz="1600" dirty="0">
                <a:solidFill>
                  <a:schemeClr val="tx1"/>
                </a:solidFill>
              </a:rPr>
              <a:t>Brasília, 19 de junho de 2018</a:t>
            </a:r>
          </a:p>
        </p:txBody>
      </p:sp>
      <p:grpSp>
        <p:nvGrpSpPr>
          <p:cNvPr id="12" name="Grupo 11"/>
          <p:cNvGrpSpPr/>
          <p:nvPr/>
        </p:nvGrpSpPr>
        <p:grpSpPr>
          <a:xfrm>
            <a:off x="0" y="0"/>
            <a:ext cx="2915816" cy="6858000"/>
            <a:chOff x="0" y="0"/>
            <a:chExt cx="2915816" cy="6858000"/>
          </a:xfrm>
        </p:grpSpPr>
        <p:sp>
          <p:nvSpPr>
            <p:cNvPr id="10" name="Retângulo 9"/>
            <p:cNvSpPr/>
            <p:nvPr/>
          </p:nvSpPr>
          <p:spPr>
            <a:xfrm>
              <a:off x="2555776" y="0"/>
              <a:ext cx="36004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0" y="0"/>
              <a:ext cx="2735796" cy="685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148538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1"/>
          <p:cNvGrpSpPr/>
          <p:nvPr/>
        </p:nvGrpSpPr>
        <p:grpSpPr>
          <a:xfrm>
            <a:off x="0" y="0"/>
            <a:ext cx="2915816" cy="6858000"/>
            <a:chOff x="0" y="0"/>
            <a:chExt cx="2915816" cy="6858000"/>
          </a:xfrm>
        </p:grpSpPr>
        <p:sp>
          <p:nvSpPr>
            <p:cNvPr id="10" name="Retângulo 9"/>
            <p:cNvSpPr/>
            <p:nvPr/>
          </p:nvSpPr>
          <p:spPr>
            <a:xfrm>
              <a:off x="2555776" y="0"/>
              <a:ext cx="36004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0" y="0"/>
              <a:ext cx="2735796" cy="685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" name="Grupo 12"/>
          <p:cNvGrpSpPr/>
          <p:nvPr/>
        </p:nvGrpSpPr>
        <p:grpSpPr>
          <a:xfrm>
            <a:off x="71406" y="71414"/>
            <a:ext cx="2428892" cy="928694"/>
            <a:chOff x="71406" y="71414"/>
            <a:chExt cx="2428892" cy="928694"/>
          </a:xfrm>
        </p:grpSpPr>
        <p:sp>
          <p:nvSpPr>
            <p:cNvPr id="14" name="Retângulo de cantos arredondados 13"/>
            <p:cNvSpPr/>
            <p:nvPr/>
          </p:nvSpPr>
          <p:spPr>
            <a:xfrm>
              <a:off x="71406" y="71414"/>
              <a:ext cx="2428892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ctangle 31"/>
            <p:cNvSpPr/>
            <p:nvPr/>
          </p:nvSpPr>
          <p:spPr>
            <a:xfrm>
              <a:off x="214282" y="285728"/>
              <a:ext cx="21290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200" b="1" dirty="0"/>
                <a:t>Conselho de Recursos Hídricos</a:t>
              </a:r>
            </a:p>
            <a:p>
              <a:pPr algn="ctr"/>
              <a:r>
                <a:rPr lang="pt-BR" sz="1200" b="1" dirty="0"/>
                <a:t>Distrito Federal</a:t>
              </a:r>
            </a:p>
          </p:txBody>
        </p:sp>
      </p:grpSp>
      <p:sp>
        <p:nvSpPr>
          <p:cNvPr id="16" name="Retângulo 15"/>
          <p:cNvSpPr/>
          <p:nvPr/>
        </p:nvSpPr>
        <p:spPr>
          <a:xfrm>
            <a:off x="857224" y="2214554"/>
            <a:ext cx="8082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2928926" y="1906494"/>
            <a:ext cx="6215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Inserção dos 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Riscos Ecológicos 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 território </a:t>
            </a:r>
          </a:p>
          <a:p>
            <a:pPr marL="285750" indent="-285750"/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no 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processo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Outorga</a:t>
            </a:r>
          </a:p>
        </p:txBody>
      </p:sp>
      <p:grpSp>
        <p:nvGrpSpPr>
          <p:cNvPr id="4" name="Grupo 20"/>
          <p:cNvGrpSpPr/>
          <p:nvPr/>
        </p:nvGrpSpPr>
        <p:grpSpPr>
          <a:xfrm>
            <a:off x="7786710" y="785794"/>
            <a:ext cx="1143008" cy="428628"/>
            <a:chOff x="428596" y="3500438"/>
            <a:chExt cx="8358246" cy="2428892"/>
          </a:xfrm>
        </p:grpSpPr>
        <p:sp>
          <p:nvSpPr>
            <p:cNvPr id="26" name="Retângulo 25"/>
            <p:cNvSpPr/>
            <p:nvPr/>
          </p:nvSpPr>
          <p:spPr>
            <a:xfrm>
              <a:off x="6572264" y="414338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  <a:endParaRPr lang="pt-BR" dirty="0"/>
            </a:p>
          </p:txBody>
        </p:sp>
        <p:sp>
          <p:nvSpPr>
            <p:cNvPr id="29" name="Pentágono 28"/>
            <p:cNvSpPr/>
            <p:nvPr/>
          </p:nvSpPr>
          <p:spPr>
            <a:xfrm>
              <a:off x="5929322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Pentágono 30"/>
            <p:cNvSpPr/>
            <p:nvPr/>
          </p:nvSpPr>
          <p:spPr>
            <a:xfrm>
              <a:off x="3178959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Pentágono 31"/>
            <p:cNvSpPr/>
            <p:nvPr/>
          </p:nvSpPr>
          <p:spPr>
            <a:xfrm>
              <a:off x="428596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5" name="Grupo 37"/>
            <p:cNvGrpSpPr/>
            <p:nvPr/>
          </p:nvGrpSpPr>
          <p:grpSpPr>
            <a:xfrm>
              <a:off x="642910" y="3500438"/>
              <a:ext cx="2000264" cy="1428760"/>
              <a:chOff x="642910" y="3500438"/>
              <a:chExt cx="2000264" cy="1428760"/>
            </a:xfrm>
          </p:grpSpPr>
          <p:sp>
            <p:nvSpPr>
              <p:cNvPr id="34" name="Seta para baixo 33"/>
              <p:cNvSpPr/>
              <p:nvPr/>
            </p:nvSpPr>
            <p:spPr>
              <a:xfrm>
                <a:off x="1500166" y="3500438"/>
                <a:ext cx="285752" cy="357190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5" name="Retângulo de cantos arredondados 34"/>
              <p:cNvSpPr/>
              <p:nvPr/>
            </p:nvSpPr>
            <p:spPr>
              <a:xfrm>
                <a:off x="642910" y="4214818"/>
                <a:ext cx="2000264" cy="714380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6" name="Rectangle 31"/>
          <p:cNvSpPr/>
          <p:nvPr/>
        </p:nvSpPr>
        <p:spPr>
          <a:xfrm>
            <a:off x="6130679" y="15007"/>
            <a:ext cx="2949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800" b="1" dirty="0"/>
              <a:t>16 PRESSUPOSTOS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165022" y="476672"/>
            <a:ext cx="39435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400" b="1" dirty="0">
                <a:solidFill>
                  <a:srgbClr val="0070C0"/>
                </a:solidFill>
              </a:rPr>
              <a:t>GT – estudo preliminar diretrizes gerais de outorga</a:t>
            </a:r>
          </a:p>
        </p:txBody>
      </p:sp>
      <p:sp>
        <p:nvSpPr>
          <p:cNvPr id="21" name="Rectangle 16">
            <a:extLst>
              <a:ext uri="{FF2B5EF4-FFF2-40B4-BE49-F238E27FC236}">
                <a16:creationId xmlns:a16="http://schemas.microsoft.com/office/drawing/2014/main" xmlns="" id="{AFFD7380-D5DE-41F2-B1DD-8B5634F732CA}"/>
              </a:ext>
            </a:extLst>
          </p:cNvPr>
          <p:cNvSpPr/>
          <p:nvPr/>
        </p:nvSpPr>
        <p:spPr>
          <a:xfrm>
            <a:off x="4801144" y="6639163"/>
            <a:ext cx="4342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b="1" dirty="0"/>
              <a:t>Fonte</a:t>
            </a:r>
            <a:r>
              <a:rPr lang="pt-BR" sz="1000" dirty="0"/>
              <a:t>: GT Estudo Preliminar de Normas Gerais de Outorga, Brasília, 19/06/2018</a:t>
            </a:r>
          </a:p>
        </p:txBody>
      </p:sp>
    </p:spTree>
    <p:extLst>
      <p:ext uri="{BB962C8B-B14F-4D97-AF65-F5344CB8AC3E}">
        <p14:creationId xmlns:p14="http://schemas.microsoft.com/office/powerpoint/2010/main" val="3148538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1"/>
          <p:cNvGrpSpPr/>
          <p:nvPr/>
        </p:nvGrpSpPr>
        <p:grpSpPr>
          <a:xfrm>
            <a:off x="0" y="0"/>
            <a:ext cx="2915816" cy="6858000"/>
            <a:chOff x="0" y="0"/>
            <a:chExt cx="2915816" cy="6858000"/>
          </a:xfrm>
        </p:grpSpPr>
        <p:sp>
          <p:nvSpPr>
            <p:cNvPr id="10" name="Retângulo 9"/>
            <p:cNvSpPr/>
            <p:nvPr/>
          </p:nvSpPr>
          <p:spPr>
            <a:xfrm>
              <a:off x="2555776" y="0"/>
              <a:ext cx="36004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0" y="0"/>
              <a:ext cx="2735796" cy="685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" name="Grupo 12"/>
          <p:cNvGrpSpPr/>
          <p:nvPr/>
        </p:nvGrpSpPr>
        <p:grpSpPr>
          <a:xfrm>
            <a:off x="71406" y="71414"/>
            <a:ext cx="2428892" cy="928694"/>
            <a:chOff x="71406" y="71414"/>
            <a:chExt cx="2428892" cy="928694"/>
          </a:xfrm>
        </p:grpSpPr>
        <p:sp>
          <p:nvSpPr>
            <p:cNvPr id="14" name="Retângulo de cantos arredondados 13"/>
            <p:cNvSpPr/>
            <p:nvPr/>
          </p:nvSpPr>
          <p:spPr>
            <a:xfrm>
              <a:off x="71406" y="71414"/>
              <a:ext cx="2428892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ctangle 31"/>
            <p:cNvSpPr/>
            <p:nvPr/>
          </p:nvSpPr>
          <p:spPr>
            <a:xfrm>
              <a:off x="214282" y="285728"/>
              <a:ext cx="21290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200" b="1" dirty="0"/>
                <a:t>Conselho de Recursos Hídricos</a:t>
              </a:r>
            </a:p>
            <a:p>
              <a:pPr algn="ctr"/>
              <a:r>
                <a:rPr lang="pt-BR" sz="1200" b="1" dirty="0"/>
                <a:t>Distrito Federal</a:t>
              </a:r>
            </a:p>
          </p:txBody>
        </p:sp>
      </p:grpSp>
      <p:sp>
        <p:nvSpPr>
          <p:cNvPr id="16" name="Retângulo 15"/>
          <p:cNvSpPr/>
          <p:nvPr/>
        </p:nvSpPr>
        <p:spPr>
          <a:xfrm>
            <a:off x="857224" y="2214554"/>
            <a:ext cx="8082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2928926" y="1906494"/>
            <a:ext cx="62150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Uso de 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diferentes Escalas de Trabalho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285750" indent="-285750"/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Análise</a:t>
            </a:r>
            <a:r>
              <a:rPr lang="pt-BR" sz="2400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 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dos </a:t>
            </a:r>
          </a:p>
          <a:p>
            <a:pPr marL="285750" indent="-285750"/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Impactos na Disponibilidade Hídrica</a:t>
            </a:r>
            <a:r>
              <a:rPr lang="pt-BR" sz="2400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285750" indent="-285750"/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nos processos de Outorga</a:t>
            </a:r>
            <a:endParaRPr lang="pt-BR" sz="2400" baseline="30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4" name="Grupo 20"/>
          <p:cNvGrpSpPr/>
          <p:nvPr/>
        </p:nvGrpSpPr>
        <p:grpSpPr>
          <a:xfrm>
            <a:off x="7786710" y="785794"/>
            <a:ext cx="1143008" cy="428628"/>
            <a:chOff x="428596" y="3500438"/>
            <a:chExt cx="8358246" cy="2428892"/>
          </a:xfrm>
        </p:grpSpPr>
        <p:sp>
          <p:nvSpPr>
            <p:cNvPr id="26" name="Retângulo 25"/>
            <p:cNvSpPr/>
            <p:nvPr/>
          </p:nvSpPr>
          <p:spPr>
            <a:xfrm>
              <a:off x="6572264" y="414338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  <a:endParaRPr lang="pt-BR" dirty="0"/>
            </a:p>
          </p:txBody>
        </p:sp>
        <p:sp>
          <p:nvSpPr>
            <p:cNvPr id="29" name="Pentágono 28"/>
            <p:cNvSpPr/>
            <p:nvPr/>
          </p:nvSpPr>
          <p:spPr>
            <a:xfrm>
              <a:off x="5929322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Pentágono 30"/>
            <p:cNvSpPr/>
            <p:nvPr/>
          </p:nvSpPr>
          <p:spPr>
            <a:xfrm>
              <a:off x="3178959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Pentágono 31"/>
            <p:cNvSpPr/>
            <p:nvPr/>
          </p:nvSpPr>
          <p:spPr>
            <a:xfrm>
              <a:off x="428596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5" name="Grupo 37"/>
            <p:cNvGrpSpPr/>
            <p:nvPr/>
          </p:nvGrpSpPr>
          <p:grpSpPr>
            <a:xfrm>
              <a:off x="642910" y="3500438"/>
              <a:ext cx="2000264" cy="1428760"/>
              <a:chOff x="642910" y="3500438"/>
              <a:chExt cx="2000264" cy="1428760"/>
            </a:xfrm>
          </p:grpSpPr>
          <p:sp>
            <p:nvSpPr>
              <p:cNvPr id="34" name="Seta para baixo 33"/>
              <p:cNvSpPr/>
              <p:nvPr/>
            </p:nvSpPr>
            <p:spPr>
              <a:xfrm>
                <a:off x="1500166" y="3500438"/>
                <a:ext cx="285752" cy="357190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5" name="Retângulo de cantos arredondados 34"/>
              <p:cNvSpPr/>
              <p:nvPr/>
            </p:nvSpPr>
            <p:spPr>
              <a:xfrm>
                <a:off x="642910" y="4214818"/>
                <a:ext cx="2000264" cy="714380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6" name="Rectangle 31"/>
          <p:cNvSpPr/>
          <p:nvPr/>
        </p:nvSpPr>
        <p:spPr>
          <a:xfrm>
            <a:off x="6130679" y="15007"/>
            <a:ext cx="2949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800" b="1" dirty="0"/>
              <a:t>16 PRESSUPOSTOS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165022" y="476672"/>
            <a:ext cx="39435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400" b="1" dirty="0">
                <a:solidFill>
                  <a:srgbClr val="0070C0"/>
                </a:solidFill>
              </a:rPr>
              <a:t>GT – estudo preliminar diretrizes gerais de outorga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3131841" y="4869160"/>
            <a:ext cx="59480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escala de trabalho para análise deve considerar o impacto que o empreendimento pode causar na área de influência direta</a:t>
            </a:r>
            <a:endParaRPr lang="pt-BR" dirty="0"/>
          </a:p>
        </p:txBody>
      </p:sp>
      <p:sp>
        <p:nvSpPr>
          <p:cNvPr id="22" name="Retângulo 21"/>
          <p:cNvSpPr/>
          <p:nvPr/>
        </p:nvSpPr>
        <p:spPr>
          <a:xfrm>
            <a:off x="3131840" y="5879013"/>
            <a:ext cx="59480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Tudo que altera significativamente o regime hídrico natural</a:t>
            </a:r>
            <a:endParaRPr lang="pt-BR" dirty="0"/>
          </a:p>
        </p:txBody>
      </p:sp>
      <p:sp>
        <p:nvSpPr>
          <p:cNvPr id="23" name="Rectangle 16">
            <a:extLst>
              <a:ext uri="{FF2B5EF4-FFF2-40B4-BE49-F238E27FC236}">
                <a16:creationId xmlns:a16="http://schemas.microsoft.com/office/drawing/2014/main" xmlns="" id="{9129D0A3-DDBB-4504-B03E-B20F1BA3F369}"/>
              </a:ext>
            </a:extLst>
          </p:cNvPr>
          <p:cNvSpPr/>
          <p:nvPr/>
        </p:nvSpPr>
        <p:spPr>
          <a:xfrm>
            <a:off x="4801144" y="6639163"/>
            <a:ext cx="4342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b="1" dirty="0"/>
              <a:t>Fonte</a:t>
            </a:r>
            <a:r>
              <a:rPr lang="pt-BR" sz="1000" dirty="0"/>
              <a:t>: GT Estudo Preliminar de Normas Gerais de Outorga, Brasília, 19/06/2018</a:t>
            </a:r>
          </a:p>
        </p:txBody>
      </p:sp>
    </p:spTree>
    <p:extLst>
      <p:ext uri="{BB962C8B-B14F-4D97-AF65-F5344CB8AC3E}">
        <p14:creationId xmlns:p14="http://schemas.microsoft.com/office/powerpoint/2010/main" val="3148538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1"/>
          <p:cNvGrpSpPr/>
          <p:nvPr/>
        </p:nvGrpSpPr>
        <p:grpSpPr>
          <a:xfrm>
            <a:off x="0" y="0"/>
            <a:ext cx="2915816" cy="6858000"/>
            <a:chOff x="0" y="0"/>
            <a:chExt cx="2915816" cy="6858000"/>
          </a:xfrm>
        </p:grpSpPr>
        <p:sp>
          <p:nvSpPr>
            <p:cNvPr id="10" name="Retângulo 9"/>
            <p:cNvSpPr/>
            <p:nvPr/>
          </p:nvSpPr>
          <p:spPr>
            <a:xfrm>
              <a:off x="2555776" y="0"/>
              <a:ext cx="36004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0" y="0"/>
              <a:ext cx="2735796" cy="685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" name="Grupo 12"/>
          <p:cNvGrpSpPr/>
          <p:nvPr/>
        </p:nvGrpSpPr>
        <p:grpSpPr>
          <a:xfrm>
            <a:off x="71406" y="71414"/>
            <a:ext cx="2428892" cy="928694"/>
            <a:chOff x="71406" y="71414"/>
            <a:chExt cx="2428892" cy="928694"/>
          </a:xfrm>
        </p:grpSpPr>
        <p:sp>
          <p:nvSpPr>
            <p:cNvPr id="14" name="Retângulo de cantos arredondados 13"/>
            <p:cNvSpPr/>
            <p:nvPr/>
          </p:nvSpPr>
          <p:spPr>
            <a:xfrm>
              <a:off x="71406" y="71414"/>
              <a:ext cx="2428892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ctangle 31"/>
            <p:cNvSpPr/>
            <p:nvPr/>
          </p:nvSpPr>
          <p:spPr>
            <a:xfrm>
              <a:off x="214282" y="285728"/>
              <a:ext cx="21290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200" b="1" dirty="0"/>
                <a:t>Conselho de Recursos Hídricos</a:t>
              </a:r>
            </a:p>
            <a:p>
              <a:pPr algn="ctr"/>
              <a:r>
                <a:rPr lang="pt-BR" sz="1200" b="1" dirty="0"/>
                <a:t>Distrito Federal</a:t>
              </a:r>
            </a:p>
          </p:txBody>
        </p:sp>
      </p:grpSp>
      <p:sp>
        <p:nvSpPr>
          <p:cNvPr id="16" name="Retângulo 15"/>
          <p:cNvSpPr/>
          <p:nvPr/>
        </p:nvSpPr>
        <p:spPr>
          <a:xfrm>
            <a:off x="857224" y="2214554"/>
            <a:ext cx="8082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2928926" y="1906494"/>
            <a:ext cx="6215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Alocação de Água </a:t>
            </a:r>
          </a:p>
          <a:p>
            <a:pPr marL="285750" indent="-285750"/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considerando a “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Vazão Ecológica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”</a:t>
            </a:r>
            <a:r>
              <a:rPr lang="pt-BR" sz="2400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</a:p>
        </p:txBody>
      </p:sp>
      <p:grpSp>
        <p:nvGrpSpPr>
          <p:cNvPr id="4" name="Grupo 20"/>
          <p:cNvGrpSpPr/>
          <p:nvPr/>
        </p:nvGrpSpPr>
        <p:grpSpPr>
          <a:xfrm>
            <a:off x="7786710" y="785794"/>
            <a:ext cx="1143008" cy="428628"/>
            <a:chOff x="428596" y="3500438"/>
            <a:chExt cx="8358246" cy="2428892"/>
          </a:xfrm>
        </p:grpSpPr>
        <p:sp>
          <p:nvSpPr>
            <p:cNvPr id="26" name="Retângulo 25"/>
            <p:cNvSpPr/>
            <p:nvPr/>
          </p:nvSpPr>
          <p:spPr>
            <a:xfrm>
              <a:off x="6572264" y="414338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  <a:endParaRPr lang="pt-BR" dirty="0"/>
            </a:p>
          </p:txBody>
        </p:sp>
        <p:sp>
          <p:nvSpPr>
            <p:cNvPr id="29" name="Pentágono 28"/>
            <p:cNvSpPr/>
            <p:nvPr/>
          </p:nvSpPr>
          <p:spPr>
            <a:xfrm>
              <a:off x="5929322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Pentágono 30"/>
            <p:cNvSpPr/>
            <p:nvPr/>
          </p:nvSpPr>
          <p:spPr>
            <a:xfrm>
              <a:off x="3178959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Pentágono 31"/>
            <p:cNvSpPr/>
            <p:nvPr/>
          </p:nvSpPr>
          <p:spPr>
            <a:xfrm>
              <a:off x="428596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5" name="Grupo 37"/>
            <p:cNvGrpSpPr/>
            <p:nvPr/>
          </p:nvGrpSpPr>
          <p:grpSpPr>
            <a:xfrm>
              <a:off x="642910" y="3500438"/>
              <a:ext cx="2000264" cy="1428760"/>
              <a:chOff x="642910" y="3500438"/>
              <a:chExt cx="2000264" cy="1428760"/>
            </a:xfrm>
          </p:grpSpPr>
          <p:sp>
            <p:nvSpPr>
              <p:cNvPr id="34" name="Seta para baixo 33"/>
              <p:cNvSpPr/>
              <p:nvPr/>
            </p:nvSpPr>
            <p:spPr>
              <a:xfrm>
                <a:off x="1500166" y="3500438"/>
                <a:ext cx="285752" cy="357190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5" name="Retângulo de cantos arredondados 34"/>
              <p:cNvSpPr/>
              <p:nvPr/>
            </p:nvSpPr>
            <p:spPr>
              <a:xfrm>
                <a:off x="642910" y="4214818"/>
                <a:ext cx="2000264" cy="714380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6" name="Rectangle 31"/>
          <p:cNvSpPr/>
          <p:nvPr/>
        </p:nvSpPr>
        <p:spPr>
          <a:xfrm>
            <a:off x="6130679" y="15007"/>
            <a:ext cx="2949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800" b="1" dirty="0"/>
              <a:t>16 </a:t>
            </a:r>
            <a:r>
              <a:rPr lang="pt-BR" sz="2800" b="1" dirty="0"/>
              <a:t>PRESSUPOSTOS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165022" y="476672"/>
            <a:ext cx="39435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400" b="1" dirty="0">
                <a:solidFill>
                  <a:srgbClr val="0070C0"/>
                </a:solidFill>
              </a:rPr>
              <a:t>GT – estudo preliminar diretrizes gerais de outorga</a:t>
            </a:r>
          </a:p>
        </p:txBody>
      </p:sp>
      <p:sp>
        <p:nvSpPr>
          <p:cNvPr id="6" name="Retângulo 5"/>
          <p:cNvSpPr/>
          <p:nvPr/>
        </p:nvSpPr>
        <p:spPr>
          <a:xfrm>
            <a:off x="3131840" y="5013176"/>
            <a:ext cx="57978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r>
              <a:rPr lang="pt-B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Vazão que assegura a sustentabilidade da vida aquática e ripária</a:t>
            </a:r>
            <a:endParaRPr lang="pt-BR" sz="2000" dirty="0"/>
          </a:p>
        </p:txBody>
      </p:sp>
      <p:sp>
        <p:nvSpPr>
          <p:cNvPr id="22" name="Rectangle 16">
            <a:extLst>
              <a:ext uri="{FF2B5EF4-FFF2-40B4-BE49-F238E27FC236}">
                <a16:creationId xmlns:a16="http://schemas.microsoft.com/office/drawing/2014/main" xmlns="" id="{3B40CB01-D65A-4612-A013-32195A74DE83}"/>
              </a:ext>
            </a:extLst>
          </p:cNvPr>
          <p:cNvSpPr/>
          <p:nvPr/>
        </p:nvSpPr>
        <p:spPr>
          <a:xfrm>
            <a:off x="4801144" y="6639163"/>
            <a:ext cx="4342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b="1" dirty="0"/>
              <a:t>Fonte</a:t>
            </a:r>
            <a:r>
              <a:rPr lang="pt-BR" sz="1000" dirty="0"/>
              <a:t>: GT Estudo Preliminar de Normas Gerais de Outorga, Brasília, 19/06/2018</a:t>
            </a:r>
          </a:p>
        </p:txBody>
      </p:sp>
    </p:spTree>
    <p:extLst>
      <p:ext uri="{BB962C8B-B14F-4D97-AF65-F5344CB8AC3E}">
        <p14:creationId xmlns:p14="http://schemas.microsoft.com/office/powerpoint/2010/main" val="3148538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1"/>
          <p:cNvGrpSpPr/>
          <p:nvPr/>
        </p:nvGrpSpPr>
        <p:grpSpPr>
          <a:xfrm>
            <a:off x="0" y="0"/>
            <a:ext cx="2915816" cy="6858000"/>
            <a:chOff x="0" y="0"/>
            <a:chExt cx="2915816" cy="6858000"/>
          </a:xfrm>
        </p:grpSpPr>
        <p:sp>
          <p:nvSpPr>
            <p:cNvPr id="10" name="Retângulo 9"/>
            <p:cNvSpPr/>
            <p:nvPr/>
          </p:nvSpPr>
          <p:spPr>
            <a:xfrm>
              <a:off x="2555776" y="0"/>
              <a:ext cx="36004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0" y="0"/>
              <a:ext cx="2735796" cy="685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" name="Grupo 12"/>
          <p:cNvGrpSpPr/>
          <p:nvPr/>
        </p:nvGrpSpPr>
        <p:grpSpPr>
          <a:xfrm>
            <a:off x="71406" y="71414"/>
            <a:ext cx="2428892" cy="928694"/>
            <a:chOff x="71406" y="71414"/>
            <a:chExt cx="2428892" cy="928694"/>
          </a:xfrm>
        </p:grpSpPr>
        <p:sp>
          <p:nvSpPr>
            <p:cNvPr id="14" name="Retângulo de cantos arredondados 13"/>
            <p:cNvSpPr/>
            <p:nvPr/>
          </p:nvSpPr>
          <p:spPr>
            <a:xfrm>
              <a:off x="71406" y="71414"/>
              <a:ext cx="2428892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ctangle 31"/>
            <p:cNvSpPr/>
            <p:nvPr/>
          </p:nvSpPr>
          <p:spPr>
            <a:xfrm>
              <a:off x="214282" y="285728"/>
              <a:ext cx="21290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200" b="1" dirty="0"/>
                <a:t>Conselho de Recursos Hídricos</a:t>
              </a:r>
            </a:p>
            <a:p>
              <a:pPr algn="ctr"/>
              <a:r>
                <a:rPr lang="pt-BR" sz="1200" b="1" dirty="0"/>
                <a:t>Distrito Federal</a:t>
              </a:r>
            </a:p>
          </p:txBody>
        </p:sp>
      </p:grpSp>
      <p:sp>
        <p:nvSpPr>
          <p:cNvPr id="16" name="Retângulo 15"/>
          <p:cNvSpPr/>
          <p:nvPr/>
        </p:nvSpPr>
        <p:spPr>
          <a:xfrm>
            <a:off x="857224" y="2214554"/>
            <a:ext cx="8082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2928926" y="1906494"/>
            <a:ext cx="621507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Alocação de Águas considerando </a:t>
            </a:r>
          </a:p>
          <a:p>
            <a:pPr marL="285750" indent="-285750"/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os 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Usos Múltiplos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  <a:p>
            <a:pPr marL="285750" indent="-285750"/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o 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Uso Eficiente e Eficaz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 e </a:t>
            </a:r>
          </a:p>
          <a:p>
            <a:pPr marL="285750" indent="-285750"/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os 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Impactos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da Atividade na Bacia </a:t>
            </a: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Hidrográfica</a:t>
            </a:r>
          </a:p>
        </p:txBody>
      </p:sp>
      <p:grpSp>
        <p:nvGrpSpPr>
          <p:cNvPr id="4" name="Grupo 20"/>
          <p:cNvGrpSpPr/>
          <p:nvPr/>
        </p:nvGrpSpPr>
        <p:grpSpPr>
          <a:xfrm>
            <a:off x="7786710" y="785794"/>
            <a:ext cx="1143008" cy="428628"/>
            <a:chOff x="428596" y="3500438"/>
            <a:chExt cx="8358246" cy="2428892"/>
          </a:xfrm>
        </p:grpSpPr>
        <p:sp>
          <p:nvSpPr>
            <p:cNvPr id="26" name="Retângulo 25"/>
            <p:cNvSpPr/>
            <p:nvPr/>
          </p:nvSpPr>
          <p:spPr>
            <a:xfrm>
              <a:off x="6572264" y="414338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  <a:endParaRPr lang="pt-BR" dirty="0"/>
            </a:p>
          </p:txBody>
        </p:sp>
        <p:sp>
          <p:nvSpPr>
            <p:cNvPr id="29" name="Pentágono 28"/>
            <p:cNvSpPr/>
            <p:nvPr/>
          </p:nvSpPr>
          <p:spPr>
            <a:xfrm>
              <a:off x="5929322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Pentágono 30"/>
            <p:cNvSpPr/>
            <p:nvPr/>
          </p:nvSpPr>
          <p:spPr>
            <a:xfrm>
              <a:off x="3178959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Pentágono 31"/>
            <p:cNvSpPr/>
            <p:nvPr/>
          </p:nvSpPr>
          <p:spPr>
            <a:xfrm>
              <a:off x="428596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5" name="Grupo 37"/>
            <p:cNvGrpSpPr/>
            <p:nvPr/>
          </p:nvGrpSpPr>
          <p:grpSpPr>
            <a:xfrm>
              <a:off x="642910" y="3500438"/>
              <a:ext cx="2000264" cy="1428760"/>
              <a:chOff x="642910" y="3500438"/>
              <a:chExt cx="2000264" cy="1428760"/>
            </a:xfrm>
          </p:grpSpPr>
          <p:sp>
            <p:nvSpPr>
              <p:cNvPr id="34" name="Seta para baixo 33"/>
              <p:cNvSpPr/>
              <p:nvPr/>
            </p:nvSpPr>
            <p:spPr>
              <a:xfrm>
                <a:off x="1500166" y="3500438"/>
                <a:ext cx="285752" cy="357190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5" name="Retângulo de cantos arredondados 34"/>
              <p:cNvSpPr/>
              <p:nvPr/>
            </p:nvSpPr>
            <p:spPr>
              <a:xfrm>
                <a:off x="642910" y="4214818"/>
                <a:ext cx="2000264" cy="714380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6" name="Rectangle 31"/>
          <p:cNvSpPr/>
          <p:nvPr/>
        </p:nvSpPr>
        <p:spPr>
          <a:xfrm>
            <a:off x="6130679" y="15007"/>
            <a:ext cx="2949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800" b="1" dirty="0"/>
              <a:t>16 </a:t>
            </a:r>
            <a:r>
              <a:rPr lang="pt-BR" sz="2800" b="1" dirty="0"/>
              <a:t>PRESSUPOSTOS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165022" y="476672"/>
            <a:ext cx="39435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400" b="1" dirty="0">
                <a:solidFill>
                  <a:srgbClr val="0070C0"/>
                </a:solidFill>
              </a:rPr>
              <a:t>GT – estudo preliminar diretrizes gerais de outorga</a:t>
            </a:r>
          </a:p>
        </p:txBody>
      </p:sp>
      <p:sp>
        <p:nvSpPr>
          <p:cNvPr id="21" name="Rectangle 16">
            <a:extLst>
              <a:ext uri="{FF2B5EF4-FFF2-40B4-BE49-F238E27FC236}">
                <a16:creationId xmlns:a16="http://schemas.microsoft.com/office/drawing/2014/main" xmlns="" id="{C74F4446-CA2C-4FA4-B575-31CC397F3EF1}"/>
              </a:ext>
            </a:extLst>
          </p:cNvPr>
          <p:cNvSpPr/>
          <p:nvPr/>
        </p:nvSpPr>
        <p:spPr>
          <a:xfrm>
            <a:off x="4801144" y="6639163"/>
            <a:ext cx="4342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b="1" dirty="0"/>
              <a:t>Fonte</a:t>
            </a:r>
            <a:r>
              <a:rPr lang="pt-BR" sz="1000" dirty="0"/>
              <a:t>: GT Estudo Preliminar de Normas Gerais de Outorga, Brasília, 19/06/2018</a:t>
            </a:r>
          </a:p>
        </p:txBody>
      </p:sp>
    </p:spTree>
    <p:extLst>
      <p:ext uri="{BB962C8B-B14F-4D97-AF65-F5344CB8AC3E}">
        <p14:creationId xmlns:p14="http://schemas.microsoft.com/office/powerpoint/2010/main" val="3148538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1"/>
          <p:cNvGrpSpPr/>
          <p:nvPr/>
        </p:nvGrpSpPr>
        <p:grpSpPr>
          <a:xfrm>
            <a:off x="0" y="0"/>
            <a:ext cx="2915816" cy="6858000"/>
            <a:chOff x="0" y="0"/>
            <a:chExt cx="2915816" cy="6858000"/>
          </a:xfrm>
        </p:grpSpPr>
        <p:sp>
          <p:nvSpPr>
            <p:cNvPr id="10" name="Retângulo 9"/>
            <p:cNvSpPr/>
            <p:nvPr/>
          </p:nvSpPr>
          <p:spPr>
            <a:xfrm>
              <a:off x="2555776" y="0"/>
              <a:ext cx="36004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0" y="0"/>
              <a:ext cx="2735796" cy="685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" name="Grupo 12"/>
          <p:cNvGrpSpPr/>
          <p:nvPr/>
        </p:nvGrpSpPr>
        <p:grpSpPr>
          <a:xfrm>
            <a:off x="71406" y="71414"/>
            <a:ext cx="2428892" cy="928694"/>
            <a:chOff x="71406" y="71414"/>
            <a:chExt cx="2428892" cy="928694"/>
          </a:xfrm>
        </p:grpSpPr>
        <p:sp>
          <p:nvSpPr>
            <p:cNvPr id="14" name="Retângulo de cantos arredondados 13"/>
            <p:cNvSpPr/>
            <p:nvPr/>
          </p:nvSpPr>
          <p:spPr>
            <a:xfrm>
              <a:off x="71406" y="71414"/>
              <a:ext cx="2428892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ctangle 31"/>
            <p:cNvSpPr/>
            <p:nvPr/>
          </p:nvSpPr>
          <p:spPr>
            <a:xfrm>
              <a:off x="214282" y="285728"/>
              <a:ext cx="21290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200" b="1" dirty="0"/>
                <a:t>Conselho de Recursos Hídricos</a:t>
              </a:r>
            </a:p>
            <a:p>
              <a:pPr algn="ctr"/>
              <a:r>
                <a:rPr lang="pt-BR" sz="1200" b="1" dirty="0"/>
                <a:t>Distrito Federal</a:t>
              </a:r>
            </a:p>
          </p:txBody>
        </p:sp>
      </p:grpSp>
      <p:sp>
        <p:nvSpPr>
          <p:cNvPr id="16" name="Retângulo 15"/>
          <p:cNvSpPr/>
          <p:nvPr/>
        </p:nvSpPr>
        <p:spPr>
          <a:xfrm>
            <a:off x="857224" y="2214554"/>
            <a:ext cx="8082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9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2928926" y="1906494"/>
            <a:ext cx="62150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Análise 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Sistemática</a:t>
            </a:r>
            <a:r>
              <a:rPr lang="pt-BR" sz="2400" u="sng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 Balanço Hídrico</a:t>
            </a:r>
          </a:p>
        </p:txBody>
      </p:sp>
      <p:grpSp>
        <p:nvGrpSpPr>
          <p:cNvPr id="4" name="Grupo 20"/>
          <p:cNvGrpSpPr/>
          <p:nvPr/>
        </p:nvGrpSpPr>
        <p:grpSpPr>
          <a:xfrm>
            <a:off x="7786710" y="785794"/>
            <a:ext cx="1143008" cy="428628"/>
            <a:chOff x="428596" y="3500438"/>
            <a:chExt cx="8358246" cy="2428892"/>
          </a:xfrm>
        </p:grpSpPr>
        <p:sp>
          <p:nvSpPr>
            <p:cNvPr id="26" name="Retângulo 25"/>
            <p:cNvSpPr/>
            <p:nvPr/>
          </p:nvSpPr>
          <p:spPr>
            <a:xfrm>
              <a:off x="6572264" y="414338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  <a:endParaRPr lang="pt-BR" dirty="0"/>
            </a:p>
          </p:txBody>
        </p:sp>
        <p:sp>
          <p:nvSpPr>
            <p:cNvPr id="29" name="Pentágono 28"/>
            <p:cNvSpPr/>
            <p:nvPr/>
          </p:nvSpPr>
          <p:spPr>
            <a:xfrm>
              <a:off x="5929322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Pentágono 30"/>
            <p:cNvSpPr/>
            <p:nvPr/>
          </p:nvSpPr>
          <p:spPr>
            <a:xfrm>
              <a:off x="3178959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Pentágono 31"/>
            <p:cNvSpPr/>
            <p:nvPr/>
          </p:nvSpPr>
          <p:spPr>
            <a:xfrm>
              <a:off x="428596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5" name="Grupo 37"/>
            <p:cNvGrpSpPr/>
            <p:nvPr/>
          </p:nvGrpSpPr>
          <p:grpSpPr>
            <a:xfrm>
              <a:off x="642910" y="3500438"/>
              <a:ext cx="2000264" cy="1428760"/>
              <a:chOff x="642910" y="3500438"/>
              <a:chExt cx="2000264" cy="1428760"/>
            </a:xfrm>
          </p:grpSpPr>
          <p:sp>
            <p:nvSpPr>
              <p:cNvPr id="34" name="Seta para baixo 33"/>
              <p:cNvSpPr/>
              <p:nvPr/>
            </p:nvSpPr>
            <p:spPr>
              <a:xfrm>
                <a:off x="1500166" y="3500438"/>
                <a:ext cx="285752" cy="357190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5" name="Retângulo de cantos arredondados 34"/>
              <p:cNvSpPr/>
              <p:nvPr/>
            </p:nvSpPr>
            <p:spPr>
              <a:xfrm>
                <a:off x="642910" y="4214818"/>
                <a:ext cx="2000264" cy="714380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6" name="Rectangle 31"/>
          <p:cNvSpPr/>
          <p:nvPr/>
        </p:nvSpPr>
        <p:spPr>
          <a:xfrm>
            <a:off x="6130679" y="15007"/>
            <a:ext cx="2949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800" b="1" dirty="0"/>
              <a:t>16 </a:t>
            </a:r>
            <a:r>
              <a:rPr lang="pt-BR" sz="2800" b="1" dirty="0"/>
              <a:t>PRESSUPOSTOS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165022" y="476672"/>
            <a:ext cx="39435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400" b="1" dirty="0">
                <a:solidFill>
                  <a:srgbClr val="0070C0"/>
                </a:solidFill>
              </a:rPr>
              <a:t>GT – estudo preliminar diretrizes gerais de outorga</a:t>
            </a:r>
          </a:p>
        </p:txBody>
      </p:sp>
      <p:sp>
        <p:nvSpPr>
          <p:cNvPr id="6" name="Retângulo 5"/>
          <p:cNvSpPr/>
          <p:nvPr/>
        </p:nvSpPr>
        <p:spPr>
          <a:xfrm>
            <a:off x="3059832" y="4869160"/>
            <a:ext cx="58698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Que se repete a intervalos regulares, sequentes e sucessivos, assegurada uma base de comparação comum.</a:t>
            </a:r>
            <a:endParaRPr lang="pt-BR" sz="2000" dirty="0"/>
          </a:p>
        </p:txBody>
      </p:sp>
      <p:sp>
        <p:nvSpPr>
          <p:cNvPr id="22" name="Rectangle 16">
            <a:extLst>
              <a:ext uri="{FF2B5EF4-FFF2-40B4-BE49-F238E27FC236}">
                <a16:creationId xmlns:a16="http://schemas.microsoft.com/office/drawing/2014/main" xmlns="" id="{64A6F02F-9ED1-4D5B-8653-5ED3343C91D5}"/>
              </a:ext>
            </a:extLst>
          </p:cNvPr>
          <p:cNvSpPr/>
          <p:nvPr/>
        </p:nvSpPr>
        <p:spPr>
          <a:xfrm>
            <a:off x="4801144" y="6639163"/>
            <a:ext cx="4342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b="1" dirty="0"/>
              <a:t>Fonte</a:t>
            </a:r>
            <a:r>
              <a:rPr lang="pt-BR" sz="1000" dirty="0"/>
              <a:t>: GT Estudo Preliminar de Normas Gerais de Outorga, Brasília, 19/06/2018</a:t>
            </a:r>
          </a:p>
        </p:txBody>
      </p:sp>
    </p:spTree>
    <p:extLst>
      <p:ext uri="{BB962C8B-B14F-4D97-AF65-F5344CB8AC3E}">
        <p14:creationId xmlns:p14="http://schemas.microsoft.com/office/powerpoint/2010/main" val="3148538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1"/>
          <p:cNvGrpSpPr/>
          <p:nvPr/>
        </p:nvGrpSpPr>
        <p:grpSpPr>
          <a:xfrm>
            <a:off x="0" y="0"/>
            <a:ext cx="2915816" cy="6858000"/>
            <a:chOff x="0" y="0"/>
            <a:chExt cx="2915816" cy="6858000"/>
          </a:xfrm>
        </p:grpSpPr>
        <p:sp>
          <p:nvSpPr>
            <p:cNvPr id="10" name="Retângulo 9"/>
            <p:cNvSpPr/>
            <p:nvPr/>
          </p:nvSpPr>
          <p:spPr>
            <a:xfrm>
              <a:off x="2555776" y="0"/>
              <a:ext cx="36004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0" y="0"/>
              <a:ext cx="2735796" cy="685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" name="Grupo 12"/>
          <p:cNvGrpSpPr/>
          <p:nvPr/>
        </p:nvGrpSpPr>
        <p:grpSpPr>
          <a:xfrm>
            <a:off x="71406" y="71414"/>
            <a:ext cx="2428892" cy="928694"/>
            <a:chOff x="71406" y="71414"/>
            <a:chExt cx="2428892" cy="928694"/>
          </a:xfrm>
        </p:grpSpPr>
        <p:sp>
          <p:nvSpPr>
            <p:cNvPr id="14" name="Retângulo de cantos arredondados 13"/>
            <p:cNvSpPr/>
            <p:nvPr/>
          </p:nvSpPr>
          <p:spPr>
            <a:xfrm>
              <a:off x="71406" y="71414"/>
              <a:ext cx="2428892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ctangle 31"/>
            <p:cNvSpPr/>
            <p:nvPr/>
          </p:nvSpPr>
          <p:spPr>
            <a:xfrm>
              <a:off x="214282" y="285728"/>
              <a:ext cx="21290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200" b="1" dirty="0"/>
                <a:t>Conselho de Recursos Hídricos</a:t>
              </a:r>
            </a:p>
            <a:p>
              <a:pPr algn="ctr"/>
              <a:r>
                <a:rPr lang="pt-BR" sz="1200" b="1" dirty="0"/>
                <a:t>Distrito Federal</a:t>
              </a:r>
            </a:p>
          </p:txBody>
        </p:sp>
      </p:grpSp>
      <p:sp>
        <p:nvSpPr>
          <p:cNvPr id="16" name="Retângulo 15"/>
          <p:cNvSpPr/>
          <p:nvPr/>
        </p:nvSpPr>
        <p:spPr>
          <a:xfrm>
            <a:off x="857224" y="2214554"/>
            <a:ext cx="143180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2928926" y="1906494"/>
            <a:ext cx="621507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Mensuração Sistemática da 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Capacidade de 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Autodepuração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dos 	Corpos Hídricos considerando os diversos 	tipos de </a:t>
            </a:r>
          </a:p>
          <a:p>
            <a:pPr marL="285750" indent="-285750"/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Lançamentos</a:t>
            </a:r>
            <a:r>
              <a:rPr lang="pt-BR" sz="2400" u="sng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 Retiradas </a:t>
            </a:r>
            <a:endParaRPr lang="pt-BR" sz="2400" u="sng" baseline="30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dentro da 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Bacia Hidrográfica</a:t>
            </a:r>
            <a:r>
              <a:rPr lang="pt-BR" sz="2400" u="sng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</a:t>
            </a:r>
          </a:p>
        </p:txBody>
      </p:sp>
      <p:grpSp>
        <p:nvGrpSpPr>
          <p:cNvPr id="4" name="Grupo 20"/>
          <p:cNvGrpSpPr/>
          <p:nvPr/>
        </p:nvGrpSpPr>
        <p:grpSpPr>
          <a:xfrm>
            <a:off x="7786710" y="785794"/>
            <a:ext cx="1143008" cy="428628"/>
            <a:chOff x="428596" y="3500438"/>
            <a:chExt cx="8358246" cy="2428892"/>
          </a:xfrm>
        </p:grpSpPr>
        <p:sp>
          <p:nvSpPr>
            <p:cNvPr id="26" name="Retângulo 25"/>
            <p:cNvSpPr/>
            <p:nvPr/>
          </p:nvSpPr>
          <p:spPr>
            <a:xfrm>
              <a:off x="6572264" y="414338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  <a:endParaRPr lang="pt-BR" dirty="0"/>
            </a:p>
          </p:txBody>
        </p:sp>
        <p:sp>
          <p:nvSpPr>
            <p:cNvPr id="29" name="Pentágono 28"/>
            <p:cNvSpPr/>
            <p:nvPr/>
          </p:nvSpPr>
          <p:spPr>
            <a:xfrm>
              <a:off x="5929322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Pentágono 30"/>
            <p:cNvSpPr/>
            <p:nvPr/>
          </p:nvSpPr>
          <p:spPr>
            <a:xfrm>
              <a:off x="3178959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Pentágono 31"/>
            <p:cNvSpPr/>
            <p:nvPr/>
          </p:nvSpPr>
          <p:spPr>
            <a:xfrm>
              <a:off x="428596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5" name="Grupo 37"/>
            <p:cNvGrpSpPr/>
            <p:nvPr/>
          </p:nvGrpSpPr>
          <p:grpSpPr>
            <a:xfrm>
              <a:off x="642910" y="3500438"/>
              <a:ext cx="2000264" cy="1428760"/>
              <a:chOff x="642910" y="3500438"/>
              <a:chExt cx="2000264" cy="1428760"/>
            </a:xfrm>
          </p:grpSpPr>
          <p:sp>
            <p:nvSpPr>
              <p:cNvPr id="34" name="Seta para baixo 33"/>
              <p:cNvSpPr/>
              <p:nvPr/>
            </p:nvSpPr>
            <p:spPr>
              <a:xfrm>
                <a:off x="1500166" y="3500438"/>
                <a:ext cx="285752" cy="357190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5" name="Retângulo de cantos arredondados 34"/>
              <p:cNvSpPr/>
              <p:nvPr/>
            </p:nvSpPr>
            <p:spPr>
              <a:xfrm>
                <a:off x="642910" y="4214818"/>
                <a:ext cx="2000264" cy="714380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6" name="Rectangle 31"/>
          <p:cNvSpPr/>
          <p:nvPr/>
        </p:nvSpPr>
        <p:spPr>
          <a:xfrm>
            <a:off x="6130679" y="15007"/>
            <a:ext cx="2949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800" b="1" dirty="0"/>
              <a:t>16 </a:t>
            </a:r>
            <a:r>
              <a:rPr lang="pt-BR" sz="2800" b="1" dirty="0"/>
              <a:t>PRESSUPOSTOS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165022" y="476672"/>
            <a:ext cx="39435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400" b="1" dirty="0">
                <a:solidFill>
                  <a:srgbClr val="0070C0"/>
                </a:solidFill>
              </a:rPr>
              <a:t>GT – estudo preliminar diretrizes gerais de outorga</a:t>
            </a:r>
          </a:p>
        </p:txBody>
      </p:sp>
      <p:sp>
        <p:nvSpPr>
          <p:cNvPr id="6" name="Retângulo 5"/>
          <p:cNvSpPr/>
          <p:nvPr/>
        </p:nvSpPr>
        <p:spPr>
          <a:xfrm>
            <a:off x="3131841" y="5157192"/>
            <a:ext cx="59480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Incluem drenagem, efluentes e lançamentos difusos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conceito de Bacia Hidrográfica é o de ÁREA DE INFLUÊNCIA DIRETA</a:t>
            </a:r>
            <a:endParaRPr lang="pt-BR" dirty="0"/>
          </a:p>
        </p:txBody>
      </p:sp>
      <p:sp>
        <p:nvSpPr>
          <p:cNvPr id="22" name="Rectangle 16">
            <a:extLst>
              <a:ext uri="{FF2B5EF4-FFF2-40B4-BE49-F238E27FC236}">
                <a16:creationId xmlns:a16="http://schemas.microsoft.com/office/drawing/2014/main" xmlns="" id="{83C9CC8A-024F-4564-8C09-783A6656B919}"/>
              </a:ext>
            </a:extLst>
          </p:cNvPr>
          <p:cNvSpPr/>
          <p:nvPr/>
        </p:nvSpPr>
        <p:spPr>
          <a:xfrm>
            <a:off x="4801144" y="6639163"/>
            <a:ext cx="4342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b="1" dirty="0"/>
              <a:t>Fonte</a:t>
            </a:r>
            <a:r>
              <a:rPr lang="pt-BR" sz="1000" dirty="0"/>
              <a:t>: GT Estudo Preliminar de Normas Gerais de Outorga, Brasília, 19/06/2018</a:t>
            </a:r>
          </a:p>
        </p:txBody>
      </p:sp>
    </p:spTree>
    <p:extLst>
      <p:ext uri="{BB962C8B-B14F-4D97-AF65-F5344CB8AC3E}">
        <p14:creationId xmlns:p14="http://schemas.microsoft.com/office/powerpoint/2010/main" val="3148538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1"/>
          <p:cNvGrpSpPr/>
          <p:nvPr/>
        </p:nvGrpSpPr>
        <p:grpSpPr>
          <a:xfrm>
            <a:off x="0" y="0"/>
            <a:ext cx="2915816" cy="6858000"/>
            <a:chOff x="0" y="0"/>
            <a:chExt cx="2915816" cy="6858000"/>
          </a:xfrm>
        </p:grpSpPr>
        <p:sp>
          <p:nvSpPr>
            <p:cNvPr id="10" name="Retângulo 9"/>
            <p:cNvSpPr/>
            <p:nvPr/>
          </p:nvSpPr>
          <p:spPr>
            <a:xfrm>
              <a:off x="2555776" y="0"/>
              <a:ext cx="36004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0" y="0"/>
              <a:ext cx="2735796" cy="685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" name="Grupo 12"/>
          <p:cNvGrpSpPr/>
          <p:nvPr/>
        </p:nvGrpSpPr>
        <p:grpSpPr>
          <a:xfrm>
            <a:off x="71406" y="71414"/>
            <a:ext cx="2428892" cy="928694"/>
            <a:chOff x="71406" y="71414"/>
            <a:chExt cx="2428892" cy="928694"/>
          </a:xfrm>
        </p:grpSpPr>
        <p:sp>
          <p:nvSpPr>
            <p:cNvPr id="14" name="Retângulo de cantos arredondados 13"/>
            <p:cNvSpPr/>
            <p:nvPr/>
          </p:nvSpPr>
          <p:spPr>
            <a:xfrm>
              <a:off x="71406" y="71414"/>
              <a:ext cx="2428892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ctangle 31"/>
            <p:cNvSpPr/>
            <p:nvPr/>
          </p:nvSpPr>
          <p:spPr>
            <a:xfrm>
              <a:off x="214282" y="285728"/>
              <a:ext cx="21290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200" b="1" dirty="0"/>
                <a:t>Conselho de Recursos Hídricos</a:t>
              </a:r>
            </a:p>
            <a:p>
              <a:pPr algn="ctr"/>
              <a:r>
                <a:rPr lang="pt-BR" sz="1200" b="1" dirty="0"/>
                <a:t>Distrito Federal</a:t>
              </a:r>
            </a:p>
          </p:txBody>
        </p:sp>
      </p:grpSp>
      <p:sp>
        <p:nvSpPr>
          <p:cNvPr id="16" name="Retângulo 15"/>
          <p:cNvSpPr/>
          <p:nvPr/>
        </p:nvSpPr>
        <p:spPr>
          <a:xfrm>
            <a:off x="857224" y="2214554"/>
            <a:ext cx="143180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11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2928926" y="1906494"/>
            <a:ext cx="62150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Mensuração Sistemática do </a:t>
            </a: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Impacto da Drenagem Pluvial </a:t>
            </a:r>
          </a:p>
          <a:p>
            <a:pPr marL="285750" indent="-285750"/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nas 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Águas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(Quantidade e Qualidade) e </a:t>
            </a:r>
          </a:p>
          <a:p>
            <a:pPr marL="285750" indent="-285750"/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nas 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Áreas Ripárias</a:t>
            </a:r>
          </a:p>
        </p:txBody>
      </p:sp>
      <p:grpSp>
        <p:nvGrpSpPr>
          <p:cNvPr id="4" name="Grupo 20"/>
          <p:cNvGrpSpPr/>
          <p:nvPr/>
        </p:nvGrpSpPr>
        <p:grpSpPr>
          <a:xfrm>
            <a:off x="7786710" y="785794"/>
            <a:ext cx="1143008" cy="428628"/>
            <a:chOff x="428596" y="3500438"/>
            <a:chExt cx="8358246" cy="2428892"/>
          </a:xfrm>
        </p:grpSpPr>
        <p:sp>
          <p:nvSpPr>
            <p:cNvPr id="26" name="Retângulo 25"/>
            <p:cNvSpPr/>
            <p:nvPr/>
          </p:nvSpPr>
          <p:spPr>
            <a:xfrm>
              <a:off x="6572264" y="414338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  <a:endParaRPr lang="pt-BR" dirty="0"/>
            </a:p>
          </p:txBody>
        </p:sp>
        <p:sp>
          <p:nvSpPr>
            <p:cNvPr id="29" name="Pentágono 28"/>
            <p:cNvSpPr/>
            <p:nvPr/>
          </p:nvSpPr>
          <p:spPr>
            <a:xfrm>
              <a:off x="5929322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Pentágono 30"/>
            <p:cNvSpPr/>
            <p:nvPr/>
          </p:nvSpPr>
          <p:spPr>
            <a:xfrm>
              <a:off x="3178959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Pentágono 31"/>
            <p:cNvSpPr/>
            <p:nvPr/>
          </p:nvSpPr>
          <p:spPr>
            <a:xfrm>
              <a:off x="428596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5" name="Grupo 37"/>
            <p:cNvGrpSpPr/>
            <p:nvPr/>
          </p:nvGrpSpPr>
          <p:grpSpPr>
            <a:xfrm>
              <a:off x="642910" y="3500438"/>
              <a:ext cx="2000264" cy="1428760"/>
              <a:chOff x="642910" y="3500438"/>
              <a:chExt cx="2000264" cy="1428760"/>
            </a:xfrm>
          </p:grpSpPr>
          <p:sp>
            <p:nvSpPr>
              <p:cNvPr id="34" name="Seta para baixo 33"/>
              <p:cNvSpPr/>
              <p:nvPr/>
            </p:nvSpPr>
            <p:spPr>
              <a:xfrm>
                <a:off x="1500166" y="3500438"/>
                <a:ext cx="285752" cy="357190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5" name="Retângulo de cantos arredondados 34"/>
              <p:cNvSpPr/>
              <p:nvPr/>
            </p:nvSpPr>
            <p:spPr>
              <a:xfrm>
                <a:off x="642910" y="4214818"/>
                <a:ext cx="2000264" cy="714380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6" name="Rectangle 31"/>
          <p:cNvSpPr/>
          <p:nvPr/>
        </p:nvSpPr>
        <p:spPr>
          <a:xfrm>
            <a:off x="6130679" y="15007"/>
            <a:ext cx="2949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800" b="1" dirty="0"/>
              <a:t>16 </a:t>
            </a:r>
            <a:r>
              <a:rPr lang="pt-BR" sz="2800" b="1" dirty="0"/>
              <a:t>PRESSUPOSTOS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165022" y="476672"/>
            <a:ext cx="39435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400" b="1" dirty="0">
                <a:solidFill>
                  <a:srgbClr val="0070C0"/>
                </a:solidFill>
              </a:rPr>
              <a:t>GT – estudo preliminar diretrizes gerais de outorga</a:t>
            </a:r>
          </a:p>
        </p:txBody>
      </p:sp>
      <p:sp>
        <p:nvSpPr>
          <p:cNvPr id="21" name="Rectangle 16">
            <a:extLst>
              <a:ext uri="{FF2B5EF4-FFF2-40B4-BE49-F238E27FC236}">
                <a16:creationId xmlns:a16="http://schemas.microsoft.com/office/drawing/2014/main" xmlns="" id="{6976CB24-C0C2-4277-9029-3D5A09ECEF73}"/>
              </a:ext>
            </a:extLst>
          </p:cNvPr>
          <p:cNvSpPr/>
          <p:nvPr/>
        </p:nvSpPr>
        <p:spPr>
          <a:xfrm>
            <a:off x="4801144" y="6639163"/>
            <a:ext cx="4342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b="1" dirty="0"/>
              <a:t>Fonte</a:t>
            </a:r>
            <a:r>
              <a:rPr lang="pt-BR" sz="1000" dirty="0"/>
              <a:t>: GT Estudo Preliminar de Normas Gerais de Outorga, Brasília, 19/06/2018</a:t>
            </a:r>
          </a:p>
        </p:txBody>
      </p:sp>
    </p:spTree>
    <p:extLst>
      <p:ext uri="{BB962C8B-B14F-4D97-AF65-F5344CB8AC3E}">
        <p14:creationId xmlns:p14="http://schemas.microsoft.com/office/powerpoint/2010/main" val="31485380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1"/>
          <p:cNvGrpSpPr/>
          <p:nvPr/>
        </p:nvGrpSpPr>
        <p:grpSpPr>
          <a:xfrm>
            <a:off x="0" y="0"/>
            <a:ext cx="2915816" cy="6858000"/>
            <a:chOff x="0" y="0"/>
            <a:chExt cx="2915816" cy="6858000"/>
          </a:xfrm>
        </p:grpSpPr>
        <p:sp>
          <p:nvSpPr>
            <p:cNvPr id="10" name="Retângulo 9"/>
            <p:cNvSpPr/>
            <p:nvPr/>
          </p:nvSpPr>
          <p:spPr>
            <a:xfrm>
              <a:off x="2555776" y="0"/>
              <a:ext cx="36004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0" y="0"/>
              <a:ext cx="2735796" cy="685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" name="Grupo 12"/>
          <p:cNvGrpSpPr/>
          <p:nvPr/>
        </p:nvGrpSpPr>
        <p:grpSpPr>
          <a:xfrm>
            <a:off x="71406" y="71414"/>
            <a:ext cx="2428892" cy="928694"/>
            <a:chOff x="71406" y="71414"/>
            <a:chExt cx="2428892" cy="928694"/>
          </a:xfrm>
        </p:grpSpPr>
        <p:sp>
          <p:nvSpPr>
            <p:cNvPr id="14" name="Retângulo de cantos arredondados 13"/>
            <p:cNvSpPr/>
            <p:nvPr/>
          </p:nvSpPr>
          <p:spPr>
            <a:xfrm>
              <a:off x="71406" y="71414"/>
              <a:ext cx="2428892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ctangle 31"/>
            <p:cNvSpPr/>
            <p:nvPr/>
          </p:nvSpPr>
          <p:spPr>
            <a:xfrm>
              <a:off x="214282" y="285728"/>
              <a:ext cx="21290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200" b="1" dirty="0"/>
                <a:t>Conselho de Recursos Hídricos</a:t>
              </a:r>
            </a:p>
            <a:p>
              <a:pPr algn="ctr"/>
              <a:r>
                <a:rPr lang="pt-BR" sz="1200" b="1" dirty="0"/>
                <a:t>Distrito Federal</a:t>
              </a:r>
            </a:p>
          </p:txBody>
        </p:sp>
      </p:grpSp>
      <p:sp>
        <p:nvSpPr>
          <p:cNvPr id="16" name="Retângulo 15"/>
          <p:cNvSpPr/>
          <p:nvPr/>
        </p:nvSpPr>
        <p:spPr>
          <a:xfrm>
            <a:off x="857224" y="2214554"/>
            <a:ext cx="143180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12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2928926" y="1906494"/>
            <a:ext cx="62150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Implantação de 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Controle e/ou Monitoramento Intermediários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285750" indent="-285750"/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nas Sub-bacias</a:t>
            </a:r>
            <a:r>
              <a:rPr lang="pt-BR" sz="2400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8</a:t>
            </a:r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4" name="Grupo 20"/>
          <p:cNvGrpSpPr/>
          <p:nvPr/>
        </p:nvGrpSpPr>
        <p:grpSpPr>
          <a:xfrm>
            <a:off x="7786710" y="785794"/>
            <a:ext cx="1143008" cy="428628"/>
            <a:chOff x="428596" y="3500438"/>
            <a:chExt cx="8358246" cy="2428892"/>
          </a:xfrm>
        </p:grpSpPr>
        <p:sp>
          <p:nvSpPr>
            <p:cNvPr id="26" name="Retângulo 25"/>
            <p:cNvSpPr/>
            <p:nvPr/>
          </p:nvSpPr>
          <p:spPr>
            <a:xfrm>
              <a:off x="6572264" y="414338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  <a:endParaRPr lang="pt-BR" dirty="0"/>
            </a:p>
          </p:txBody>
        </p:sp>
        <p:sp>
          <p:nvSpPr>
            <p:cNvPr id="29" name="Pentágono 28"/>
            <p:cNvSpPr/>
            <p:nvPr/>
          </p:nvSpPr>
          <p:spPr>
            <a:xfrm>
              <a:off x="5929322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Pentágono 30"/>
            <p:cNvSpPr/>
            <p:nvPr/>
          </p:nvSpPr>
          <p:spPr>
            <a:xfrm>
              <a:off x="3178959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Pentágono 31"/>
            <p:cNvSpPr/>
            <p:nvPr/>
          </p:nvSpPr>
          <p:spPr>
            <a:xfrm>
              <a:off x="428596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5" name="Grupo 37"/>
            <p:cNvGrpSpPr/>
            <p:nvPr/>
          </p:nvGrpSpPr>
          <p:grpSpPr>
            <a:xfrm>
              <a:off x="642910" y="3500438"/>
              <a:ext cx="2000264" cy="1428760"/>
              <a:chOff x="642910" y="3500438"/>
              <a:chExt cx="2000264" cy="1428760"/>
            </a:xfrm>
          </p:grpSpPr>
          <p:sp>
            <p:nvSpPr>
              <p:cNvPr id="34" name="Seta para baixo 33"/>
              <p:cNvSpPr/>
              <p:nvPr/>
            </p:nvSpPr>
            <p:spPr>
              <a:xfrm>
                <a:off x="1500166" y="3500438"/>
                <a:ext cx="285752" cy="357190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5" name="Retângulo de cantos arredondados 34"/>
              <p:cNvSpPr/>
              <p:nvPr/>
            </p:nvSpPr>
            <p:spPr>
              <a:xfrm>
                <a:off x="642910" y="4214818"/>
                <a:ext cx="2000264" cy="714380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6" name="Rectangle 31"/>
          <p:cNvSpPr/>
          <p:nvPr/>
        </p:nvSpPr>
        <p:spPr>
          <a:xfrm>
            <a:off x="6130679" y="15007"/>
            <a:ext cx="2949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800" b="1" dirty="0"/>
              <a:t>16 </a:t>
            </a:r>
            <a:r>
              <a:rPr lang="pt-BR" sz="2800" b="1" dirty="0"/>
              <a:t>PRESSUPOSTOS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165022" y="476672"/>
            <a:ext cx="39435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400" b="1" dirty="0">
                <a:solidFill>
                  <a:srgbClr val="0070C0"/>
                </a:solidFill>
              </a:rPr>
              <a:t>GT – estudo preliminar diretrizes gerais de outorga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3131841" y="4725144"/>
            <a:ext cx="594804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Considerando não somente o Ponto de Controle da UH mas também a área de influência direta da captação e lançamento - que é a área efetiva de influência da outorga no sistema. A avaliação poderá ser quantitativa e/ou qualitativa.</a:t>
            </a:r>
            <a:endParaRPr lang="pt-BR" dirty="0"/>
          </a:p>
        </p:txBody>
      </p:sp>
      <p:sp>
        <p:nvSpPr>
          <p:cNvPr id="22" name="Rectangle 16">
            <a:extLst>
              <a:ext uri="{FF2B5EF4-FFF2-40B4-BE49-F238E27FC236}">
                <a16:creationId xmlns:a16="http://schemas.microsoft.com/office/drawing/2014/main" xmlns="" id="{01760809-DD6B-4622-8EB8-29B0DFEC81BD}"/>
              </a:ext>
            </a:extLst>
          </p:cNvPr>
          <p:cNvSpPr/>
          <p:nvPr/>
        </p:nvSpPr>
        <p:spPr>
          <a:xfrm>
            <a:off x="4801144" y="6639163"/>
            <a:ext cx="4342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b="1" dirty="0"/>
              <a:t>Fonte</a:t>
            </a:r>
            <a:r>
              <a:rPr lang="pt-BR" sz="1000" dirty="0"/>
              <a:t>: GT Estudo Preliminar de Normas Gerais de Outorga, Brasília, 19/06/2018</a:t>
            </a:r>
          </a:p>
        </p:txBody>
      </p:sp>
    </p:spTree>
    <p:extLst>
      <p:ext uri="{BB962C8B-B14F-4D97-AF65-F5344CB8AC3E}">
        <p14:creationId xmlns:p14="http://schemas.microsoft.com/office/powerpoint/2010/main" val="3148538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1"/>
          <p:cNvGrpSpPr/>
          <p:nvPr/>
        </p:nvGrpSpPr>
        <p:grpSpPr>
          <a:xfrm>
            <a:off x="0" y="0"/>
            <a:ext cx="2915816" cy="6858000"/>
            <a:chOff x="0" y="0"/>
            <a:chExt cx="2915816" cy="6858000"/>
          </a:xfrm>
        </p:grpSpPr>
        <p:sp>
          <p:nvSpPr>
            <p:cNvPr id="10" name="Retângulo 9"/>
            <p:cNvSpPr/>
            <p:nvPr/>
          </p:nvSpPr>
          <p:spPr>
            <a:xfrm>
              <a:off x="2555776" y="0"/>
              <a:ext cx="36004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0" y="0"/>
              <a:ext cx="2735796" cy="685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" name="Grupo 12"/>
          <p:cNvGrpSpPr/>
          <p:nvPr/>
        </p:nvGrpSpPr>
        <p:grpSpPr>
          <a:xfrm>
            <a:off x="71406" y="71414"/>
            <a:ext cx="2428892" cy="928694"/>
            <a:chOff x="71406" y="71414"/>
            <a:chExt cx="2428892" cy="928694"/>
          </a:xfrm>
        </p:grpSpPr>
        <p:sp>
          <p:nvSpPr>
            <p:cNvPr id="14" name="Retângulo de cantos arredondados 13"/>
            <p:cNvSpPr/>
            <p:nvPr/>
          </p:nvSpPr>
          <p:spPr>
            <a:xfrm>
              <a:off x="71406" y="71414"/>
              <a:ext cx="2428892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ctangle 31"/>
            <p:cNvSpPr/>
            <p:nvPr/>
          </p:nvSpPr>
          <p:spPr>
            <a:xfrm>
              <a:off x="214282" y="285728"/>
              <a:ext cx="21290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200" b="1" dirty="0"/>
                <a:t>Conselho de Recursos Hídricos</a:t>
              </a:r>
            </a:p>
            <a:p>
              <a:pPr algn="ctr"/>
              <a:r>
                <a:rPr lang="pt-BR" sz="1200" b="1" dirty="0"/>
                <a:t>Distrito Federal</a:t>
              </a:r>
            </a:p>
          </p:txBody>
        </p:sp>
      </p:grpSp>
      <p:sp>
        <p:nvSpPr>
          <p:cNvPr id="16" name="Retângulo 15"/>
          <p:cNvSpPr/>
          <p:nvPr/>
        </p:nvSpPr>
        <p:spPr>
          <a:xfrm>
            <a:off x="857224" y="2214554"/>
            <a:ext cx="143180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13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2928926" y="1906494"/>
            <a:ext cx="62150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Promover, no processo de outorga – 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sempre que couber</a:t>
            </a:r>
            <a:r>
              <a:rPr lang="pt-BR" sz="2400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9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os 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resguardos</a:t>
            </a:r>
            <a:r>
              <a:rPr lang="pt-BR" sz="2400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necessários </a:t>
            </a:r>
          </a:p>
          <a:p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buscando assegurar os 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Usos Essenciais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 	minimizar os 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Usos Perdulários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 DF</a:t>
            </a:r>
          </a:p>
        </p:txBody>
      </p:sp>
      <p:grpSp>
        <p:nvGrpSpPr>
          <p:cNvPr id="4" name="Grupo 20"/>
          <p:cNvGrpSpPr/>
          <p:nvPr/>
        </p:nvGrpSpPr>
        <p:grpSpPr>
          <a:xfrm>
            <a:off x="7786710" y="785794"/>
            <a:ext cx="1143008" cy="428628"/>
            <a:chOff x="428596" y="3500438"/>
            <a:chExt cx="8358246" cy="2428892"/>
          </a:xfrm>
        </p:grpSpPr>
        <p:sp>
          <p:nvSpPr>
            <p:cNvPr id="26" name="Retângulo 25"/>
            <p:cNvSpPr/>
            <p:nvPr/>
          </p:nvSpPr>
          <p:spPr>
            <a:xfrm>
              <a:off x="6572264" y="414338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  <a:endParaRPr lang="pt-BR" dirty="0"/>
            </a:p>
          </p:txBody>
        </p:sp>
        <p:sp>
          <p:nvSpPr>
            <p:cNvPr id="29" name="Pentágono 28"/>
            <p:cNvSpPr/>
            <p:nvPr/>
          </p:nvSpPr>
          <p:spPr>
            <a:xfrm>
              <a:off x="5929322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Pentágono 30"/>
            <p:cNvSpPr/>
            <p:nvPr/>
          </p:nvSpPr>
          <p:spPr>
            <a:xfrm>
              <a:off x="3178959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Pentágono 31"/>
            <p:cNvSpPr/>
            <p:nvPr/>
          </p:nvSpPr>
          <p:spPr>
            <a:xfrm>
              <a:off x="428596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5" name="Grupo 37"/>
            <p:cNvGrpSpPr/>
            <p:nvPr/>
          </p:nvGrpSpPr>
          <p:grpSpPr>
            <a:xfrm>
              <a:off x="642910" y="3500438"/>
              <a:ext cx="2000264" cy="1428760"/>
              <a:chOff x="642910" y="3500438"/>
              <a:chExt cx="2000264" cy="1428760"/>
            </a:xfrm>
          </p:grpSpPr>
          <p:sp>
            <p:nvSpPr>
              <p:cNvPr id="34" name="Seta para baixo 33"/>
              <p:cNvSpPr/>
              <p:nvPr/>
            </p:nvSpPr>
            <p:spPr>
              <a:xfrm>
                <a:off x="1500166" y="3500438"/>
                <a:ext cx="285752" cy="357190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5" name="Retângulo de cantos arredondados 34"/>
              <p:cNvSpPr/>
              <p:nvPr/>
            </p:nvSpPr>
            <p:spPr>
              <a:xfrm>
                <a:off x="642910" y="4214818"/>
                <a:ext cx="2000264" cy="714380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6" name="Rectangle 31"/>
          <p:cNvSpPr/>
          <p:nvPr/>
        </p:nvSpPr>
        <p:spPr>
          <a:xfrm>
            <a:off x="6130679" y="15007"/>
            <a:ext cx="2949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800" b="1" dirty="0"/>
              <a:t>16 </a:t>
            </a:r>
            <a:r>
              <a:rPr lang="pt-BR" sz="2800" b="1" dirty="0"/>
              <a:t>PRESSUPOSTOS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165022" y="476672"/>
            <a:ext cx="39435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400" b="1" dirty="0">
                <a:solidFill>
                  <a:srgbClr val="0070C0"/>
                </a:solidFill>
              </a:rPr>
              <a:t>GT – estudo preliminar diretrizes gerais de outorga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3131841" y="5229200"/>
            <a:ext cx="59480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	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Ferramentas tais como o mapeamento sistemático dos usos permitem desenvolver estratégias para minimizar os usos perdulários e otimizar a distribuição da disponibilidade hídrica entre os diversos setores usuários. </a:t>
            </a:r>
            <a:endParaRPr lang="pt-BR" dirty="0"/>
          </a:p>
        </p:txBody>
      </p:sp>
      <p:sp>
        <p:nvSpPr>
          <p:cNvPr id="23" name="Retângulo 22"/>
          <p:cNvSpPr/>
          <p:nvPr/>
        </p:nvSpPr>
        <p:spPr>
          <a:xfrm>
            <a:off x="3131840" y="4005064"/>
            <a:ext cx="59480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9	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 exemplo, atualmente, não há mecanismos que possibilitem, por exemplo,  à concessionária, os meios para coibir diretamente o uso perdulário do consumidor final (exemplo: “vassoura d´água”).</a:t>
            </a:r>
            <a:endParaRPr lang="pt-BR" dirty="0"/>
          </a:p>
        </p:txBody>
      </p:sp>
      <p:sp>
        <p:nvSpPr>
          <p:cNvPr id="24" name="Rectangle 16">
            <a:extLst>
              <a:ext uri="{FF2B5EF4-FFF2-40B4-BE49-F238E27FC236}">
                <a16:creationId xmlns:a16="http://schemas.microsoft.com/office/drawing/2014/main" xmlns="" id="{5B9960F8-100F-4C13-822D-4D4FD54338BB}"/>
              </a:ext>
            </a:extLst>
          </p:cNvPr>
          <p:cNvSpPr/>
          <p:nvPr/>
        </p:nvSpPr>
        <p:spPr>
          <a:xfrm>
            <a:off x="4801144" y="6639163"/>
            <a:ext cx="4342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b="1" dirty="0"/>
              <a:t>Fonte</a:t>
            </a:r>
            <a:r>
              <a:rPr lang="pt-BR" sz="1000" dirty="0"/>
              <a:t>: GT Estudo Preliminar de Normas Gerais de Outorga, Brasília, 19/06/2018</a:t>
            </a:r>
          </a:p>
        </p:txBody>
      </p:sp>
    </p:spTree>
    <p:extLst>
      <p:ext uri="{BB962C8B-B14F-4D97-AF65-F5344CB8AC3E}">
        <p14:creationId xmlns:p14="http://schemas.microsoft.com/office/powerpoint/2010/main" val="31485380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1"/>
          <p:cNvGrpSpPr/>
          <p:nvPr/>
        </p:nvGrpSpPr>
        <p:grpSpPr>
          <a:xfrm>
            <a:off x="0" y="0"/>
            <a:ext cx="2915816" cy="6858000"/>
            <a:chOff x="0" y="0"/>
            <a:chExt cx="2915816" cy="6858000"/>
          </a:xfrm>
        </p:grpSpPr>
        <p:sp>
          <p:nvSpPr>
            <p:cNvPr id="10" name="Retângulo 9"/>
            <p:cNvSpPr/>
            <p:nvPr/>
          </p:nvSpPr>
          <p:spPr>
            <a:xfrm>
              <a:off x="2555776" y="0"/>
              <a:ext cx="36004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0" y="0"/>
              <a:ext cx="2735796" cy="685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" name="Grupo 12"/>
          <p:cNvGrpSpPr/>
          <p:nvPr/>
        </p:nvGrpSpPr>
        <p:grpSpPr>
          <a:xfrm>
            <a:off x="71406" y="71414"/>
            <a:ext cx="2428892" cy="928694"/>
            <a:chOff x="71406" y="71414"/>
            <a:chExt cx="2428892" cy="928694"/>
          </a:xfrm>
        </p:grpSpPr>
        <p:sp>
          <p:nvSpPr>
            <p:cNvPr id="14" name="Retângulo de cantos arredondados 13"/>
            <p:cNvSpPr/>
            <p:nvPr/>
          </p:nvSpPr>
          <p:spPr>
            <a:xfrm>
              <a:off x="71406" y="71414"/>
              <a:ext cx="2428892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ctangle 31"/>
            <p:cNvSpPr/>
            <p:nvPr/>
          </p:nvSpPr>
          <p:spPr>
            <a:xfrm>
              <a:off x="214282" y="285728"/>
              <a:ext cx="21290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200" b="1" dirty="0"/>
                <a:t>Conselho de Recursos Hídricos</a:t>
              </a:r>
            </a:p>
            <a:p>
              <a:pPr algn="ctr"/>
              <a:r>
                <a:rPr lang="pt-BR" sz="1200" b="1" dirty="0"/>
                <a:t>Distrito Federal</a:t>
              </a:r>
            </a:p>
          </p:txBody>
        </p:sp>
      </p:grpSp>
      <p:sp>
        <p:nvSpPr>
          <p:cNvPr id="16" name="Retângulo 15"/>
          <p:cNvSpPr/>
          <p:nvPr/>
        </p:nvSpPr>
        <p:spPr>
          <a:xfrm>
            <a:off x="857224" y="2214554"/>
            <a:ext cx="143180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14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2928926" y="1906494"/>
            <a:ext cx="62150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Considerar a 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Eficiência</a:t>
            </a:r>
            <a:r>
              <a:rPr lang="pt-BR" sz="2400" u="sng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11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 Eficácia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dos Sistemas que utilizam água </a:t>
            </a:r>
          </a:p>
          <a:p>
            <a:pPr marL="285750" indent="-285750"/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em 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todos os Setores</a:t>
            </a:r>
          </a:p>
        </p:txBody>
      </p:sp>
      <p:grpSp>
        <p:nvGrpSpPr>
          <p:cNvPr id="4" name="Grupo 20"/>
          <p:cNvGrpSpPr/>
          <p:nvPr/>
        </p:nvGrpSpPr>
        <p:grpSpPr>
          <a:xfrm>
            <a:off x="7786710" y="785794"/>
            <a:ext cx="1143008" cy="428628"/>
            <a:chOff x="428596" y="3500438"/>
            <a:chExt cx="8358246" cy="2428892"/>
          </a:xfrm>
        </p:grpSpPr>
        <p:sp>
          <p:nvSpPr>
            <p:cNvPr id="26" name="Retângulo 25"/>
            <p:cNvSpPr/>
            <p:nvPr/>
          </p:nvSpPr>
          <p:spPr>
            <a:xfrm>
              <a:off x="6572264" y="414338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  <a:endParaRPr lang="pt-BR" dirty="0"/>
            </a:p>
          </p:txBody>
        </p:sp>
        <p:sp>
          <p:nvSpPr>
            <p:cNvPr id="29" name="Pentágono 28"/>
            <p:cNvSpPr/>
            <p:nvPr/>
          </p:nvSpPr>
          <p:spPr>
            <a:xfrm>
              <a:off x="5929322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Pentágono 30"/>
            <p:cNvSpPr/>
            <p:nvPr/>
          </p:nvSpPr>
          <p:spPr>
            <a:xfrm>
              <a:off x="3178959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Pentágono 31"/>
            <p:cNvSpPr/>
            <p:nvPr/>
          </p:nvSpPr>
          <p:spPr>
            <a:xfrm>
              <a:off x="428596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5" name="Grupo 37"/>
            <p:cNvGrpSpPr/>
            <p:nvPr/>
          </p:nvGrpSpPr>
          <p:grpSpPr>
            <a:xfrm>
              <a:off x="642910" y="3500438"/>
              <a:ext cx="2000264" cy="1428760"/>
              <a:chOff x="642910" y="3500438"/>
              <a:chExt cx="2000264" cy="1428760"/>
            </a:xfrm>
          </p:grpSpPr>
          <p:sp>
            <p:nvSpPr>
              <p:cNvPr id="34" name="Seta para baixo 33"/>
              <p:cNvSpPr/>
              <p:nvPr/>
            </p:nvSpPr>
            <p:spPr>
              <a:xfrm>
                <a:off x="1500166" y="3500438"/>
                <a:ext cx="285752" cy="357190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5" name="Retângulo de cantos arredondados 34"/>
              <p:cNvSpPr/>
              <p:nvPr/>
            </p:nvSpPr>
            <p:spPr>
              <a:xfrm>
                <a:off x="642910" y="4214818"/>
                <a:ext cx="2000264" cy="714380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6" name="Rectangle 31"/>
          <p:cNvSpPr/>
          <p:nvPr/>
        </p:nvSpPr>
        <p:spPr>
          <a:xfrm>
            <a:off x="6130679" y="15007"/>
            <a:ext cx="2949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800" b="1" dirty="0"/>
              <a:t>16 </a:t>
            </a:r>
            <a:r>
              <a:rPr lang="pt-BR" sz="2800" b="1" dirty="0"/>
              <a:t>PRESSUPOSTOS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165022" y="476672"/>
            <a:ext cx="39435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400" b="1" dirty="0">
                <a:solidFill>
                  <a:srgbClr val="0070C0"/>
                </a:solidFill>
              </a:rPr>
              <a:t>GT – estudo preliminar diretrizes gerais de outorga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3131841" y="4941168"/>
            <a:ext cx="59480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11	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Incluindo-se as perdas físicas e perdas por usos não autorizados (ligações clandestinos). Articular os desdobramentos deste pressuposto com os entes que possuem poder de polícia.</a:t>
            </a:r>
            <a:endParaRPr lang="pt-BR" dirty="0"/>
          </a:p>
        </p:txBody>
      </p:sp>
      <p:sp>
        <p:nvSpPr>
          <p:cNvPr id="22" name="Rectangle 16">
            <a:extLst>
              <a:ext uri="{FF2B5EF4-FFF2-40B4-BE49-F238E27FC236}">
                <a16:creationId xmlns:a16="http://schemas.microsoft.com/office/drawing/2014/main" xmlns="" id="{63A035CA-CFBC-419C-8EDC-526FDB051647}"/>
              </a:ext>
            </a:extLst>
          </p:cNvPr>
          <p:cNvSpPr/>
          <p:nvPr/>
        </p:nvSpPr>
        <p:spPr>
          <a:xfrm>
            <a:off x="4801144" y="6639163"/>
            <a:ext cx="4342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b="1" dirty="0"/>
              <a:t>Fonte</a:t>
            </a:r>
            <a:r>
              <a:rPr lang="pt-BR" sz="1000" dirty="0"/>
              <a:t>: GT Estudo Preliminar de Normas Gerais de Outorga, Brasília, 19/06/2018</a:t>
            </a:r>
          </a:p>
        </p:txBody>
      </p:sp>
    </p:spTree>
    <p:extLst>
      <p:ext uri="{BB962C8B-B14F-4D97-AF65-F5344CB8AC3E}">
        <p14:creationId xmlns:p14="http://schemas.microsoft.com/office/powerpoint/2010/main" val="3148538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0" y="6309320"/>
            <a:ext cx="9144000" cy="548680"/>
            <a:chOff x="0" y="6309320"/>
            <a:chExt cx="9144000" cy="548680"/>
          </a:xfrm>
        </p:grpSpPr>
        <p:sp>
          <p:nvSpPr>
            <p:cNvPr id="7" name="Retângulo 6"/>
            <p:cNvSpPr/>
            <p:nvPr/>
          </p:nvSpPr>
          <p:spPr>
            <a:xfrm>
              <a:off x="0" y="6309320"/>
              <a:ext cx="9144000" cy="21602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/>
            <p:cNvSpPr/>
            <p:nvPr/>
          </p:nvSpPr>
          <p:spPr>
            <a:xfrm>
              <a:off x="0" y="6453336"/>
              <a:ext cx="9144000" cy="404664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1" name="Rectangle 31"/>
          <p:cNvSpPr/>
          <p:nvPr/>
        </p:nvSpPr>
        <p:spPr>
          <a:xfrm>
            <a:off x="6806036" y="15007"/>
            <a:ext cx="22738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800" b="1" dirty="0"/>
              <a:t>COMPOSIÇÃO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4101203" y="476672"/>
            <a:ext cx="50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b="1" dirty="0">
                <a:solidFill>
                  <a:srgbClr val="0070C0"/>
                </a:solidFill>
              </a:rPr>
              <a:t>GT – estudo preliminar diretrizes gerais de outorga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55576" y="1714844"/>
            <a:ext cx="38878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SEMA - Coordenação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759198" y="2564905"/>
            <a:ext cx="38878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ADASA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773591" y="3686442"/>
            <a:ext cx="38878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CAESB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579561" y="2564904"/>
            <a:ext cx="4245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CBH/Paranoá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755576" y="4881756"/>
            <a:ext cx="41736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Fórum das ONGs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2079825" y="2176509"/>
            <a:ext cx="5786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>
                <a:solidFill>
                  <a:srgbClr val="0070C0"/>
                </a:solidFill>
              </a:rPr>
              <a:t>Maria Silvia Rossi e Tereza Cristina Esmeraldo de Oliveira </a:t>
            </a:r>
            <a:endParaRPr lang="pt-BR" i="1" dirty="0"/>
          </a:p>
        </p:txBody>
      </p:sp>
      <p:sp>
        <p:nvSpPr>
          <p:cNvPr id="20" name="Retângulo 19"/>
          <p:cNvSpPr/>
          <p:nvPr/>
        </p:nvSpPr>
        <p:spPr>
          <a:xfrm>
            <a:off x="1071538" y="3026570"/>
            <a:ext cx="3643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>
                <a:solidFill>
                  <a:srgbClr val="0070C0"/>
                </a:solidFill>
              </a:rPr>
              <a:t>Rafael Mello</a:t>
            </a:r>
          </a:p>
          <a:p>
            <a:r>
              <a:rPr lang="pt-BR" i="1" dirty="0">
                <a:solidFill>
                  <a:srgbClr val="0070C0"/>
                </a:solidFill>
              </a:rPr>
              <a:t>Saulo </a:t>
            </a:r>
            <a:r>
              <a:rPr lang="pt-BR" i="1" dirty="0" err="1">
                <a:solidFill>
                  <a:srgbClr val="0070C0"/>
                </a:solidFill>
              </a:rPr>
              <a:t>Luzzi</a:t>
            </a:r>
            <a:endParaRPr lang="pt-BR" i="1" dirty="0"/>
          </a:p>
        </p:txBody>
      </p:sp>
      <p:sp>
        <p:nvSpPr>
          <p:cNvPr id="21" name="Retângulo 20"/>
          <p:cNvSpPr/>
          <p:nvPr/>
        </p:nvSpPr>
        <p:spPr>
          <a:xfrm>
            <a:off x="5143504" y="3026570"/>
            <a:ext cx="3643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>
                <a:solidFill>
                  <a:srgbClr val="0070C0"/>
                </a:solidFill>
              </a:rPr>
              <a:t>Patrícia </a:t>
            </a:r>
            <a:r>
              <a:rPr lang="pt-BR" i="1" dirty="0" err="1">
                <a:solidFill>
                  <a:srgbClr val="0070C0"/>
                </a:solidFill>
              </a:rPr>
              <a:t>Valls</a:t>
            </a:r>
            <a:r>
              <a:rPr lang="pt-BR" i="1" dirty="0">
                <a:solidFill>
                  <a:srgbClr val="0070C0"/>
                </a:solidFill>
              </a:rPr>
              <a:t>  </a:t>
            </a:r>
          </a:p>
          <a:p>
            <a:r>
              <a:rPr lang="pt-BR" i="1" dirty="0">
                <a:solidFill>
                  <a:srgbClr val="0070C0"/>
                </a:solidFill>
              </a:rPr>
              <a:t>Regina Fittipaldi </a:t>
            </a:r>
            <a:endParaRPr lang="pt-BR" i="1" dirty="0"/>
          </a:p>
        </p:txBody>
      </p:sp>
      <p:sp>
        <p:nvSpPr>
          <p:cNvPr id="22" name="Retângulo 21"/>
          <p:cNvSpPr/>
          <p:nvPr/>
        </p:nvSpPr>
        <p:spPr>
          <a:xfrm>
            <a:off x="1071538" y="4148107"/>
            <a:ext cx="3643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>
                <a:solidFill>
                  <a:srgbClr val="0070C0"/>
                </a:solidFill>
              </a:rPr>
              <a:t>Patrícia Gomes  </a:t>
            </a:r>
          </a:p>
          <a:p>
            <a:r>
              <a:rPr lang="pt-BR" i="1" dirty="0">
                <a:solidFill>
                  <a:srgbClr val="0070C0"/>
                </a:solidFill>
              </a:rPr>
              <a:t>Angélica Custódia</a:t>
            </a:r>
            <a:endParaRPr lang="pt-BR" i="1" dirty="0"/>
          </a:p>
        </p:txBody>
      </p:sp>
      <p:sp>
        <p:nvSpPr>
          <p:cNvPr id="23" name="Retângulo 22"/>
          <p:cNvSpPr/>
          <p:nvPr/>
        </p:nvSpPr>
        <p:spPr>
          <a:xfrm>
            <a:off x="1034618" y="5365167"/>
            <a:ext cx="3643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>
                <a:solidFill>
                  <a:srgbClr val="0070C0"/>
                </a:solidFill>
              </a:rPr>
              <a:t>Luiz Mourão</a:t>
            </a:r>
            <a:endParaRPr lang="pt-BR" i="1" dirty="0"/>
          </a:p>
        </p:txBody>
      </p:sp>
      <p:sp>
        <p:nvSpPr>
          <p:cNvPr id="24" name="Retângulo 23"/>
          <p:cNvSpPr/>
          <p:nvPr/>
        </p:nvSpPr>
        <p:spPr>
          <a:xfrm>
            <a:off x="4595438" y="3686442"/>
            <a:ext cx="38878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IBRAM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5012119" y="4131415"/>
            <a:ext cx="3643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err="1">
                <a:solidFill>
                  <a:srgbClr val="0070C0"/>
                </a:solidFill>
              </a:rPr>
              <a:t>Vandete</a:t>
            </a:r>
            <a:r>
              <a:rPr lang="pt-BR" i="1" dirty="0">
                <a:solidFill>
                  <a:srgbClr val="0070C0"/>
                </a:solidFill>
              </a:rPr>
              <a:t> </a:t>
            </a:r>
            <a:r>
              <a:rPr lang="pt-BR" i="1" dirty="0" err="1">
                <a:solidFill>
                  <a:srgbClr val="0070C0"/>
                </a:solidFill>
              </a:rPr>
              <a:t>Maldaner</a:t>
            </a:r>
            <a:r>
              <a:rPr lang="pt-BR" i="1" dirty="0">
                <a:solidFill>
                  <a:srgbClr val="0070C0"/>
                </a:solidFill>
              </a:rPr>
              <a:t> </a:t>
            </a:r>
          </a:p>
          <a:p>
            <a:r>
              <a:rPr lang="pt-BR" i="1" dirty="0">
                <a:solidFill>
                  <a:srgbClr val="0070C0"/>
                </a:solidFill>
              </a:rPr>
              <a:t>Danilo Lima e Silva</a:t>
            </a:r>
            <a:endParaRPr lang="pt-BR" i="1" dirty="0"/>
          </a:p>
        </p:txBody>
      </p:sp>
      <p:grpSp>
        <p:nvGrpSpPr>
          <p:cNvPr id="26" name="Grupo 25"/>
          <p:cNvGrpSpPr/>
          <p:nvPr/>
        </p:nvGrpSpPr>
        <p:grpSpPr>
          <a:xfrm>
            <a:off x="71406" y="71414"/>
            <a:ext cx="2428892" cy="928694"/>
            <a:chOff x="5786446" y="571480"/>
            <a:chExt cx="2428892" cy="928694"/>
          </a:xfrm>
        </p:grpSpPr>
        <p:sp>
          <p:nvSpPr>
            <p:cNvPr id="27" name="Rectangle 31"/>
            <p:cNvSpPr/>
            <p:nvPr/>
          </p:nvSpPr>
          <p:spPr>
            <a:xfrm>
              <a:off x="5929322" y="785794"/>
              <a:ext cx="21290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200" b="1" dirty="0"/>
                <a:t>Conselho de Recursos Hídricos</a:t>
              </a:r>
            </a:p>
            <a:p>
              <a:pPr algn="ctr"/>
              <a:r>
                <a:rPr lang="pt-BR" sz="1200" b="1" dirty="0"/>
                <a:t>Distrito Federal</a:t>
              </a:r>
            </a:p>
          </p:txBody>
        </p:sp>
        <p:sp>
          <p:nvSpPr>
            <p:cNvPr id="28" name="Retângulo de cantos arredondados 27"/>
            <p:cNvSpPr/>
            <p:nvPr/>
          </p:nvSpPr>
          <p:spPr>
            <a:xfrm>
              <a:off x="5786446" y="571480"/>
              <a:ext cx="2428892" cy="928694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9" name="Retângulo 28"/>
          <p:cNvSpPr/>
          <p:nvPr/>
        </p:nvSpPr>
        <p:spPr>
          <a:xfrm>
            <a:off x="4357686" y="8572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/>
              <a:t>Criado pela Resolução nº 02, de 30 de maio de 2017, na 23ª </a:t>
            </a:r>
            <a:r>
              <a:rPr lang="pt-BR" dirty="0" err="1"/>
              <a:t>R.O.</a:t>
            </a:r>
            <a:r>
              <a:rPr lang="pt-BR" dirty="0"/>
              <a:t> do CRH/DF</a:t>
            </a:r>
          </a:p>
        </p:txBody>
      </p:sp>
      <p:sp>
        <p:nvSpPr>
          <p:cNvPr id="30" name="Retângulo 22">
            <a:extLst>
              <a:ext uri="{FF2B5EF4-FFF2-40B4-BE49-F238E27FC236}">
                <a16:creationId xmlns:a16="http://schemas.microsoft.com/office/drawing/2014/main" xmlns="" id="{9C111D6F-D9EB-4343-9B9F-DE4205A3DD22}"/>
              </a:ext>
            </a:extLst>
          </p:cNvPr>
          <p:cNvSpPr/>
          <p:nvPr/>
        </p:nvSpPr>
        <p:spPr>
          <a:xfrm>
            <a:off x="1043608" y="5723964"/>
            <a:ext cx="3643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>
                <a:solidFill>
                  <a:srgbClr val="0070C0"/>
                </a:solidFill>
              </a:rPr>
              <a:t>Regina Fittipaldi</a:t>
            </a:r>
            <a:endParaRPr lang="pt-BR" i="1" dirty="0"/>
          </a:p>
        </p:txBody>
      </p:sp>
      <p:sp>
        <p:nvSpPr>
          <p:cNvPr id="31" name="Rectangle 16">
            <a:extLst>
              <a:ext uri="{FF2B5EF4-FFF2-40B4-BE49-F238E27FC236}">
                <a16:creationId xmlns:a16="http://schemas.microsoft.com/office/drawing/2014/main" xmlns="" id="{CB291642-9337-4199-91F8-A31A00987163}"/>
              </a:ext>
            </a:extLst>
          </p:cNvPr>
          <p:cNvSpPr/>
          <p:nvPr/>
        </p:nvSpPr>
        <p:spPr>
          <a:xfrm>
            <a:off x="4801144" y="6072206"/>
            <a:ext cx="4342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b="1" dirty="0"/>
              <a:t>Fonte</a:t>
            </a:r>
            <a:r>
              <a:rPr lang="pt-BR" sz="1000" dirty="0"/>
              <a:t>: GT Estudo Preliminar de Normas Gerais de Outorga, Brasília, 19/06/2018</a:t>
            </a:r>
          </a:p>
        </p:txBody>
      </p:sp>
    </p:spTree>
    <p:extLst>
      <p:ext uri="{BB962C8B-B14F-4D97-AF65-F5344CB8AC3E}">
        <p14:creationId xmlns:p14="http://schemas.microsoft.com/office/powerpoint/2010/main" val="18549997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1"/>
          <p:cNvGrpSpPr/>
          <p:nvPr/>
        </p:nvGrpSpPr>
        <p:grpSpPr>
          <a:xfrm>
            <a:off x="0" y="0"/>
            <a:ext cx="2915816" cy="6858000"/>
            <a:chOff x="0" y="0"/>
            <a:chExt cx="2915816" cy="6858000"/>
          </a:xfrm>
        </p:grpSpPr>
        <p:sp>
          <p:nvSpPr>
            <p:cNvPr id="10" name="Retângulo 9"/>
            <p:cNvSpPr/>
            <p:nvPr/>
          </p:nvSpPr>
          <p:spPr>
            <a:xfrm>
              <a:off x="2555776" y="0"/>
              <a:ext cx="36004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0" y="0"/>
              <a:ext cx="2735796" cy="685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" name="Grupo 12"/>
          <p:cNvGrpSpPr/>
          <p:nvPr/>
        </p:nvGrpSpPr>
        <p:grpSpPr>
          <a:xfrm>
            <a:off x="71406" y="71414"/>
            <a:ext cx="2428892" cy="928694"/>
            <a:chOff x="71406" y="71414"/>
            <a:chExt cx="2428892" cy="928694"/>
          </a:xfrm>
        </p:grpSpPr>
        <p:sp>
          <p:nvSpPr>
            <p:cNvPr id="14" name="Retângulo de cantos arredondados 13"/>
            <p:cNvSpPr/>
            <p:nvPr/>
          </p:nvSpPr>
          <p:spPr>
            <a:xfrm>
              <a:off x="71406" y="71414"/>
              <a:ext cx="2428892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ctangle 31"/>
            <p:cNvSpPr/>
            <p:nvPr/>
          </p:nvSpPr>
          <p:spPr>
            <a:xfrm>
              <a:off x="214282" y="285728"/>
              <a:ext cx="21290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200" b="1" dirty="0"/>
                <a:t>Conselho de Recursos Hídricos</a:t>
              </a:r>
            </a:p>
            <a:p>
              <a:pPr algn="ctr"/>
              <a:r>
                <a:rPr lang="pt-BR" sz="1200" b="1" dirty="0"/>
                <a:t>Distrito Federal</a:t>
              </a:r>
            </a:p>
          </p:txBody>
        </p:sp>
      </p:grpSp>
      <p:sp>
        <p:nvSpPr>
          <p:cNvPr id="16" name="Retângulo 15"/>
          <p:cNvSpPr/>
          <p:nvPr/>
        </p:nvSpPr>
        <p:spPr>
          <a:xfrm>
            <a:off x="857224" y="2214554"/>
            <a:ext cx="143180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15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2928926" y="1906494"/>
            <a:ext cx="62150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Indução de 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Boas Práticas nos Projetos</a:t>
            </a:r>
            <a:r>
              <a:rPr lang="pt-BR" sz="2400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12</a:t>
            </a:r>
          </a:p>
        </p:txBody>
      </p:sp>
      <p:grpSp>
        <p:nvGrpSpPr>
          <p:cNvPr id="4" name="Grupo 20"/>
          <p:cNvGrpSpPr/>
          <p:nvPr/>
        </p:nvGrpSpPr>
        <p:grpSpPr>
          <a:xfrm>
            <a:off x="7786710" y="785794"/>
            <a:ext cx="1143008" cy="428628"/>
            <a:chOff x="428596" y="3500438"/>
            <a:chExt cx="8358246" cy="2428892"/>
          </a:xfrm>
        </p:grpSpPr>
        <p:sp>
          <p:nvSpPr>
            <p:cNvPr id="26" name="Retângulo 25"/>
            <p:cNvSpPr/>
            <p:nvPr/>
          </p:nvSpPr>
          <p:spPr>
            <a:xfrm>
              <a:off x="6572264" y="414338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  <a:endParaRPr lang="pt-BR" dirty="0"/>
            </a:p>
          </p:txBody>
        </p:sp>
        <p:sp>
          <p:nvSpPr>
            <p:cNvPr id="29" name="Pentágono 28"/>
            <p:cNvSpPr/>
            <p:nvPr/>
          </p:nvSpPr>
          <p:spPr>
            <a:xfrm>
              <a:off x="5929322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Pentágono 30"/>
            <p:cNvSpPr/>
            <p:nvPr/>
          </p:nvSpPr>
          <p:spPr>
            <a:xfrm>
              <a:off x="3178959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Pentágono 31"/>
            <p:cNvSpPr/>
            <p:nvPr/>
          </p:nvSpPr>
          <p:spPr>
            <a:xfrm>
              <a:off x="428596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5" name="Grupo 37"/>
            <p:cNvGrpSpPr/>
            <p:nvPr/>
          </p:nvGrpSpPr>
          <p:grpSpPr>
            <a:xfrm>
              <a:off x="642910" y="3500438"/>
              <a:ext cx="2000264" cy="1428760"/>
              <a:chOff x="642910" y="3500438"/>
              <a:chExt cx="2000264" cy="1428760"/>
            </a:xfrm>
          </p:grpSpPr>
          <p:sp>
            <p:nvSpPr>
              <p:cNvPr id="34" name="Seta para baixo 33"/>
              <p:cNvSpPr/>
              <p:nvPr/>
            </p:nvSpPr>
            <p:spPr>
              <a:xfrm>
                <a:off x="1500166" y="3500438"/>
                <a:ext cx="285752" cy="357190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5" name="Retângulo de cantos arredondados 34"/>
              <p:cNvSpPr/>
              <p:nvPr/>
            </p:nvSpPr>
            <p:spPr>
              <a:xfrm>
                <a:off x="642910" y="4214818"/>
                <a:ext cx="2000264" cy="714380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6" name="Rectangle 31"/>
          <p:cNvSpPr/>
          <p:nvPr/>
        </p:nvSpPr>
        <p:spPr>
          <a:xfrm>
            <a:off x="6130679" y="15007"/>
            <a:ext cx="2949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800" b="1" dirty="0"/>
              <a:t>16 </a:t>
            </a:r>
            <a:r>
              <a:rPr lang="pt-BR" sz="2800" b="1" dirty="0"/>
              <a:t>PRESSUPOSTOS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165022" y="476672"/>
            <a:ext cx="39435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400" b="1" dirty="0">
                <a:solidFill>
                  <a:srgbClr val="0070C0"/>
                </a:solidFill>
              </a:rPr>
              <a:t>GT – estudo preliminar diretrizes gerais de outorga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3131841" y="4725144"/>
            <a:ext cx="59480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12	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processo de outorga pode e deve privilegiar, sempre que possível, as alternativas mais eficientes 	e eficazes no uso das água, de sorte a otimizar a disponibilidade hídrica no território</a:t>
            </a:r>
            <a:endParaRPr lang="pt-BR" dirty="0"/>
          </a:p>
        </p:txBody>
      </p:sp>
      <p:sp>
        <p:nvSpPr>
          <p:cNvPr id="22" name="Rectangle 16">
            <a:extLst>
              <a:ext uri="{FF2B5EF4-FFF2-40B4-BE49-F238E27FC236}">
                <a16:creationId xmlns:a16="http://schemas.microsoft.com/office/drawing/2014/main" xmlns="" id="{F01E5D61-0C69-4D62-AC37-127B9AC223B5}"/>
              </a:ext>
            </a:extLst>
          </p:cNvPr>
          <p:cNvSpPr/>
          <p:nvPr/>
        </p:nvSpPr>
        <p:spPr>
          <a:xfrm>
            <a:off x="4801144" y="6639163"/>
            <a:ext cx="4342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b="1" dirty="0"/>
              <a:t>Fonte</a:t>
            </a:r>
            <a:r>
              <a:rPr lang="pt-BR" sz="1000" dirty="0"/>
              <a:t>: GT Estudo Preliminar de Normas Gerais de Outorga, Brasília, 19/06/2018</a:t>
            </a:r>
          </a:p>
        </p:txBody>
      </p:sp>
    </p:spTree>
    <p:extLst>
      <p:ext uri="{BB962C8B-B14F-4D97-AF65-F5344CB8AC3E}">
        <p14:creationId xmlns:p14="http://schemas.microsoft.com/office/powerpoint/2010/main" val="3148538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1"/>
          <p:cNvGrpSpPr/>
          <p:nvPr/>
        </p:nvGrpSpPr>
        <p:grpSpPr>
          <a:xfrm>
            <a:off x="0" y="0"/>
            <a:ext cx="2915816" cy="6858000"/>
            <a:chOff x="0" y="0"/>
            <a:chExt cx="2915816" cy="6858000"/>
          </a:xfrm>
        </p:grpSpPr>
        <p:sp>
          <p:nvSpPr>
            <p:cNvPr id="10" name="Retângulo 9"/>
            <p:cNvSpPr/>
            <p:nvPr/>
          </p:nvSpPr>
          <p:spPr>
            <a:xfrm>
              <a:off x="2555776" y="0"/>
              <a:ext cx="36004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0" y="0"/>
              <a:ext cx="2735796" cy="685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" name="Grupo 12"/>
          <p:cNvGrpSpPr/>
          <p:nvPr/>
        </p:nvGrpSpPr>
        <p:grpSpPr>
          <a:xfrm>
            <a:off x="71406" y="71414"/>
            <a:ext cx="2428892" cy="928694"/>
            <a:chOff x="71406" y="71414"/>
            <a:chExt cx="2428892" cy="928694"/>
          </a:xfrm>
        </p:grpSpPr>
        <p:sp>
          <p:nvSpPr>
            <p:cNvPr id="14" name="Retângulo de cantos arredondados 13"/>
            <p:cNvSpPr/>
            <p:nvPr/>
          </p:nvSpPr>
          <p:spPr>
            <a:xfrm>
              <a:off x="71406" y="71414"/>
              <a:ext cx="2428892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ctangle 31"/>
            <p:cNvSpPr/>
            <p:nvPr/>
          </p:nvSpPr>
          <p:spPr>
            <a:xfrm>
              <a:off x="214282" y="285728"/>
              <a:ext cx="21290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200" b="1" dirty="0"/>
                <a:t>Conselho de Recursos Hídricos</a:t>
              </a:r>
            </a:p>
            <a:p>
              <a:pPr algn="ctr"/>
              <a:r>
                <a:rPr lang="pt-BR" sz="1200" b="1" dirty="0"/>
                <a:t>Distrito Federal</a:t>
              </a:r>
            </a:p>
          </p:txBody>
        </p:sp>
      </p:grpSp>
      <p:sp>
        <p:nvSpPr>
          <p:cNvPr id="16" name="Retângulo 15"/>
          <p:cNvSpPr/>
          <p:nvPr/>
        </p:nvSpPr>
        <p:spPr>
          <a:xfrm>
            <a:off x="857224" y="2214554"/>
            <a:ext cx="143180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16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2928926" y="1906494"/>
            <a:ext cx="621507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cobrança de direito de uso da água deve levar em conta o princípio do Usuário-Pagador</a:t>
            </a:r>
          </a:p>
          <a:p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forma a estar 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baseada preferencialmente na vazão efetivamente captada ou lançada</a:t>
            </a:r>
            <a:r>
              <a:rPr lang="pt-BR" sz="2400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13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2400" baseline="30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4" name="Grupo 20"/>
          <p:cNvGrpSpPr/>
          <p:nvPr/>
        </p:nvGrpSpPr>
        <p:grpSpPr>
          <a:xfrm>
            <a:off x="7786710" y="785794"/>
            <a:ext cx="1143008" cy="428628"/>
            <a:chOff x="428596" y="3500438"/>
            <a:chExt cx="8358246" cy="2428892"/>
          </a:xfrm>
        </p:grpSpPr>
        <p:sp>
          <p:nvSpPr>
            <p:cNvPr id="26" name="Retângulo 25"/>
            <p:cNvSpPr/>
            <p:nvPr/>
          </p:nvSpPr>
          <p:spPr>
            <a:xfrm>
              <a:off x="6572264" y="414338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  <a:endParaRPr lang="pt-BR" dirty="0"/>
            </a:p>
          </p:txBody>
        </p:sp>
        <p:sp>
          <p:nvSpPr>
            <p:cNvPr id="29" name="Pentágono 28"/>
            <p:cNvSpPr/>
            <p:nvPr/>
          </p:nvSpPr>
          <p:spPr>
            <a:xfrm>
              <a:off x="5929322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Pentágono 30"/>
            <p:cNvSpPr/>
            <p:nvPr/>
          </p:nvSpPr>
          <p:spPr>
            <a:xfrm>
              <a:off x="3178959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Pentágono 31"/>
            <p:cNvSpPr/>
            <p:nvPr/>
          </p:nvSpPr>
          <p:spPr>
            <a:xfrm>
              <a:off x="428596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5" name="Grupo 37"/>
            <p:cNvGrpSpPr/>
            <p:nvPr/>
          </p:nvGrpSpPr>
          <p:grpSpPr>
            <a:xfrm>
              <a:off x="642910" y="3500438"/>
              <a:ext cx="2000264" cy="1428760"/>
              <a:chOff x="642910" y="3500438"/>
              <a:chExt cx="2000264" cy="1428760"/>
            </a:xfrm>
          </p:grpSpPr>
          <p:sp>
            <p:nvSpPr>
              <p:cNvPr id="34" name="Seta para baixo 33"/>
              <p:cNvSpPr/>
              <p:nvPr/>
            </p:nvSpPr>
            <p:spPr>
              <a:xfrm>
                <a:off x="1500166" y="3500438"/>
                <a:ext cx="285752" cy="357190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5" name="Retângulo de cantos arredondados 34"/>
              <p:cNvSpPr/>
              <p:nvPr/>
            </p:nvSpPr>
            <p:spPr>
              <a:xfrm>
                <a:off x="642910" y="4214818"/>
                <a:ext cx="2000264" cy="714380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6" name="Rectangle 31"/>
          <p:cNvSpPr/>
          <p:nvPr/>
        </p:nvSpPr>
        <p:spPr>
          <a:xfrm>
            <a:off x="6130679" y="15007"/>
            <a:ext cx="2949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800" b="1" dirty="0"/>
              <a:t>16 </a:t>
            </a:r>
            <a:r>
              <a:rPr lang="pt-BR" sz="2800" b="1" dirty="0"/>
              <a:t>PRESSUPOSTOS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165022" y="476672"/>
            <a:ext cx="39435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400" b="1" dirty="0">
                <a:solidFill>
                  <a:srgbClr val="0070C0"/>
                </a:solidFill>
              </a:rPr>
              <a:t>GT – estudo preliminar diretrizes gerais de outorga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3131841" y="4725144"/>
            <a:ext cx="59480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13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 seja, evitar-se casos de cobrança total da vazão outorgada, antes mesmo da implantação ou operação plena do sistema de captação ou de lançamento (implantação sequencial, entre outros).</a:t>
            </a:r>
            <a:endParaRPr lang="pt-BR" dirty="0"/>
          </a:p>
        </p:txBody>
      </p:sp>
      <p:sp>
        <p:nvSpPr>
          <p:cNvPr id="23" name="Rectangle 16">
            <a:extLst>
              <a:ext uri="{FF2B5EF4-FFF2-40B4-BE49-F238E27FC236}">
                <a16:creationId xmlns:a16="http://schemas.microsoft.com/office/drawing/2014/main" xmlns="" id="{07A635BC-3504-4958-AD17-27B8ECA729B5}"/>
              </a:ext>
            </a:extLst>
          </p:cNvPr>
          <p:cNvSpPr/>
          <p:nvPr/>
        </p:nvSpPr>
        <p:spPr>
          <a:xfrm>
            <a:off x="4801144" y="6639163"/>
            <a:ext cx="4342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b="1" dirty="0"/>
              <a:t>Fonte</a:t>
            </a:r>
            <a:r>
              <a:rPr lang="pt-BR" sz="1000" dirty="0"/>
              <a:t>: GT Estudo Preliminar de Normas Gerais de Outorga, Brasília, 19/06/2018</a:t>
            </a:r>
          </a:p>
        </p:txBody>
      </p:sp>
    </p:spTree>
    <p:extLst>
      <p:ext uri="{BB962C8B-B14F-4D97-AF65-F5344CB8AC3E}">
        <p14:creationId xmlns:p14="http://schemas.microsoft.com/office/powerpoint/2010/main" val="19697515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0" y="6309320"/>
            <a:ext cx="9144000" cy="548680"/>
            <a:chOff x="0" y="6309320"/>
            <a:chExt cx="9144000" cy="548680"/>
          </a:xfrm>
        </p:grpSpPr>
        <p:sp>
          <p:nvSpPr>
            <p:cNvPr id="7" name="Retângulo 6"/>
            <p:cNvSpPr/>
            <p:nvPr/>
          </p:nvSpPr>
          <p:spPr>
            <a:xfrm>
              <a:off x="0" y="6309320"/>
              <a:ext cx="9144000" cy="21602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/>
            <p:cNvSpPr/>
            <p:nvPr/>
          </p:nvSpPr>
          <p:spPr>
            <a:xfrm>
              <a:off x="0" y="6453336"/>
              <a:ext cx="9144000" cy="404664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1" name="Rectangle 31"/>
          <p:cNvSpPr/>
          <p:nvPr/>
        </p:nvSpPr>
        <p:spPr>
          <a:xfrm>
            <a:off x="6140581" y="15007"/>
            <a:ext cx="29392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800" b="1" dirty="0"/>
              <a:t>Encaminhamentos</a:t>
            </a:r>
          </a:p>
        </p:txBody>
      </p:sp>
      <p:grpSp>
        <p:nvGrpSpPr>
          <p:cNvPr id="20" name="Grupo 19"/>
          <p:cNvGrpSpPr/>
          <p:nvPr/>
        </p:nvGrpSpPr>
        <p:grpSpPr>
          <a:xfrm>
            <a:off x="71406" y="71414"/>
            <a:ext cx="2428892" cy="928694"/>
            <a:chOff x="5786446" y="571480"/>
            <a:chExt cx="2428892" cy="928694"/>
          </a:xfrm>
        </p:grpSpPr>
        <p:sp>
          <p:nvSpPr>
            <p:cNvPr id="21" name="Rectangle 31"/>
            <p:cNvSpPr/>
            <p:nvPr/>
          </p:nvSpPr>
          <p:spPr>
            <a:xfrm>
              <a:off x="5929322" y="785794"/>
              <a:ext cx="21290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200" b="1" dirty="0"/>
                <a:t>Conselho de Recursos Hídricos</a:t>
              </a:r>
            </a:p>
            <a:p>
              <a:pPr algn="ctr"/>
              <a:r>
                <a:rPr lang="pt-BR" sz="1200" b="1" dirty="0"/>
                <a:t>Distrito Federal</a:t>
              </a:r>
            </a:p>
          </p:txBody>
        </p:sp>
        <p:sp>
          <p:nvSpPr>
            <p:cNvPr id="22" name="Retângulo de cantos arredondados 21"/>
            <p:cNvSpPr/>
            <p:nvPr/>
          </p:nvSpPr>
          <p:spPr>
            <a:xfrm>
              <a:off x="5786446" y="571480"/>
              <a:ext cx="2428892" cy="928694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3" name="Retângulo 22"/>
          <p:cNvSpPr/>
          <p:nvPr/>
        </p:nvSpPr>
        <p:spPr>
          <a:xfrm>
            <a:off x="4101203" y="476672"/>
            <a:ext cx="50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b="1" dirty="0">
                <a:solidFill>
                  <a:srgbClr val="0070C0"/>
                </a:solidFill>
              </a:rPr>
              <a:t>GT – estudo preliminar diretrizes gerais de outorga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24" name="Rectangle 16"/>
          <p:cNvSpPr/>
          <p:nvPr/>
        </p:nvSpPr>
        <p:spPr>
          <a:xfrm>
            <a:off x="4801144" y="6072206"/>
            <a:ext cx="4342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b="1" dirty="0"/>
              <a:t>Fonte</a:t>
            </a:r>
            <a:r>
              <a:rPr lang="pt-BR" sz="1000" dirty="0"/>
              <a:t>: GT Estudo Preliminar de Normas Gerais de Outorga, Brasília, 19/06/2018</a:t>
            </a:r>
          </a:p>
        </p:txBody>
      </p:sp>
      <p:sp>
        <p:nvSpPr>
          <p:cNvPr id="42" name="Rectangle 31"/>
          <p:cNvSpPr/>
          <p:nvPr/>
        </p:nvSpPr>
        <p:spPr>
          <a:xfrm>
            <a:off x="857224" y="1928802"/>
            <a:ext cx="8001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Próxima reunião do GT – </a:t>
            </a:r>
            <a:r>
              <a:rPr lang="pt-BR" sz="2000" dirty="0"/>
              <a:t>documento word</a:t>
            </a:r>
            <a:endParaRPr lang="pt-BR" sz="2400" dirty="0"/>
          </a:p>
        </p:txBody>
      </p:sp>
      <p:sp>
        <p:nvSpPr>
          <p:cNvPr id="43" name="Rectangle 31"/>
          <p:cNvSpPr/>
          <p:nvPr/>
        </p:nvSpPr>
        <p:spPr>
          <a:xfrm>
            <a:off x="857224" y="3214686"/>
            <a:ext cx="80010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Encaminhamento do documento formalmente à CTPA com cópia para </a:t>
            </a:r>
            <a:r>
              <a:rPr lang="pt-BR" sz="2400" dirty="0" err="1"/>
              <a:t>tod@s</a:t>
            </a:r>
            <a:r>
              <a:rPr lang="pt-BR" sz="2400" dirty="0"/>
              <a:t> @s </a:t>
            </a:r>
            <a:r>
              <a:rPr lang="pt-BR" sz="2400" dirty="0" err="1"/>
              <a:t>Conselheir@s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93483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8"/>
          <p:cNvGrpSpPr/>
          <p:nvPr/>
        </p:nvGrpSpPr>
        <p:grpSpPr>
          <a:xfrm>
            <a:off x="0" y="6309320"/>
            <a:ext cx="9144000" cy="548680"/>
            <a:chOff x="0" y="6309320"/>
            <a:chExt cx="9144000" cy="548680"/>
          </a:xfrm>
        </p:grpSpPr>
        <p:sp>
          <p:nvSpPr>
            <p:cNvPr id="7" name="Retângulo 6"/>
            <p:cNvSpPr/>
            <p:nvPr/>
          </p:nvSpPr>
          <p:spPr>
            <a:xfrm>
              <a:off x="0" y="6309320"/>
              <a:ext cx="9144000" cy="21602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/>
            <p:cNvSpPr/>
            <p:nvPr/>
          </p:nvSpPr>
          <p:spPr>
            <a:xfrm>
              <a:off x="0" y="6453336"/>
              <a:ext cx="9144000" cy="404664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1" name="Rectangle 31"/>
          <p:cNvSpPr/>
          <p:nvPr/>
        </p:nvSpPr>
        <p:spPr>
          <a:xfrm>
            <a:off x="5673045" y="15007"/>
            <a:ext cx="34068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800" b="1" dirty="0"/>
              <a:t>Metodologia adotada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4101203" y="476672"/>
            <a:ext cx="50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b="1" dirty="0">
                <a:solidFill>
                  <a:srgbClr val="0070C0"/>
                </a:solidFill>
              </a:rPr>
              <a:t>GT – estudo preliminar diretrizes gerais de outorga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357158" y="1587398"/>
            <a:ext cx="87868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b="1" dirty="0"/>
              <a:t> </a:t>
            </a:r>
            <a:r>
              <a:rPr lang="pt-BR" sz="2000" dirty="0"/>
              <a:t>Estudo do Marco Legal vigente (Federal e Distrital) </a:t>
            </a:r>
            <a:r>
              <a:rPr lang="pt-BR" dirty="0">
                <a:solidFill>
                  <a:srgbClr val="00B050"/>
                </a:solidFill>
              </a:rPr>
              <a:t>–</a:t>
            </a:r>
            <a:r>
              <a:rPr lang="pt-BR" b="1" dirty="0">
                <a:solidFill>
                  <a:srgbClr val="00B050"/>
                </a:solidFill>
              </a:rPr>
              <a:t> anexos do documento</a:t>
            </a:r>
            <a:endParaRPr lang="pt-BR" b="1" dirty="0"/>
          </a:p>
        </p:txBody>
      </p:sp>
      <p:sp>
        <p:nvSpPr>
          <p:cNvPr id="36" name="Retângulo 35"/>
          <p:cNvSpPr/>
          <p:nvPr/>
        </p:nvSpPr>
        <p:spPr>
          <a:xfrm>
            <a:off x="357158" y="2507370"/>
            <a:ext cx="87868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b="1" dirty="0"/>
              <a:t> </a:t>
            </a:r>
            <a:r>
              <a:rPr lang="pt-BR" sz="2000" dirty="0"/>
              <a:t>Levantamento dos problemas e desafios do território e da tomada de decisão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2214546" y="3008576"/>
            <a:ext cx="69294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1600" b="1" i="1" dirty="0"/>
              <a:t> Planejamento</a:t>
            </a:r>
            <a:r>
              <a:rPr lang="pt-BR" sz="1600" b="1" dirty="0"/>
              <a:t> </a:t>
            </a:r>
            <a:r>
              <a:rPr lang="pt-BR" sz="1600" dirty="0">
                <a:solidFill>
                  <a:srgbClr val="00B050"/>
                </a:solidFill>
              </a:rPr>
              <a:t>– </a:t>
            </a:r>
            <a:r>
              <a:rPr lang="pt-BR" sz="1600" b="1" dirty="0">
                <a:solidFill>
                  <a:srgbClr val="00B050"/>
                </a:solidFill>
              </a:rPr>
              <a:t>impacto dos pressupostos e das diretrizes gerais/CRH</a:t>
            </a:r>
            <a:endParaRPr lang="pt-BR" sz="1600" b="1" dirty="0"/>
          </a:p>
        </p:txBody>
      </p:sp>
      <p:sp>
        <p:nvSpPr>
          <p:cNvPr id="38" name="Retângulo 37"/>
          <p:cNvSpPr/>
          <p:nvPr/>
        </p:nvSpPr>
        <p:spPr>
          <a:xfrm>
            <a:off x="2214546" y="3501008"/>
            <a:ext cx="61436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1600" b="1" i="1" dirty="0"/>
              <a:t> Gestão</a:t>
            </a:r>
            <a:r>
              <a:rPr lang="pt-BR" sz="1600" b="1" dirty="0"/>
              <a:t> </a:t>
            </a:r>
            <a:r>
              <a:rPr lang="pt-BR" sz="1600" dirty="0">
                <a:solidFill>
                  <a:srgbClr val="00B050"/>
                </a:solidFill>
              </a:rPr>
              <a:t>–</a:t>
            </a:r>
            <a:r>
              <a:rPr lang="pt-BR" sz="1600" b="1" dirty="0">
                <a:solidFill>
                  <a:srgbClr val="00B050"/>
                </a:solidFill>
              </a:rPr>
              <a:t> processos de Licenciamento Ambiental e Outorga</a:t>
            </a:r>
            <a:endParaRPr lang="pt-BR" sz="1600" dirty="0"/>
          </a:p>
        </p:txBody>
      </p:sp>
      <p:grpSp>
        <p:nvGrpSpPr>
          <p:cNvPr id="65" name="Grupo 64"/>
          <p:cNvGrpSpPr/>
          <p:nvPr/>
        </p:nvGrpSpPr>
        <p:grpSpPr>
          <a:xfrm>
            <a:off x="71406" y="71414"/>
            <a:ext cx="2428892" cy="928694"/>
            <a:chOff x="71406" y="71414"/>
            <a:chExt cx="2428892" cy="928694"/>
          </a:xfrm>
        </p:grpSpPr>
        <p:sp>
          <p:nvSpPr>
            <p:cNvPr id="31" name="Retângulo de cantos arredondados 30"/>
            <p:cNvSpPr/>
            <p:nvPr/>
          </p:nvSpPr>
          <p:spPr>
            <a:xfrm>
              <a:off x="71406" y="71414"/>
              <a:ext cx="2428892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4" name="Rectangle 31"/>
            <p:cNvSpPr/>
            <p:nvPr/>
          </p:nvSpPr>
          <p:spPr>
            <a:xfrm>
              <a:off x="214282" y="285728"/>
              <a:ext cx="21290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200" b="1" dirty="0"/>
                <a:t>Conselho de Recursos Hídricos</a:t>
              </a:r>
            </a:p>
            <a:p>
              <a:pPr algn="ctr"/>
              <a:r>
                <a:rPr lang="pt-BR" sz="1200" b="1" dirty="0"/>
                <a:t>Distrito Federal</a:t>
              </a:r>
            </a:p>
          </p:txBody>
        </p:sp>
      </p:grpSp>
      <p:sp>
        <p:nvSpPr>
          <p:cNvPr id="33" name="Retângulo 38">
            <a:extLst>
              <a:ext uri="{FF2B5EF4-FFF2-40B4-BE49-F238E27FC236}">
                <a16:creationId xmlns:a16="http://schemas.microsoft.com/office/drawing/2014/main" xmlns="" id="{1AB209D9-418F-495B-B186-4DC14DDF0044}"/>
              </a:ext>
            </a:extLst>
          </p:cNvPr>
          <p:cNvSpPr/>
          <p:nvPr/>
        </p:nvSpPr>
        <p:spPr>
          <a:xfrm>
            <a:off x="357158" y="4377298"/>
            <a:ext cx="87868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000" b="1" dirty="0"/>
              <a:t> Manter o grau de liberdade da CTPA embora apresentando pressupostos consistentes e orientadores</a:t>
            </a:r>
          </a:p>
        </p:txBody>
      </p:sp>
      <p:sp>
        <p:nvSpPr>
          <p:cNvPr id="34" name="Rectangle 16">
            <a:extLst>
              <a:ext uri="{FF2B5EF4-FFF2-40B4-BE49-F238E27FC236}">
                <a16:creationId xmlns:a16="http://schemas.microsoft.com/office/drawing/2014/main" xmlns="" id="{9509BE41-35BF-4C85-A09D-2F466FF36E65}"/>
              </a:ext>
            </a:extLst>
          </p:cNvPr>
          <p:cNvSpPr/>
          <p:nvPr/>
        </p:nvSpPr>
        <p:spPr>
          <a:xfrm>
            <a:off x="4801144" y="6072206"/>
            <a:ext cx="4342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b="1" dirty="0"/>
              <a:t>Fonte</a:t>
            </a:r>
            <a:r>
              <a:rPr lang="pt-BR" sz="1000" dirty="0"/>
              <a:t>: GT Estudo Preliminar de Normas Gerais de Outorga, Brasília, 19/06/2018</a:t>
            </a:r>
          </a:p>
        </p:txBody>
      </p:sp>
    </p:spTree>
    <p:extLst>
      <p:ext uri="{BB962C8B-B14F-4D97-AF65-F5344CB8AC3E}">
        <p14:creationId xmlns:p14="http://schemas.microsoft.com/office/powerpoint/2010/main" val="185499972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8"/>
          <p:cNvGrpSpPr/>
          <p:nvPr/>
        </p:nvGrpSpPr>
        <p:grpSpPr>
          <a:xfrm>
            <a:off x="0" y="6309320"/>
            <a:ext cx="9144000" cy="548680"/>
            <a:chOff x="0" y="6309320"/>
            <a:chExt cx="9144000" cy="548680"/>
          </a:xfrm>
        </p:grpSpPr>
        <p:sp>
          <p:nvSpPr>
            <p:cNvPr id="7" name="Retângulo 6"/>
            <p:cNvSpPr/>
            <p:nvPr/>
          </p:nvSpPr>
          <p:spPr>
            <a:xfrm>
              <a:off x="0" y="6309320"/>
              <a:ext cx="9144000" cy="21602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/>
            <p:cNvSpPr/>
            <p:nvPr/>
          </p:nvSpPr>
          <p:spPr>
            <a:xfrm>
              <a:off x="0" y="6453336"/>
              <a:ext cx="9144000" cy="404664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1" name="Rectangle 31"/>
          <p:cNvSpPr/>
          <p:nvPr/>
        </p:nvSpPr>
        <p:spPr>
          <a:xfrm>
            <a:off x="5673045" y="15007"/>
            <a:ext cx="34068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800" b="1" dirty="0"/>
              <a:t>Metodologia adotada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4101203" y="476672"/>
            <a:ext cx="50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b="1" dirty="0">
                <a:solidFill>
                  <a:srgbClr val="0070C0"/>
                </a:solidFill>
              </a:rPr>
              <a:t>GT – estudo preliminar diretrizes gerais de outorga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14" name="Rectangle 16"/>
          <p:cNvSpPr/>
          <p:nvPr/>
        </p:nvSpPr>
        <p:spPr>
          <a:xfrm>
            <a:off x="4801144" y="6072206"/>
            <a:ext cx="4342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b="1" dirty="0"/>
              <a:t>Fonte</a:t>
            </a:r>
            <a:r>
              <a:rPr lang="pt-BR" sz="1000" dirty="0"/>
              <a:t>: GT Estudo Preliminar de Normas Gerais de Outorga, Brasília, 19/06/2018</a:t>
            </a:r>
          </a:p>
        </p:txBody>
      </p:sp>
      <p:grpSp>
        <p:nvGrpSpPr>
          <p:cNvPr id="48" name="Grupo 47"/>
          <p:cNvGrpSpPr/>
          <p:nvPr/>
        </p:nvGrpSpPr>
        <p:grpSpPr>
          <a:xfrm>
            <a:off x="5929322" y="2346030"/>
            <a:ext cx="2857520" cy="2000264"/>
            <a:chOff x="5929322" y="3786190"/>
            <a:chExt cx="2857520" cy="2000264"/>
          </a:xfrm>
        </p:grpSpPr>
        <p:sp>
          <p:nvSpPr>
            <p:cNvPr id="32" name="Pentágono 31"/>
            <p:cNvSpPr/>
            <p:nvPr/>
          </p:nvSpPr>
          <p:spPr>
            <a:xfrm>
              <a:off x="5929322" y="3786190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2" name="Retângulo 41"/>
            <p:cNvSpPr/>
            <p:nvPr/>
          </p:nvSpPr>
          <p:spPr>
            <a:xfrm>
              <a:off x="6234332" y="4214818"/>
              <a:ext cx="240963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b="1" dirty="0"/>
                <a:t>REGRAMENTO </a:t>
              </a:r>
            </a:p>
            <a:p>
              <a:r>
                <a:rPr lang="pt-BR" b="1" dirty="0"/>
                <a:t>para Operacionalização</a:t>
              </a:r>
              <a:endParaRPr lang="pt-BR" dirty="0"/>
            </a:p>
          </p:txBody>
        </p:sp>
        <p:sp>
          <p:nvSpPr>
            <p:cNvPr id="45" name="Retângulo 44"/>
            <p:cNvSpPr/>
            <p:nvPr/>
          </p:nvSpPr>
          <p:spPr>
            <a:xfrm>
              <a:off x="6286512" y="4988494"/>
              <a:ext cx="242889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dirty="0"/>
                <a:t>Execução da Política de RH no DF - ADASA</a:t>
              </a:r>
            </a:p>
          </p:txBody>
        </p:sp>
      </p:grpSp>
      <p:grpSp>
        <p:nvGrpSpPr>
          <p:cNvPr id="53" name="Grupo 52"/>
          <p:cNvGrpSpPr/>
          <p:nvPr/>
        </p:nvGrpSpPr>
        <p:grpSpPr>
          <a:xfrm>
            <a:off x="3178959" y="2346030"/>
            <a:ext cx="2857520" cy="2000264"/>
            <a:chOff x="3178959" y="3786190"/>
            <a:chExt cx="2857520" cy="2000264"/>
          </a:xfrm>
        </p:grpSpPr>
        <p:sp>
          <p:nvSpPr>
            <p:cNvPr id="54" name="Pentágono 53"/>
            <p:cNvSpPr/>
            <p:nvPr/>
          </p:nvSpPr>
          <p:spPr>
            <a:xfrm>
              <a:off x="3178959" y="3786190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5" name="Retângulo 54"/>
            <p:cNvSpPr/>
            <p:nvPr/>
          </p:nvSpPr>
          <p:spPr>
            <a:xfrm>
              <a:off x="3643306" y="4214818"/>
              <a:ext cx="20723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b="1" dirty="0"/>
                <a:t>DIRETRIZES GERAIS </a:t>
              </a:r>
              <a:endParaRPr lang="pt-BR" dirty="0"/>
            </a:p>
          </p:txBody>
        </p:sp>
        <p:sp>
          <p:nvSpPr>
            <p:cNvPr id="56" name="Retângulo 55"/>
            <p:cNvSpPr/>
            <p:nvPr/>
          </p:nvSpPr>
          <p:spPr>
            <a:xfrm>
              <a:off x="3571868" y="4988494"/>
              <a:ext cx="156344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/>
                <a:t>CTPA / CRH-DF</a:t>
              </a:r>
            </a:p>
          </p:txBody>
        </p:sp>
      </p:grpSp>
      <p:grpSp>
        <p:nvGrpSpPr>
          <p:cNvPr id="57" name="Grupo 56"/>
          <p:cNvGrpSpPr/>
          <p:nvPr/>
        </p:nvGrpSpPr>
        <p:grpSpPr>
          <a:xfrm>
            <a:off x="428596" y="2346030"/>
            <a:ext cx="2857520" cy="2000264"/>
            <a:chOff x="428596" y="3786190"/>
            <a:chExt cx="2857520" cy="2000264"/>
          </a:xfrm>
        </p:grpSpPr>
        <p:sp>
          <p:nvSpPr>
            <p:cNvPr id="58" name="Pentágono 57"/>
            <p:cNvSpPr/>
            <p:nvPr/>
          </p:nvSpPr>
          <p:spPr>
            <a:xfrm>
              <a:off x="428596" y="3786190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9" name="Retângulo 58"/>
            <p:cNvSpPr/>
            <p:nvPr/>
          </p:nvSpPr>
          <p:spPr>
            <a:xfrm>
              <a:off x="785786" y="4214818"/>
              <a:ext cx="167436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b="1" dirty="0"/>
                <a:t>PRESSUPOSTOS</a:t>
              </a:r>
              <a:endParaRPr lang="pt-BR" dirty="0"/>
            </a:p>
          </p:txBody>
        </p:sp>
        <p:sp>
          <p:nvSpPr>
            <p:cNvPr id="60" name="Retângulo 59"/>
            <p:cNvSpPr/>
            <p:nvPr/>
          </p:nvSpPr>
          <p:spPr>
            <a:xfrm>
              <a:off x="857224" y="4988494"/>
              <a:ext cx="17910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/>
                <a:t>Este GT / CRH-DF</a:t>
              </a:r>
            </a:p>
          </p:txBody>
        </p:sp>
      </p:grpSp>
      <p:grpSp>
        <p:nvGrpSpPr>
          <p:cNvPr id="63" name="Grupo 62"/>
          <p:cNvGrpSpPr/>
          <p:nvPr/>
        </p:nvGrpSpPr>
        <p:grpSpPr>
          <a:xfrm>
            <a:off x="642910" y="1988840"/>
            <a:ext cx="2000264" cy="1357322"/>
            <a:chOff x="642910" y="3571876"/>
            <a:chExt cx="2000264" cy="1357322"/>
          </a:xfrm>
        </p:grpSpPr>
        <p:sp>
          <p:nvSpPr>
            <p:cNvPr id="61" name="Seta para baixo 60"/>
            <p:cNvSpPr/>
            <p:nvPr/>
          </p:nvSpPr>
          <p:spPr>
            <a:xfrm>
              <a:off x="1500166" y="3571876"/>
              <a:ext cx="285752" cy="357190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2" name="Retângulo de cantos arredondados 61"/>
            <p:cNvSpPr/>
            <p:nvPr/>
          </p:nvSpPr>
          <p:spPr>
            <a:xfrm>
              <a:off x="642910" y="4214818"/>
              <a:ext cx="2000264" cy="71438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65" name="Grupo 64"/>
          <p:cNvGrpSpPr/>
          <p:nvPr/>
        </p:nvGrpSpPr>
        <p:grpSpPr>
          <a:xfrm>
            <a:off x="71406" y="71414"/>
            <a:ext cx="2428892" cy="928694"/>
            <a:chOff x="71406" y="71414"/>
            <a:chExt cx="2428892" cy="928694"/>
          </a:xfrm>
        </p:grpSpPr>
        <p:sp>
          <p:nvSpPr>
            <p:cNvPr id="31" name="Retângulo de cantos arredondados 30"/>
            <p:cNvSpPr/>
            <p:nvPr/>
          </p:nvSpPr>
          <p:spPr>
            <a:xfrm>
              <a:off x="71406" y="71414"/>
              <a:ext cx="2428892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4" name="Rectangle 31"/>
            <p:cNvSpPr/>
            <p:nvPr/>
          </p:nvSpPr>
          <p:spPr>
            <a:xfrm>
              <a:off x="214282" y="285728"/>
              <a:ext cx="21290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200" b="1" dirty="0"/>
                <a:t>Conselho de Recursos Hídricos</a:t>
              </a:r>
            </a:p>
            <a:p>
              <a:pPr algn="ctr"/>
              <a:r>
                <a:rPr lang="pt-BR" sz="1200" b="1" dirty="0"/>
                <a:t>Distrito Federal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039507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11"/>
          <p:cNvGrpSpPr/>
          <p:nvPr/>
        </p:nvGrpSpPr>
        <p:grpSpPr>
          <a:xfrm>
            <a:off x="0" y="0"/>
            <a:ext cx="2915816" cy="6858000"/>
            <a:chOff x="0" y="0"/>
            <a:chExt cx="2915816" cy="6858000"/>
          </a:xfrm>
        </p:grpSpPr>
        <p:sp>
          <p:nvSpPr>
            <p:cNvPr id="10" name="Retângulo 9"/>
            <p:cNvSpPr/>
            <p:nvPr/>
          </p:nvSpPr>
          <p:spPr>
            <a:xfrm>
              <a:off x="2555776" y="0"/>
              <a:ext cx="36004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0" y="0"/>
              <a:ext cx="2735796" cy="685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71406" y="71414"/>
            <a:ext cx="2428892" cy="928694"/>
            <a:chOff x="71406" y="71414"/>
            <a:chExt cx="2428892" cy="928694"/>
          </a:xfrm>
        </p:grpSpPr>
        <p:sp>
          <p:nvSpPr>
            <p:cNvPr id="14" name="Retângulo de cantos arredondados 13"/>
            <p:cNvSpPr/>
            <p:nvPr/>
          </p:nvSpPr>
          <p:spPr>
            <a:xfrm>
              <a:off x="71406" y="71414"/>
              <a:ext cx="2428892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ctangle 31"/>
            <p:cNvSpPr/>
            <p:nvPr/>
          </p:nvSpPr>
          <p:spPr>
            <a:xfrm>
              <a:off x="214282" y="285728"/>
              <a:ext cx="21290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200" b="1" dirty="0"/>
                <a:t>Conselho de Recursos Hídricos</a:t>
              </a:r>
            </a:p>
            <a:p>
              <a:pPr algn="ctr"/>
              <a:r>
                <a:rPr lang="pt-BR" sz="1200" b="1" dirty="0"/>
                <a:t>Distrito Federal</a:t>
              </a:r>
            </a:p>
          </p:txBody>
        </p:sp>
      </p:grpSp>
      <p:sp>
        <p:nvSpPr>
          <p:cNvPr id="16" name="Retângulo 15"/>
          <p:cNvSpPr/>
          <p:nvPr/>
        </p:nvSpPr>
        <p:spPr>
          <a:xfrm>
            <a:off x="857224" y="2214554"/>
            <a:ext cx="8082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2928926" y="1906494"/>
            <a:ext cx="62150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Todo instrumento que incide no território </a:t>
            </a: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possui um 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valor econômico a ele associado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e 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provoca impacto econômico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no território</a:t>
            </a:r>
          </a:p>
        </p:txBody>
      </p:sp>
      <p:grpSp>
        <p:nvGrpSpPr>
          <p:cNvPr id="21" name="Grupo 20"/>
          <p:cNvGrpSpPr/>
          <p:nvPr/>
        </p:nvGrpSpPr>
        <p:grpSpPr>
          <a:xfrm>
            <a:off x="7786710" y="785794"/>
            <a:ext cx="1143008" cy="428628"/>
            <a:chOff x="428596" y="3500438"/>
            <a:chExt cx="8358246" cy="2428892"/>
          </a:xfrm>
        </p:grpSpPr>
        <p:sp>
          <p:nvSpPr>
            <p:cNvPr id="22" name="Retângulo 21"/>
            <p:cNvSpPr/>
            <p:nvPr/>
          </p:nvSpPr>
          <p:spPr>
            <a:xfrm>
              <a:off x="6572264" y="414338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  <a:endParaRPr lang="pt-BR" dirty="0"/>
            </a:p>
          </p:txBody>
        </p:sp>
        <p:sp>
          <p:nvSpPr>
            <p:cNvPr id="23" name="Pentágono 22"/>
            <p:cNvSpPr/>
            <p:nvPr/>
          </p:nvSpPr>
          <p:spPr>
            <a:xfrm>
              <a:off x="5929322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Pentágono 23"/>
            <p:cNvSpPr/>
            <p:nvPr/>
          </p:nvSpPr>
          <p:spPr>
            <a:xfrm>
              <a:off x="3178959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Pentágono 24"/>
            <p:cNvSpPr/>
            <p:nvPr/>
          </p:nvSpPr>
          <p:spPr>
            <a:xfrm>
              <a:off x="428596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26" name="Grupo 37"/>
            <p:cNvGrpSpPr/>
            <p:nvPr/>
          </p:nvGrpSpPr>
          <p:grpSpPr>
            <a:xfrm>
              <a:off x="642910" y="3500438"/>
              <a:ext cx="2000264" cy="1428760"/>
              <a:chOff x="642910" y="3500438"/>
              <a:chExt cx="2000264" cy="1428760"/>
            </a:xfrm>
          </p:grpSpPr>
          <p:sp>
            <p:nvSpPr>
              <p:cNvPr id="27" name="Seta para baixo 26"/>
              <p:cNvSpPr/>
              <p:nvPr/>
            </p:nvSpPr>
            <p:spPr>
              <a:xfrm>
                <a:off x="1500166" y="3500438"/>
                <a:ext cx="285752" cy="357190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8" name="Retângulo de cantos arredondados 27"/>
              <p:cNvSpPr/>
              <p:nvPr/>
            </p:nvSpPr>
            <p:spPr>
              <a:xfrm>
                <a:off x="642910" y="4214818"/>
                <a:ext cx="2000264" cy="714380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0" name="Rectangle 31"/>
          <p:cNvSpPr/>
          <p:nvPr/>
        </p:nvSpPr>
        <p:spPr>
          <a:xfrm>
            <a:off x="6130679" y="15007"/>
            <a:ext cx="2949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800" b="1" dirty="0"/>
              <a:t>16 PRESSUPOSTOS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5165022" y="476672"/>
            <a:ext cx="39435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400" b="1" dirty="0">
                <a:solidFill>
                  <a:srgbClr val="0070C0"/>
                </a:solidFill>
              </a:rPr>
              <a:t>GT – estudo preliminar diretrizes gerais de outorga</a:t>
            </a:r>
          </a:p>
        </p:txBody>
      </p:sp>
      <p:sp>
        <p:nvSpPr>
          <p:cNvPr id="29" name="Rectangle 16">
            <a:extLst>
              <a:ext uri="{FF2B5EF4-FFF2-40B4-BE49-F238E27FC236}">
                <a16:creationId xmlns:a16="http://schemas.microsoft.com/office/drawing/2014/main" xmlns="" id="{D69A2C71-75ED-4022-B61F-7BF114F9BCAA}"/>
              </a:ext>
            </a:extLst>
          </p:cNvPr>
          <p:cNvSpPr/>
          <p:nvPr/>
        </p:nvSpPr>
        <p:spPr>
          <a:xfrm>
            <a:off x="4801144" y="6639163"/>
            <a:ext cx="4342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b="1" dirty="0"/>
              <a:t>Fonte</a:t>
            </a:r>
            <a:r>
              <a:rPr lang="pt-BR" sz="1000" dirty="0"/>
              <a:t>: GT Estudo Preliminar de Normas Gerais de Outorga, Brasília, 19/06/2018</a:t>
            </a:r>
          </a:p>
        </p:txBody>
      </p:sp>
    </p:spTree>
    <p:extLst>
      <p:ext uri="{BB962C8B-B14F-4D97-AF65-F5344CB8AC3E}">
        <p14:creationId xmlns:p14="http://schemas.microsoft.com/office/powerpoint/2010/main" val="3148538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1"/>
          <p:cNvGrpSpPr/>
          <p:nvPr/>
        </p:nvGrpSpPr>
        <p:grpSpPr>
          <a:xfrm>
            <a:off x="0" y="0"/>
            <a:ext cx="2915816" cy="6858000"/>
            <a:chOff x="0" y="0"/>
            <a:chExt cx="2915816" cy="6858000"/>
          </a:xfrm>
        </p:grpSpPr>
        <p:sp>
          <p:nvSpPr>
            <p:cNvPr id="10" name="Retângulo 9"/>
            <p:cNvSpPr/>
            <p:nvPr/>
          </p:nvSpPr>
          <p:spPr>
            <a:xfrm>
              <a:off x="2555776" y="0"/>
              <a:ext cx="36004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0" y="0"/>
              <a:ext cx="2735796" cy="685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" name="Grupo 12"/>
          <p:cNvGrpSpPr/>
          <p:nvPr/>
        </p:nvGrpSpPr>
        <p:grpSpPr>
          <a:xfrm>
            <a:off x="71406" y="71414"/>
            <a:ext cx="2428892" cy="928694"/>
            <a:chOff x="71406" y="71414"/>
            <a:chExt cx="2428892" cy="928694"/>
          </a:xfrm>
        </p:grpSpPr>
        <p:sp>
          <p:nvSpPr>
            <p:cNvPr id="14" name="Retângulo de cantos arredondados 13"/>
            <p:cNvSpPr/>
            <p:nvPr/>
          </p:nvSpPr>
          <p:spPr>
            <a:xfrm>
              <a:off x="71406" y="71414"/>
              <a:ext cx="2428892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ctangle 31"/>
            <p:cNvSpPr/>
            <p:nvPr/>
          </p:nvSpPr>
          <p:spPr>
            <a:xfrm>
              <a:off x="214282" y="285728"/>
              <a:ext cx="21290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200" b="1" dirty="0"/>
                <a:t>Conselho de Recursos Hídricos</a:t>
              </a:r>
            </a:p>
            <a:p>
              <a:pPr algn="ctr"/>
              <a:r>
                <a:rPr lang="pt-BR" sz="1200" b="1" dirty="0"/>
                <a:t>Distrito Federal</a:t>
              </a:r>
            </a:p>
          </p:txBody>
        </p:sp>
      </p:grpSp>
      <p:sp>
        <p:nvSpPr>
          <p:cNvPr id="16" name="Retângulo 15"/>
          <p:cNvSpPr/>
          <p:nvPr/>
        </p:nvSpPr>
        <p:spPr>
          <a:xfrm>
            <a:off x="857224" y="2214554"/>
            <a:ext cx="8082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2928926" y="1906494"/>
            <a:ext cx="62150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Os Recursos Hídricos/Águas</a:t>
            </a:r>
            <a:r>
              <a:rPr lang="pt-BR" sz="2400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como  </a:t>
            </a: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Elementos Norteadores </a:t>
            </a: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do Planejamento Territorial</a:t>
            </a:r>
          </a:p>
        </p:txBody>
      </p:sp>
      <p:grpSp>
        <p:nvGrpSpPr>
          <p:cNvPr id="21" name="Grupo 20"/>
          <p:cNvGrpSpPr/>
          <p:nvPr/>
        </p:nvGrpSpPr>
        <p:grpSpPr>
          <a:xfrm>
            <a:off x="7786710" y="785794"/>
            <a:ext cx="1143008" cy="428628"/>
            <a:chOff x="428596" y="3500438"/>
            <a:chExt cx="8358246" cy="2428892"/>
          </a:xfrm>
        </p:grpSpPr>
        <p:sp>
          <p:nvSpPr>
            <p:cNvPr id="26" name="Retângulo 25"/>
            <p:cNvSpPr/>
            <p:nvPr/>
          </p:nvSpPr>
          <p:spPr>
            <a:xfrm>
              <a:off x="6572264" y="414338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  <a:endParaRPr lang="pt-BR" dirty="0"/>
            </a:p>
          </p:txBody>
        </p:sp>
        <p:sp>
          <p:nvSpPr>
            <p:cNvPr id="29" name="Pentágono 28"/>
            <p:cNvSpPr/>
            <p:nvPr/>
          </p:nvSpPr>
          <p:spPr>
            <a:xfrm>
              <a:off x="5929322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Pentágono 30"/>
            <p:cNvSpPr/>
            <p:nvPr/>
          </p:nvSpPr>
          <p:spPr>
            <a:xfrm>
              <a:off x="3178959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Pentágono 31"/>
            <p:cNvSpPr/>
            <p:nvPr/>
          </p:nvSpPr>
          <p:spPr>
            <a:xfrm>
              <a:off x="428596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33" name="Grupo 37"/>
            <p:cNvGrpSpPr/>
            <p:nvPr/>
          </p:nvGrpSpPr>
          <p:grpSpPr>
            <a:xfrm>
              <a:off x="642910" y="3500438"/>
              <a:ext cx="2000264" cy="1428760"/>
              <a:chOff x="642910" y="3500438"/>
              <a:chExt cx="2000264" cy="1428760"/>
            </a:xfrm>
          </p:grpSpPr>
          <p:sp>
            <p:nvSpPr>
              <p:cNvPr id="34" name="Seta para baixo 33"/>
              <p:cNvSpPr/>
              <p:nvPr/>
            </p:nvSpPr>
            <p:spPr>
              <a:xfrm>
                <a:off x="1500166" y="3500438"/>
                <a:ext cx="285752" cy="357190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5" name="Retângulo de cantos arredondados 34"/>
              <p:cNvSpPr/>
              <p:nvPr/>
            </p:nvSpPr>
            <p:spPr>
              <a:xfrm>
                <a:off x="642910" y="4214818"/>
                <a:ext cx="2000264" cy="714380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6" name="Rectangle 31"/>
          <p:cNvSpPr/>
          <p:nvPr/>
        </p:nvSpPr>
        <p:spPr>
          <a:xfrm>
            <a:off x="6130679" y="15007"/>
            <a:ext cx="2949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800" b="1" dirty="0"/>
              <a:t>16 PRESSUPOSTOS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165022" y="476672"/>
            <a:ext cx="39435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400" b="1" dirty="0">
                <a:solidFill>
                  <a:srgbClr val="0070C0"/>
                </a:solidFill>
              </a:rPr>
              <a:t>GT – estudo preliminar diretrizes gerais de outorga</a:t>
            </a:r>
          </a:p>
        </p:txBody>
      </p:sp>
      <p:sp>
        <p:nvSpPr>
          <p:cNvPr id="4" name="Retângulo 3"/>
          <p:cNvSpPr/>
          <p:nvPr/>
        </p:nvSpPr>
        <p:spPr>
          <a:xfrm>
            <a:off x="3131840" y="5373216"/>
            <a:ext cx="45649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aseline="30000" dirty="0"/>
              <a:t>1 	</a:t>
            </a:r>
            <a:r>
              <a:rPr lang="pt-BR" sz="2000" dirty="0"/>
              <a:t>adotou-se o conceito mais amplo</a:t>
            </a:r>
            <a:endParaRPr lang="pt-BR" dirty="0"/>
          </a:p>
        </p:txBody>
      </p:sp>
      <p:sp>
        <p:nvSpPr>
          <p:cNvPr id="22" name="Rectangle 16">
            <a:extLst>
              <a:ext uri="{FF2B5EF4-FFF2-40B4-BE49-F238E27FC236}">
                <a16:creationId xmlns:a16="http://schemas.microsoft.com/office/drawing/2014/main" xmlns="" id="{7D6D7306-7FA9-4EFB-9480-49EAE151F64C}"/>
              </a:ext>
            </a:extLst>
          </p:cNvPr>
          <p:cNvSpPr/>
          <p:nvPr/>
        </p:nvSpPr>
        <p:spPr>
          <a:xfrm>
            <a:off x="4801144" y="6639163"/>
            <a:ext cx="4342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b="1" dirty="0"/>
              <a:t>Fonte</a:t>
            </a:r>
            <a:r>
              <a:rPr lang="pt-BR" sz="1000" dirty="0"/>
              <a:t>: GT Estudo Preliminar de Normas Gerais de Outorga, Brasília, 19/06/2018</a:t>
            </a:r>
          </a:p>
        </p:txBody>
      </p:sp>
    </p:spTree>
    <p:extLst>
      <p:ext uri="{BB962C8B-B14F-4D97-AF65-F5344CB8AC3E}">
        <p14:creationId xmlns:p14="http://schemas.microsoft.com/office/powerpoint/2010/main" val="3148538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1"/>
          <p:cNvGrpSpPr/>
          <p:nvPr/>
        </p:nvGrpSpPr>
        <p:grpSpPr>
          <a:xfrm>
            <a:off x="0" y="0"/>
            <a:ext cx="2915816" cy="6858000"/>
            <a:chOff x="0" y="0"/>
            <a:chExt cx="2915816" cy="6858000"/>
          </a:xfrm>
        </p:grpSpPr>
        <p:sp>
          <p:nvSpPr>
            <p:cNvPr id="10" name="Retângulo 9"/>
            <p:cNvSpPr/>
            <p:nvPr/>
          </p:nvSpPr>
          <p:spPr>
            <a:xfrm>
              <a:off x="2555776" y="0"/>
              <a:ext cx="36004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0" y="0"/>
              <a:ext cx="2735796" cy="685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" name="Grupo 12"/>
          <p:cNvGrpSpPr/>
          <p:nvPr/>
        </p:nvGrpSpPr>
        <p:grpSpPr>
          <a:xfrm>
            <a:off x="71406" y="71414"/>
            <a:ext cx="2428892" cy="928694"/>
            <a:chOff x="71406" y="71414"/>
            <a:chExt cx="2428892" cy="928694"/>
          </a:xfrm>
        </p:grpSpPr>
        <p:sp>
          <p:nvSpPr>
            <p:cNvPr id="14" name="Retângulo de cantos arredondados 13"/>
            <p:cNvSpPr/>
            <p:nvPr/>
          </p:nvSpPr>
          <p:spPr>
            <a:xfrm>
              <a:off x="71406" y="71414"/>
              <a:ext cx="2428892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ctangle 31"/>
            <p:cNvSpPr/>
            <p:nvPr/>
          </p:nvSpPr>
          <p:spPr>
            <a:xfrm>
              <a:off x="214282" y="285728"/>
              <a:ext cx="21290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200" b="1" dirty="0"/>
                <a:t>Conselho de Recursos Hídricos</a:t>
              </a:r>
            </a:p>
            <a:p>
              <a:pPr algn="ctr"/>
              <a:r>
                <a:rPr lang="pt-BR" sz="1200" b="1" dirty="0"/>
                <a:t>Distrito Federal</a:t>
              </a:r>
            </a:p>
          </p:txBody>
        </p:sp>
      </p:grpSp>
      <p:sp>
        <p:nvSpPr>
          <p:cNvPr id="16" name="Retângulo 15"/>
          <p:cNvSpPr/>
          <p:nvPr/>
        </p:nvSpPr>
        <p:spPr>
          <a:xfrm>
            <a:off x="857224" y="2214554"/>
            <a:ext cx="8082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2928926" y="1906494"/>
            <a:ext cx="62150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Sincronia das Ações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entre os Órgãos do DF </a:t>
            </a: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para a Tomada de Decisão no âmbito da</a:t>
            </a: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Outorga</a:t>
            </a:r>
          </a:p>
        </p:txBody>
      </p:sp>
      <p:grpSp>
        <p:nvGrpSpPr>
          <p:cNvPr id="4" name="Grupo 20"/>
          <p:cNvGrpSpPr/>
          <p:nvPr/>
        </p:nvGrpSpPr>
        <p:grpSpPr>
          <a:xfrm>
            <a:off x="7786710" y="785794"/>
            <a:ext cx="1143008" cy="428628"/>
            <a:chOff x="428596" y="3500438"/>
            <a:chExt cx="8358246" cy="2428892"/>
          </a:xfrm>
        </p:grpSpPr>
        <p:sp>
          <p:nvSpPr>
            <p:cNvPr id="26" name="Retângulo 25"/>
            <p:cNvSpPr/>
            <p:nvPr/>
          </p:nvSpPr>
          <p:spPr>
            <a:xfrm>
              <a:off x="6572264" y="414338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  <a:endParaRPr lang="pt-BR" dirty="0"/>
            </a:p>
          </p:txBody>
        </p:sp>
        <p:sp>
          <p:nvSpPr>
            <p:cNvPr id="29" name="Pentágono 28"/>
            <p:cNvSpPr/>
            <p:nvPr/>
          </p:nvSpPr>
          <p:spPr>
            <a:xfrm>
              <a:off x="5929322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Pentágono 30"/>
            <p:cNvSpPr/>
            <p:nvPr/>
          </p:nvSpPr>
          <p:spPr>
            <a:xfrm>
              <a:off x="3178959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Pentágono 31"/>
            <p:cNvSpPr/>
            <p:nvPr/>
          </p:nvSpPr>
          <p:spPr>
            <a:xfrm>
              <a:off x="428596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5" name="Grupo 37"/>
            <p:cNvGrpSpPr/>
            <p:nvPr/>
          </p:nvGrpSpPr>
          <p:grpSpPr>
            <a:xfrm>
              <a:off x="642910" y="3500438"/>
              <a:ext cx="2000264" cy="1428760"/>
              <a:chOff x="642910" y="3500438"/>
              <a:chExt cx="2000264" cy="1428760"/>
            </a:xfrm>
          </p:grpSpPr>
          <p:sp>
            <p:nvSpPr>
              <p:cNvPr id="34" name="Seta para baixo 33"/>
              <p:cNvSpPr/>
              <p:nvPr/>
            </p:nvSpPr>
            <p:spPr>
              <a:xfrm>
                <a:off x="1500166" y="3500438"/>
                <a:ext cx="285752" cy="357190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5" name="Retângulo de cantos arredondados 34"/>
              <p:cNvSpPr/>
              <p:nvPr/>
            </p:nvSpPr>
            <p:spPr>
              <a:xfrm>
                <a:off x="642910" y="4214818"/>
                <a:ext cx="2000264" cy="714380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6" name="Rectangle 31"/>
          <p:cNvSpPr/>
          <p:nvPr/>
        </p:nvSpPr>
        <p:spPr>
          <a:xfrm>
            <a:off x="6130679" y="15007"/>
            <a:ext cx="2949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800" b="1" dirty="0"/>
              <a:t>16 PRESSUPOSTOS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165022" y="476672"/>
            <a:ext cx="39435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400" b="1" dirty="0">
                <a:solidFill>
                  <a:srgbClr val="0070C0"/>
                </a:solidFill>
              </a:rPr>
              <a:t>GT – estudo preliminar diretrizes gerais de outorga</a:t>
            </a:r>
          </a:p>
        </p:txBody>
      </p:sp>
      <p:sp>
        <p:nvSpPr>
          <p:cNvPr id="21" name="Rectangle 16">
            <a:extLst>
              <a:ext uri="{FF2B5EF4-FFF2-40B4-BE49-F238E27FC236}">
                <a16:creationId xmlns:a16="http://schemas.microsoft.com/office/drawing/2014/main" xmlns="" id="{6EDAFD0E-7821-404F-8D76-693794A75524}"/>
              </a:ext>
            </a:extLst>
          </p:cNvPr>
          <p:cNvSpPr/>
          <p:nvPr/>
        </p:nvSpPr>
        <p:spPr>
          <a:xfrm>
            <a:off x="4801144" y="6639163"/>
            <a:ext cx="4342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b="1" dirty="0"/>
              <a:t>Fonte</a:t>
            </a:r>
            <a:r>
              <a:rPr lang="pt-BR" sz="1000" dirty="0"/>
              <a:t>: GT Estudo Preliminar de Normas Gerais de Outorga, Brasília, 19/06/2018</a:t>
            </a:r>
          </a:p>
        </p:txBody>
      </p:sp>
    </p:spTree>
    <p:extLst>
      <p:ext uri="{BB962C8B-B14F-4D97-AF65-F5344CB8AC3E}">
        <p14:creationId xmlns:p14="http://schemas.microsoft.com/office/powerpoint/2010/main" val="3148538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1"/>
          <p:cNvGrpSpPr/>
          <p:nvPr/>
        </p:nvGrpSpPr>
        <p:grpSpPr>
          <a:xfrm>
            <a:off x="0" y="0"/>
            <a:ext cx="2915816" cy="6858000"/>
            <a:chOff x="0" y="0"/>
            <a:chExt cx="2915816" cy="6858000"/>
          </a:xfrm>
        </p:grpSpPr>
        <p:sp>
          <p:nvSpPr>
            <p:cNvPr id="10" name="Retângulo 9"/>
            <p:cNvSpPr/>
            <p:nvPr/>
          </p:nvSpPr>
          <p:spPr>
            <a:xfrm>
              <a:off x="2555776" y="0"/>
              <a:ext cx="36004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0" y="0"/>
              <a:ext cx="2735796" cy="685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" name="Grupo 12"/>
          <p:cNvGrpSpPr/>
          <p:nvPr/>
        </p:nvGrpSpPr>
        <p:grpSpPr>
          <a:xfrm>
            <a:off x="71406" y="71414"/>
            <a:ext cx="2428892" cy="928694"/>
            <a:chOff x="71406" y="71414"/>
            <a:chExt cx="2428892" cy="928694"/>
          </a:xfrm>
        </p:grpSpPr>
        <p:sp>
          <p:nvSpPr>
            <p:cNvPr id="14" name="Retângulo de cantos arredondados 13"/>
            <p:cNvSpPr/>
            <p:nvPr/>
          </p:nvSpPr>
          <p:spPr>
            <a:xfrm>
              <a:off x="71406" y="71414"/>
              <a:ext cx="2428892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ctangle 31"/>
            <p:cNvSpPr/>
            <p:nvPr/>
          </p:nvSpPr>
          <p:spPr>
            <a:xfrm>
              <a:off x="214282" y="285728"/>
              <a:ext cx="21290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200" b="1" dirty="0"/>
                <a:t>Conselho de Recursos Hídricos</a:t>
              </a:r>
            </a:p>
            <a:p>
              <a:pPr algn="ctr"/>
              <a:r>
                <a:rPr lang="pt-BR" sz="1200" b="1" dirty="0"/>
                <a:t>Distrito Federal</a:t>
              </a:r>
            </a:p>
          </p:txBody>
        </p:sp>
      </p:grpSp>
      <p:sp>
        <p:nvSpPr>
          <p:cNvPr id="16" name="Retângulo 15"/>
          <p:cNvSpPr/>
          <p:nvPr/>
        </p:nvSpPr>
        <p:spPr>
          <a:xfrm>
            <a:off x="857224" y="2214554"/>
            <a:ext cx="8082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</a:p>
        </p:txBody>
      </p:sp>
      <p:sp>
        <p:nvSpPr>
          <p:cNvPr id="36" name="Rectangle 31"/>
          <p:cNvSpPr/>
          <p:nvPr/>
        </p:nvSpPr>
        <p:spPr>
          <a:xfrm>
            <a:off x="2785343" y="15007"/>
            <a:ext cx="62945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800" b="1" dirty="0"/>
              <a:t>Exemplo de sincronia entre instrumentos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165022" y="476672"/>
            <a:ext cx="39435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400" b="1" dirty="0">
                <a:solidFill>
                  <a:srgbClr val="0070C0"/>
                </a:solidFill>
              </a:rPr>
              <a:t>GT – estudo preliminar diretrizes gerais de outorga</a:t>
            </a:r>
          </a:p>
        </p:txBody>
      </p:sp>
      <p:grpSp>
        <p:nvGrpSpPr>
          <p:cNvPr id="51" name="Grupo 50"/>
          <p:cNvGrpSpPr/>
          <p:nvPr/>
        </p:nvGrpSpPr>
        <p:grpSpPr>
          <a:xfrm>
            <a:off x="6917243" y="1643050"/>
            <a:ext cx="1440971" cy="1252266"/>
            <a:chOff x="6917243" y="1890982"/>
            <a:chExt cx="1440971" cy="1252266"/>
          </a:xfrm>
        </p:grpSpPr>
        <p:sp>
          <p:nvSpPr>
            <p:cNvPr id="22" name="Retângulo 21"/>
            <p:cNvSpPr/>
            <p:nvPr/>
          </p:nvSpPr>
          <p:spPr>
            <a:xfrm>
              <a:off x="7241461" y="2025153"/>
              <a:ext cx="152133" cy="231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  <a:endParaRPr lang="pt-BR" dirty="0"/>
            </a:p>
          </p:txBody>
        </p:sp>
        <p:sp>
          <p:nvSpPr>
            <p:cNvPr id="23" name="Pentágono 22"/>
            <p:cNvSpPr/>
            <p:nvPr/>
          </p:nvSpPr>
          <p:spPr>
            <a:xfrm>
              <a:off x="6917243" y="1890982"/>
              <a:ext cx="1440971" cy="1252266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7" name="Retângulo 46"/>
            <p:cNvSpPr/>
            <p:nvPr/>
          </p:nvSpPr>
          <p:spPr>
            <a:xfrm>
              <a:off x="6929454" y="2003629"/>
              <a:ext cx="1285884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t-BR" b="1" dirty="0"/>
                <a:t>Licença de Operação</a:t>
              </a:r>
            </a:p>
            <a:p>
              <a:pPr algn="ctr"/>
              <a:r>
                <a:rPr lang="pt-BR" b="1" dirty="0"/>
                <a:t>LO</a:t>
              </a:r>
              <a:endParaRPr lang="pt-BR" dirty="0"/>
            </a:p>
          </p:txBody>
        </p:sp>
      </p:grpSp>
      <p:grpSp>
        <p:nvGrpSpPr>
          <p:cNvPr id="56" name="Grupo 55"/>
          <p:cNvGrpSpPr/>
          <p:nvPr/>
        </p:nvGrpSpPr>
        <p:grpSpPr>
          <a:xfrm>
            <a:off x="5530307" y="1643050"/>
            <a:ext cx="2595233" cy="1970035"/>
            <a:chOff x="5530307" y="1890982"/>
            <a:chExt cx="2595233" cy="1970035"/>
          </a:xfrm>
        </p:grpSpPr>
        <p:sp>
          <p:nvSpPr>
            <p:cNvPr id="57" name="Pentágono 56"/>
            <p:cNvSpPr/>
            <p:nvPr/>
          </p:nvSpPr>
          <p:spPr>
            <a:xfrm>
              <a:off x="5530307" y="1890982"/>
              <a:ext cx="1440971" cy="1252266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8" name="Retângulo 57"/>
            <p:cNvSpPr/>
            <p:nvPr/>
          </p:nvSpPr>
          <p:spPr>
            <a:xfrm>
              <a:off x="5572132" y="2000240"/>
              <a:ext cx="1285884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t-BR" b="1" dirty="0"/>
                <a:t>Licença de Instalação</a:t>
              </a:r>
            </a:p>
            <a:p>
              <a:pPr algn="ctr"/>
              <a:r>
                <a:rPr lang="pt-BR" b="1" dirty="0"/>
                <a:t>LI</a:t>
              </a:r>
              <a:endParaRPr lang="pt-BR" dirty="0"/>
            </a:p>
          </p:txBody>
        </p:sp>
        <p:sp>
          <p:nvSpPr>
            <p:cNvPr id="59" name="Retângulo 58"/>
            <p:cNvSpPr/>
            <p:nvPr/>
          </p:nvSpPr>
          <p:spPr>
            <a:xfrm>
              <a:off x="5715008" y="3214686"/>
              <a:ext cx="241053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b="1" i="1" dirty="0">
                  <a:solidFill>
                    <a:srgbClr val="FF0000"/>
                  </a:solidFill>
                </a:rPr>
                <a:t>Como ?</a:t>
              </a:r>
            </a:p>
            <a:p>
              <a:r>
                <a:rPr lang="pt-BR" i="1" dirty="0">
                  <a:solidFill>
                    <a:srgbClr val="FF0000"/>
                  </a:solidFill>
                </a:rPr>
                <a:t>Permite início das obras</a:t>
              </a:r>
            </a:p>
          </p:txBody>
        </p:sp>
      </p:grpSp>
      <p:grpSp>
        <p:nvGrpSpPr>
          <p:cNvPr id="60" name="Grupo 59"/>
          <p:cNvGrpSpPr/>
          <p:nvPr/>
        </p:nvGrpSpPr>
        <p:grpSpPr>
          <a:xfrm>
            <a:off x="4143372" y="1643050"/>
            <a:ext cx="1440971" cy="1693036"/>
            <a:chOff x="4143372" y="1890982"/>
            <a:chExt cx="1440971" cy="1693036"/>
          </a:xfrm>
        </p:grpSpPr>
        <p:sp>
          <p:nvSpPr>
            <p:cNvPr id="61" name="Pentágono 60"/>
            <p:cNvSpPr/>
            <p:nvPr/>
          </p:nvSpPr>
          <p:spPr>
            <a:xfrm>
              <a:off x="4143372" y="1890982"/>
              <a:ext cx="1440971" cy="1252266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2" name="Retângulo 61"/>
            <p:cNvSpPr/>
            <p:nvPr/>
          </p:nvSpPr>
          <p:spPr>
            <a:xfrm>
              <a:off x="4286248" y="2003629"/>
              <a:ext cx="935128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b="1" dirty="0"/>
                <a:t>Licença </a:t>
              </a:r>
            </a:p>
            <a:p>
              <a:pPr algn="ctr"/>
              <a:r>
                <a:rPr lang="pt-BR" b="1" dirty="0"/>
                <a:t>Prévia</a:t>
              </a:r>
            </a:p>
            <a:p>
              <a:pPr algn="ctr"/>
              <a:r>
                <a:rPr lang="pt-BR" b="1" dirty="0"/>
                <a:t>LP</a:t>
              </a:r>
              <a:endParaRPr lang="pt-BR" dirty="0"/>
            </a:p>
          </p:txBody>
        </p:sp>
        <p:sp>
          <p:nvSpPr>
            <p:cNvPr id="63" name="Retângulo 62"/>
            <p:cNvSpPr/>
            <p:nvPr/>
          </p:nvSpPr>
          <p:spPr>
            <a:xfrm>
              <a:off x="4316546" y="3214686"/>
              <a:ext cx="8269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b="1" i="1" dirty="0">
                  <a:solidFill>
                    <a:srgbClr val="FF0000"/>
                  </a:solidFill>
                </a:rPr>
                <a:t>Pode ?</a:t>
              </a:r>
            </a:p>
          </p:txBody>
        </p:sp>
      </p:grpSp>
      <p:grpSp>
        <p:nvGrpSpPr>
          <p:cNvPr id="70" name="Grupo 69"/>
          <p:cNvGrpSpPr/>
          <p:nvPr/>
        </p:nvGrpSpPr>
        <p:grpSpPr>
          <a:xfrm>
            <a:off x="6917243" y="4034122"/>
            <a:ext cx="1440971" cy="1252266"/>
            <a:chOff x="6917243" y="4034122"/>
            <a:chExt cx="1440971" cy="1252266"/>
          </a:xfrm>
        </p:grpSpPr>
        <p:sp>
          <p:nvSpPr>
            <p:cNvPr id="39" name="Retângulo 38"/>
            <p:cNvSpPr/>
            <p:nvPr/>
          </p:nvSpPr>
          <p:spPr>
            <a:xfrm>
              <a:off x="7241461" y="4168293"/>
              <a:ext cx="152133" cy="231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  <a:endParaRPr lang="pt-BR" dirty="0"/>
            </a:p>
          </p:txBody>
        </p:sp>
        <p:sp>
          <p:nvSpPr>
            <p:cNvPr id="40" name="Pentágono 39"/>
            <p:cNvSpPr/>
            <p:nvPr/>
          </p:nvSpPr>
          <p:spPr>
            <a:xfrm>
              <a:off x="6917243" y="4034122"/>
              <a:ext cx="1440971" cy="1252266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5" name="Retângulo 64"/>
            <p:cNvSpPr/>
            <p:nvPr/>
          </p:nvSpPr>
          <p:spPr>
            <a:xfrm>
              <a:off x="6929454" y="4143380"/>
              <a:ext cx="1388265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b="1" dirty="0"/>
                <a:t>Outorga </a:t>
              </a:r>
            </a:p>
            <a:p>
              <a:pPr algn="ctr"/>
              <a:r>
                <a:rPr lang="pt-BR" b="1" dirty="0"/>
                <a:t>de D. de Uso</a:t>
              </a:r>
            </a:p>
            <a:p>
              <a:pPr algn="ctr"/>
              <a:r>
                <a:rPr lang="pt-BR" b="1" dirty="0"/>
                <a:t>ODU</a:t>
              </a:r>
              <a:endParaRPr lang="pt-BR" dirty="0"/>
            </a:p>
          </p:txBody>
        </p:sp>
      </p:grpSp>
      <p:grpSp>
        <p:nvGrpSpPr>
          <p:cNvPr id="69" name="Grupo 68"/>
          <p:cNvGrpSpPr/>
          <p:nvPr/>
        </p:nvGrpSpPr>
        <p:grpSpPr>
          <a:xfrm>
            <a:off x="5500694" y="4034122"/>
            <a:ext cx="1470584" cy="2247034"/>
            <a:chOff x="5500694" y="4034122"/>
            <a:chExt cx="1470584" cy="2247034"/>
          </a:xfrm>
        </p:grpSpPr>
        <p:sp>
          <p:nvSpPr>
            <p:cNvPr id="41" name="Pentágono 40"/>
            <p:cNvSpPr/>
            <p:nvPr/>
          </p:nvSpPr>
          <p:spPr>
            <a:xfrm>
              <a:off x="5530307" y="4034122"/>
              <a:ext cx="1440971" cy="1252266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4" name="Retângulo 63"/>
            <p:cNvSpPr/>
            <p:nvPr/>
          </p:nvSpPr>
          <p:spPr>
            <a:xfrm>
              <a:off x="5643570" y="4143380"/>
              <a:ext cx="1015727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b="1" dirty="0"/>
                <a:t>Outorga </a:t>
              </a:r>
            </a:p>
            <a:p>
              <a:pPr algn="ctr"/>
              <a:r>
                <a:rPr lang="pt-BR" b="1" dirty="0"/>
                <a:t>Prévia</a:t>
              </a:r>
            </a:p>
            <a:p>
              <a:pPr algn="ctr"/>
              <a:r>
                <a:rPr lang="pt-BR" b="1" dirty="0"/>
                <a:t>OP</a:t>
              </a:r>
              <a:endParaRPr lang="pt-BR" dirty="0"/>
            </a:p>
          </p:txBody>
        </p:sp>
        <p:sp>
          <p:nvSpPr>
            <p:cNvPr id="66" name="Retângulo 65"/>
            <p:cNvSpPr/>
            <p:nvPr/>
          </p:nvSpPr>
          <p:spPr>
            <a:xfrm>
              <a:off x="5500694" y="5357826"/>
              <a:ext cx="142876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b="1" i="1" dirty="0">
                  <a:solidFill>
                    <a:srgbClr val="FF0000"/>
                  </a:solidFill>
                </a:rPr>
                <a:t>Permite a implantação da atividade </a:t>
              </a:r>
            </a:p>
          </p:txBody>
        </p:sp>
      </p:grpSp>
      <p:grpSp>
        <p:nvGrpSpPr>
          <p:cNvPr id="71" name="Grupo 70"/>
          <p:cNvGrpSpPr/>
          <p:nvPr/>
        </p:nvGrpSpPr>
        <p:grpSpPr>
          <a:xfrm>
            <a:off x="4071934" y="4034122"/>
            <a:ext cx="1512409" cy="1252266"/>
            <a:chOff x="4071934" y="4034122"/>
            <a:chExt cx="1512409" cy="1252266"/>
          </a:xfrm>
        </p:grpSpPr>
        <p:sp>
          <p:nvSpPr>
            <p:cNvPr id="42" name="Pentágono 41"/>
            <p:cNvSpPr/>
            <p:nvPr/>
          </p:nvSpPr>
          <p:spPr>
            <a:xfrm>
              <a:off x="4143372" y="4034122"/>
              <a:ext cx="1440971" cy="1252266"/>
            </a:xfrm>
            <a:prstGeom prst="homePlate">
              <a:avLst>
                <a:gd name="adj" fmla="val 20390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38100">
              <a:solidFill>
                <a:srgbClr val="0070C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7" name="Retângulo 66"/>
            <p:cNvSpPr/>
            <p:nvPr/>
          </p:nvSpPr>
          <p:spPr>
            <a:xfrm>
              <a:off x="4071934" y="4149080"/>
              <a:ext cx="1428760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t-BR" sz="1600" b="1" dirty="0"/>
                <a:t>Reserva de Recursos Hídricos</a:t>
              </a:r>
            </a:p>
            <a:p>
              <a:pPr algn="ctr"/>
              <a:r>
                <a:rPr lang="pt-BR" sz="1600" b="1" dirty="0"/>
                <a:t>RRH</a:t>
              </a:r>
              <a:endParaRPr lang="pt-BR" sz="1600" dirty="0"/>
            </a:p>
          </p:txBody>
        </p:sp>
      </p:grpSp>
      <p:sp>
        <p:nvSpPr>
          <p:cNvPr id="68" name="Retângulo 67"/>
          <p:cNvSpPr/>
          <p:nvPr/>
        </p:nvSpPr>
        <p:spPr>
          <a:xfrm>
            <a:off x="3929058" y="5357826"/>
            <a:ext cx="16430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i="1" dirty="0">
                <a:solidFill>
                  <a:srgbClr val="FF0000"/>
                </a:solidFill>
              </a:rPr>
              <a:t>Existe água para a sua atividade</a:t>
            </a:r>
          </a:p>
        </p:txBody>
      </p:sp>
      <p:sp>
        <p:nvSpPr>
          <p:cNvPr id="38" name="Rectangle 16">
            <a:extLst>
              <a:ext uri="{FF2B5EF4-FFF2-40B4-BE49-F238E27FC236}">
                <a16:creationId xmlns:a16="http://schemas.microsoft.com/office/drawing/2014/main" xmlns="" id="{27B96985-BABC-493C-B11E-264578796BA7}"/>
              </a:ext>
            </a:extLst>
          </p:cNvPr>
          <p:cNvSpPr/>
          <p:nvPr/>
        </p:nvSpPr>
        <p:spPr>
          <a:xfrm>
            <a:off x="4801144" y="6639163"/>
            <a:ext cx="4342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b="1" dirty="0"/>
              <a:t>Fonte</a:t>
            </a:r>
            <a:r>
              <a:rPr lang="pt-BR" sz="1000" dirty="0"/>
              <a:t>: GT Estudo Preliminar de Normas Gerais de Outorga, Brasília, 19/06/2018</a:t>
            </a:r>
          </a:p>
        </p:txBody>
      </p:sp>
    </p:spTree>
    <p:extLst>
      <p:ext uri="{BB962C8B-B14F-4D97-AF65-F5344CB8AC3E}">
        <p14:creationId xmlns:p14="http://schemas.microsoft.com/office/powerpoint/2010/main" val="3148538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1"/>
          <p:cNvGrpSpPr/>
          <p:nvPr/>
        </p:nvGrpSpPr>
        <p:grpSpPr>
          <a:xfrm>
            <a:off x="0" y="0"/>
            <a:ext cx="2915816" cy="6858000"/>
            <a:chOff x="0" y="0"/>
            <a:chExt cx="2915816" cy="6858000"/>
          </a:xfrm>
        </p:grpSpPr>
        <p:sp>
          <p:nvSpPr>
            <p:cNvPr id="10" name="Retângulo 9"/>
            <p:cNvSpPr/>
            <p:nvPr/>
          </p:nvSpPr>
          <p:spPr>
            <a:xfrm>
              <a:off x="2555776" y="0"/>
              <a:ext cx="36004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0" y="0"/>
              <a:ext cx="2735796" cy="685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" name="Grupo 12"/>
          <p:cNvGrpSpPr/>
          <p:nvPr/>
        </p:nvGrpSpPr>
        <p:grpSpPr>
          <a:xfrm>
            <a:off x="71406" y="71414"/>
            <a:ext cx="2428892" cy="928694"/>
            <a:chOff x="71406" y="71414"/>
            <a:chExt cx="2428892" cy="928694"/>
          </a:xfrm>
        </p:grpSpPr>
        <p:sp>
          <p:nvSpPr>
            <p:cNvPr id="14" name="Retângulo de cantos arredondados 13"/>
            <p:cNvSpPr/>
            <p:nvPr/>
          </p:nvSpPr>
          <p:spPr>
            <a:xfrm>
              <a:off x="71406" y="71414"/>
              <a:ext cx="2428892" cy="9286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ctangle 31"/>
            <p:cNvSpPr/>
            <p:nvPr/>
          </p:nvSpPr>
          <p:spPr>
            <a:xfrm>
              <a:off x="214282" y="285728"/>
              <a:ext cx="21290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200" b="1" dirty="0"/>
                <a:t>Conselho de Recursos Hídricos</a:t>
              </a:r>
            </a:p>
            <a:p>
              <a:pPr algn="ctr"/>
              <a:r>
                <a:rPr lang="pt-BR" sz="1200" b="1" dirty="0"/>
                <a:t>Distrito Federal</a:t>
              </a:r>
            </a:p>
          </p:txBody>
        </p:sp>
      </p:grpSp>
      <p:sp>
        <p:nvSpPr>
          <p:cNvPr id="16" name="Retângulo 15"/>
          <p:cNvSpPr/>
          <p:nvPr/>
        </p:nvSpPr>
        <p:spPr>
          <a:xfrm>
            <a:off x="857224" y="2214554"/>
            <a:ext cx="8082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2928926" y="1906494"/>
            <a:ext cx="62150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Gestão INTEGRADA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dos Estoques de</a:t>
            </a: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Água Superficial e </a:t>
            </a:r>
          </a:p>
          <a:p>
            <a:pPr marL="285750" indent="-285750"/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Água Subterrânea </a:t>
            </a:r>
          </a:p>
        </p:txBody>
      </p:sp>
      <p:grpSp>
        <p:nvGrpSpPr>
          <p:cNvPr id="4" name="Grupo 20"/>
          <p:cNvGrpSpPr/>
          <p:nvPr/>
        </p:nvGrpSpPr>
        <p:grpSpPr>
          <a:xfrm>
            <a:off x="7786710" y="785794"/>
            <a:ext cx="1143008" cy="428628"/>
            <a:chOff x="428596" y="3500438"/>
            <a:chExt cx="8358246" cy="2428892"/>
          </a:xfrm>
        </p:grpSpPr>
        <p:sp>
          <p:nvSpPr>
            <p:cNvPr id="26" name="Retângulo 25"/>
            <p:cNvSpPr/>
            <p:nvPr/>
          </p:nvSpPr>
          <p:spPr>
            <a:xfrm>
              <a:off x="6572264" y="414338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  <a:endParaRPr lang="pt-BR" dirty="0"/>
            </a:p>
          </p:txBody>
        </p:sp>
        <p:sp>
          <p:nvSpPr>
            <p:cNvPr id="29" name="Pentágono 28"/>
            <p:cNvSpPr/>
            <p:nvPr/>
          </p:nvSpPr>
          <p:spPr>
            <a:xfrm>
              <a:off x="5929322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Pentágono 30"/>
            <p:cNvSpPr/>
            <p:nvPr/>
          </p:nvSpPr>
          <p:spPr>
            <a:xfrm>
              <a:off x="3178959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Pentágono 31"/>
            <p:cNvSpPr/>
            <p:nvPr/>
          </p:nvSpPr>
          <p:spPr>
            <a:xfrm>
              <a:off x="428596" y="3929066"/>
              <a:ext cx="2857520" cy="2000264"/>
            </a:xfrm>
            <a:prstGeom prst="homePlate">
              <a:avLst>
                <a:gd name="adj" fmla="val 20390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5" name="Grupo 37"/>
            <p:cNvGrpSpPr/>
            <p:nvPr/>
          </p:nvGrpSpPr>
          <p:grpSpPr>
            <a:xfrm>
              <a:off x="642910" y="3500438"/>
              <a:ext cx="2000264" cy="1428760"/>
              <a:chOff x="642910" y="3500438"/>
              <a:chExt cx="2000264" cy="1428760"/>
            </a:xfrm>
          </p:grpSpPr>
          <p:sp>
            <p:nvSpPr>
              <p:cNvPr id="34" name="Seta para baixo 33"/>
              <p:cNvSpPr/>
              <p:nvPr/>
            </p:nvSpPr>
            <p:spPr>
              <a:xfrm>
                <a:off x="1500166" y="3500438"/>
                <a:ext cx="285752" cy="357190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5" name="Retângulo de cantos arredondados 34"/>
              <p:cNvSpPr/>
              <p:nvPr/>
            </p:nvSpPr>
            <p:spPr>
              <a:xfrm>
                <a:off x="642910" y="4214818"/>
                <a:ext cx="2000264" cy="714380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6" name="Rectangle 31"/>
          <p:cNvSpPr/>
          <p:nvPr/>
        </p:nvSpPr>
        <p:spPr>
          <a:xfrm>
            <a:off x="6130679" y="15007"/>
            <a:ext cx="2949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800" b="1" dirty="0"/>
              <a:t>16 PRESSUPOSTOS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5165022" y="476672"/>
            <a:ext cx="39435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400" b="1" dirty="0">
                <a:solidFill>
                  <a:srgbClr val="0070C0"/>
                </a:solidFill>
              </a:rPr>
              <a:t>GT – estudo preliminar diretrizes gerais de outorga</a:t>
            </a:r>
          </a:p>
        </p:txBody>
      </p:sp>
      <p:sp>
        <p:nvSpPr>
          <p:cNvPr id="21" name="Rectangle 16">
            <a:extLst>
              <a:ext uri="{FF2B5EF4-FFF2-40B4-BE49-F238E27FC236}">
                <a16:creationId xmlns:a16="http://schemas.microsoft.com/office/drawing/2014/main" xmlns="" id="{0D67053F-B80B-463A-B09D-79E76BE13D2C}"/>
              </a:ext>
            </a:extLst>
          </p:cNvPr>
          <p:cNvSpPr/>
          <p:nvPr/>
        </p:nvSpPr>
        <p:spPr>
          <a:xfrm>
            <a:off x="4801144" y="6639163"/>
            <a:ext cx="4342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b="1" dirty="0"/>
              <a:t>Fonte</a:t>
            </a:r>
            <a:r>
              <a:rPr lang="pt-BR" sz="1000" dirty="0"/>
              <a:t>: GT Estudo Preliminar de Normas Gerais de Outorga, Brasília, 19/06/2018</a:t>
            </a:r>
          </a:p>
        </p:txBody>
      </p:sp>
    </p:spTree>
    <p:extLst>
      <p:ext uri="{BB962C8B-B14F-4D97-AF65-F5344CB8AC3E}">
        <p14:creationId xmlns:p14="http://schemas.microsoft.com/office/powerpoint/2010/main" val="31485380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</TotalTime>
  <Words>1028</Words>
  <Application>Microsoft Office PowerPoint</Application>
  <PresentationFormat>Apresentação na tela (4:3)</PresentationFormat>
  <Paragraphs>277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Tema do Office</vt:lpstr>
      <vt:lpstr>Estudo Preliminar das Normas Gerais de Outorga do Distrito Federal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Zoneamento Ecológico Econômico do DF</dc:title>
  <dc:creator>Pedro</dc:creator>
  <cp:lastModifiedBy>Maria Silvia Rossi</cp:lastModifiedBy>
  <cp:revision>260</cp:revision>
  <dcterms:created xsi:type="dcterms:W3CDTF">2017-10-03T10:21:31Z</dcterms:created>
  <dcterms:modified xsi:type="dcterms:W3CDTF">2018-06-20T12:01:36Z</dcterms:modified>
</cp:coreProperties>
</file>