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83" r:id="rId4"/>
    <p:sldId id="263" r:id="rId5"/>
    <p:sldId id="264" r:id="rId6"/>
    <p:sldId id="284" r:id="rId7"/>
    <p:sldId id="285" r:id="rId8"/>
    <p:sldId id="275" r:id="rId9"/>
    <p:sldId id="281" r:id="rId10"/>
    <p:sldId id="291" r:id="rId11"/>
    <p:sldId id="288" r:id="rId12"/>
    <p:sldId id="265" r:id="rId13"/>
    <p:sldId id="278" r:id="rId14"/>
    <p:sldId id="293" r:id="rId15"/>
    <p:sldId id="294" r:id="rId16"/>
    <p:sldId id="279" r:id="rId17"/>
    <p:sldId id="258" r:id="rId18"/>
    <p:sldId id="272" r:id="rId19"/>
    <p:sldId id="301" r:id="rId20"/>
    <p:sldId id="259" r:id="rId21"/>
    <p:sldId id="296" r:id="rId22"/>
    <p:sldId id="299" r:id="rId23"/>
    <p:sldId id="302" r:id="rId24"/>
    <p:sldId id="260" r:id="rId25"/>
    <p:sldId id="298" r:id="rId26"/>
    <p:sldId id="297" r:id="rId27"/>
    <p:sldId id="295" r:id="rId28"/>
    <p:sldId id="300" r:id="rId29"/>
    <p:sldId id="303" r:id="rId3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2" autoAdjust="0"/>
    <p:restoredTop sz="94671" autoAdjust="0"/>
  </p:normalViewPr>
  <p:slideViewPr>
    <p:cSldViewPr>
      <p:cViewPr>
        <p:scale>
          <a:sx n="90" d="100"/>
          <a:sy n="90" d="100"/>
        </p:scale>
        <p:origin x="-1452"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3" name="Retângulo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tângulo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tângulo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tângulo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tângulo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tângulo de cantos arredondado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tângulo de cantos arredondado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tângulo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pt-BR" smtClean="0"/>
              <a:t>Clique para editar o título mestre</a:t>
            </a:r>
            <a:endParaRPr kumimoji="0" lang="en-US"/>
          </a:p>
        </p:txBody>
      </p:sp>
      <p:sp>
        <p:nvSpPr>
          <p:cNvPr id="9" name="Subtítulo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a:xfrm>
            <a:off x="6705600" y="4206240"/>
            <a:ext cx="960120" cy="457200"/>
          </a:xfrm>
        </p:spPr>
        <p:txBody>
          <a:bodyPr/>
          <a:lstStyle/>
          <a:p>
            <a:fld id="{A6840078-AF84-4F7A-86B3-EC09B07A97A6}" type="datetimeFigureOut">
              <a:rPr lang="pt-BR" smtClean="0"/>
              <a:pPr/>
              <a:t>24/05/2016</a:t>
            </a:fld>
            <a:endParaRPr lang="pt-BR"/>
          </a:p>
        </p:txBody>
      </p:sp>
      <p:sp>
        <p:nvSpPr>
          <p:cNvPr id="17" name="Espaço Reservado para Rodapé 16"/>
          <p:cNvSpPr>
            <a:spLocks noGrp="1"/>
          </p:cNvSpPr>
          <p:nvPr>
            <p:ph type="ftr" sz="quarter" idx="11"/>
          </p:nvPr>
        </p:nvSpPr>
        <p:spPr>
          <a:xfrm>
            <a:off x="5410200" y="4205288"/>
            <a:ext cx="1295400" cy="457200"/>
          </a:xfrm>
        </p:spPr>
        <p:txBody>
          <a:bodyPr/>
          <a:lstStyle/>
          <a:p>
            <a:endParaRPr lang="pt-BR"/>
          </a:p>
        </p:txBody>
      </p:sp>
      <p:sp>
        <p:nvSpPr>
          <p:cNvPr id="29" name="Espaço Reservado para Número de Slid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CCC60302-A4B4-4F75-B5FC-32A46EAB298B}"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A6840078-AF84-4F7A-86B3-EC09B07A97A6}" type="datetimeFigureOut">
              <a:rPr lang="pt-BR" smtClean="0"/>
              <a:pPr/>
              <a:t>24/05/2016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CC60302-A4B4-4F75-B5FC-32A46EAB298B}"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81800" y="1143000"/>
            <a:ext cx="1905000" cy="5486400"/>
          </a:xfrm>
        </p:spPr>
        <p:txBody>
          <a:bodyPr vert="eaVer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1143000"/>
            <a:ext cx="6248400" cy="5486400"/>
          </a:xfrm>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A6840078-AF84-4F7A-86B3-EC09B07A97A6}" type="datetimeFigureOut">
              <a:rPr lang="pt-BR" smtClean="0"/>
              <a:pPr/>
              <a:t>24/05/2016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CC60302-A4B4-4F75-B5FC-32A46EAB298B}"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A6840078-AF84-4F7A-86B3-EC09B07A97A6}" type="datetimeFigureOut">
              <a:rPr lang="pt-BR" smtClean="0"/>
              <a:pPr/>
              <a:t>24/05/2016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CC60302-A4B4-4F75-B5FC-32A46EAB298B}"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p:txBody>
          <a:bodyPr/>
          <a:lstStyle/>
          <a:p>
            <a:fld id="{A6840078-AF84-4F7A-86B3-EC09B07A97A6}" type="datetimeFigureOut">
              <a:rPr lang="pt-BR" smtClean="0"/>
              <a:pPr/>
              <a:t>24/05/2016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CC60302-A4B4-4F75-B5FC-32A46EAB298B}"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Conteúdo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A6840078-AF84-4F7A-86B3-EC09B07A97A6}" type="datetimeFigureOut">
              <a:rPr lang="pt-BR" smtClean="0"/>
              <a:pPr/>
              <a:t>24/05/2016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CC60302-A4B4-4F75-B5FC-32A46EAB298B}"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81000" y="1143000"/>
            <a:ext cx="8382000" cy="1069848"/>
          </a:xfrm>
        </p:spPr>
        <p:txBody>
          <a:bodyPr anchor="ctr"/>
          <a:lstStyle>
            <a:lvl1pPr>
              <a:defRPr sz="4000" b="0" i="0" cap="none" baseline="0"/>
            </a:lvl1pPr>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6" name="Espaço Reservado para Data 25"/>
          <p:cNvSpPr>
            <a:spLocks noGrp="1"/>
          </p:cNvSpPr>
          <p:nvPr>
            <p:ph type="dt" sz="half" idx="10"/>
          </p:nvPr>
        </p:nvSpPr>
        <p:spPr/>
        <p:txBody>
          <a:bodyPr rtlCol="0"/>
          <a:lstStyle/>
          <a:p>
            <a:fld id="{A6840078-AF84-4F7A-86B3-EC09B07A97A6}" type="datetimeFigureOut">
              <a:rPr lang="pt-BR" smtClean="0"/>
              <a:pPr/>
              <a:t>24/05/2016</a:t>
            </a:fld>
            <a:endParaRPr lang="pt-BR"/>
          </a:p>
        </p:txBody>
      </p:sp>
      <p:sp>
        <p:nvSpPr>
          <p:cNvPr id="27" name="Espaço Reservado para Número de Slide 26"/>
          <p:cNvSpPr>
            <a:spLocks noGrp="1"/>
          </p:cNvSpPr>
          <p:nvPr>
            <p:ph type="sldNum" sz="quarter" idx="11"/>
          </p:nvPr>
        </p:nvSpPr>
        <p:spPr/>
        <p:txBody>
          <a:bodyPr rtlCol="0"/>
          <a:lstStyle/>
          <a:p>
            <a:fld id="{CCC60302-A4B4-4F75-B5FC-32A46EAB298B}" type="slidenum">
              <a:rPr lang="pt-BR" smtClean="0"/>
              <a:pPr/>
              <a:t>‹nº›</a:t>
            </a:fld>
            <a:endParaRPr lang="pt-BR"/>
          </a:p>
        </p:txBody>
      </p:sp>
      <p:sp>
        <p:nvSpPr>
          <p:cNvPr id="28" name="Espaço Reservado para Rodapé 27"/>
          <p:cNvSpPr>
            <a:spLocks noGrp="1"/>
          </p:cNvSpPr>
          <p:nvPr>
            <p:ph type="ftr" sz="quarter" idx="12"/>
          </p:nvPr>
        </p:nvSpPr>
        <p:spPr/>
        <p:txBody>
          <a:bodyPr rtlCol="0"/>
          <a:lstStyle/>
          <a:p>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a:xfrm>
            <a:off x="6583680" y="612648"/>
            <a:ext cx="957264" cy="457200"/>
          </a:xfrm>
        </p:spPr>
        <p:txBody>
          <a:bodyPr/>
          <a:lstStyle/>
          <a:p>
            <a:fld id="{A6840078-AF84-4F7A-86B3-EC09B07A97A6}" type="datetimeFigureOut">
              <a:rPr lang="pt-BR" smtClean="0"/>
              <a:pPr/>
              <a:t>24/05/2016</a:t>
            </a:fld>
            <a:endParaRPr lang="pt-BR"/>
          </a:p>
        </p:txBody>
      </p:sp>
      <p:sp>
        <p:nvSpPr>
          <p:cNvPr id="4" name="Espaço Reservado para Rodapé 3"/>
          <p:cNvSpPr>
            <a:spLocks noGrp="1"/>
          </p:cNvSpPr>
          <p:nvPr>
            <p:ph type="ftr" sz="quarter" idx="11"/>
          </p:nvPr>
        </p:nvSpPr>
        <p:spPr>
          <a:xfrm>
            <a:off x="5257800" y="612648"/>
            <a:ext cx="1325880" cy="457200"/>
          </a:xfrm>
        </p:spPr>
        <p:txBody>
          <a:bodyPr/>
          <a:lstStyle/>
          <a:p>
            <a:endParaRPr lang="pt-BR"/>
          </a:p>
        </p:txBody>
      </p:sp>
      <p:sp>
        <p:nvSpPr>
          <p:cNvPr id="5" name="Espaço Reservado para Número de Slide 4"/>
          <p:cNvSpPr>
            <a:spLocks noGrp="1"/>
          </p:cNvSpPr>
          <p:nvPr>
            <p:ph type="sldNum" sz="quarter" idx="12"/>
          </p:nvPr>
        </p:nvSpPr>
        <p:spPr>
          <a:xfrm>
            <a:off x="8174736" y="2272"/>
            <a:ext cx="762000" cy="365760"/>
          </a:xfrm>
        </p:spPr>
        <p:txBody>
          <a:bodyPr/>
          <a:lstStyle/>
          <a:p>
            <a:fld id="{CCC60302-A4B4-4F75-B5FC-32A46EAB298B}"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A6840078-AF84-4F7A-86B3-EC09B07A97A6}" type="datetimeFigureOut">
              <a:rPr lang="pt-BR" smtClean="0"/>
              <a:pPr/>
              <a:t>24/05/2016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CCC60302-A4B4-4F75-B5FC-32A46EAB298B}"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353496" y="1101970"/>
            <a:ext cx="3383280" cy="877824"/>
          </a:xfrm>
        </p:spPr>
        <p:txBody>
          <a:bodyPr anchor="b"/>
          <a:lstStyle>
            <a:lvl1pPr algn="l">
              <a:buNone/>
              <a:defRPr sz="1800" b="1"/>
            </a:lvl1pPr>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A6840078-AF84-4F7A-86B3-EC09B07A97A6}" type="datetimeFigureOut">
              <a:rPr lang="pt-BR" smtClean="0"/>
              <a:pPr/>
              <a:t>24/05/2016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CC60302-A4B4-4F75-B5FC-32A46EAB298B}"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pt-BR" smtClean="0"/>
              <a:t>Clique para editar o título mestre</a:t>
            </a:r>
            <a:endParaRPr kumimoji="0" lang="en-US"/>
          </a:p>
        </p:txBody>
      </p:sp>
      <p:sp>
        <p:nvSpPr>
          <p:cNvPr id="3" name="Espaço Reservado para Imagem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BR" smtClean="0"/>
              <a:t>Clique para editar o texto mestre</a:t>
            </a:r>
          </a:p>
        </p:txBody>
      </p:sp>
      <p:sp>
        <p:nvSpPr>
          <p:cNvPr id="5" name="Espaço Reservado para Data 4"/>
          <p:cNvSpPr>
            <a:spLocks noGrp="1"/>
          </p:cNvSpPr>
          <p:nvPr>
            <p:ph type="dt" sz="half" idx="10"/>
          </p:nvPr>
        </p:nvSpPr>
        <p:spPr/>
        <p:txBody>
          <a:bodyPr/>
          <a:lstStyle/>
          <a:p>
            <a:fld id="{A6840078-AF84-4F7A-86B3-EC09B07A97A6}" type="datetimeFigureOut">
              <a:rPr lang="pt-BR" smtClean="0"/>
              <a:pPr/>
              <a:t>24/05/2016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CC60302-A4B4-4F75-B5FC-32A46EAB298B}"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tângulo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tângulo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tângulo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tângulo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ângulo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tângulo de cantos arredondado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tângulo de cantos arredondado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tângulo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tângulo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tângulo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tângulo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tângulo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tângulo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ço Reservado para Título 21"/>
          <p:cNvSpPr>
            <a:spLocks noGrp="1"/>
          </p:cNvSpPr>
          <p:nvPr>
            <p:ph type="title"/>
          </p:nvPr>
        </p:nvSpPr>
        <p:spPr>
          <a:xfrm>
            <a:off x="457200" y="1143000"/>
            <a:ext cx="8229600" cy="1066800"/>
          </a:xfrm>
          <a:prstGeom prst="rect">
            <a:avLst/>
          </a:prstGeom>
        </p:spPr>
        <p:txBody>
          <a:bodyPr vert="horz" anchor="ctr">
            <a:normAutofit/>
          </a:bodyPr>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6840078-AF84-4F7A-86B3-EC09B07A97A6}" type="datetimeFigureOut">
              <a:rPr lang="pt-BR" smtClean="0"/>
              <a:pPr/>
              <a:t>24/05/2016</a:t>
            </a:fld>
            <a:endParaRPr lang="pt-BR"/>
          </a:p>
        </p:txBody>
      </p:sp>
      <p:sp>
        <p:nvSpPr>
          <p:cNvPr id="3" name="Espaço Reservado para Rodapé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pt-BR"/>
          </a:p>
        </p:txBody>
      </p:sp>
      <p:sp>
        <p:nvSpPr>
          <p:cNvPr id="23" name="Espaço Reservado para Número de Slid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CCC60302-A4B4-4F75-B5FC-32A46EAB298B}"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598935"/>
            <a:ext cx="7772400" cy="1470025"/>
          </a:xfrm>
        </p:spPr>
        <p:txBody>
          <a:bodyPr>
            <a:normAutofit/>
          </a:bodyPr>
          <a:lstStyle/>
          <a:p>
            <a:r>
              <a:rPr lang="pt-BR" dirty="0" smtClean="0"/>
              <a:t>PROGESTÃO</a:t>
            </a:r>
            <a:br>
              <a:rPr lang="pt-BR" dirty="0" smtClean="0"/>
            </a:br>
            <a:r>
              <a:rPr lang="pt-BR" dirty="0" smtClean="0"/>
              <a:t>Análises e propostas</a:t>
            </a:r>
            <a:endParaRPr lang="pt-BR" dirty="0"/>
          </a:p>
        </p:txBody>
      </p:sp>
      <p:sp>
        <p:nvSpPr>
          <p:cNvPr id="3" name="Subtítulo 2"/>
          <p:cNvSpPr>
            <a:spLocks noGrp="1"/>
          </p:cNvSpPr>
          <p:nvPr>
            <p:ph type="subTitle" idx="1"/>
          </p:nvPr>
        </p:nvSpPr>
        <p:spPr>
          <a:xfrm>
            <a:off x="1627584" y="4052664"/>
            <a:ext cx="6400800" cy="1752600"/>
          </a:xfrm>
        </p:spPr>
        <p:txBody>
          <a:bodyPr/>
          <a:lstStyle/>
          <a:p>
            <a:r>
              <a:rPr lang="pt-BR" dirty="0" smtClean="0"/>
              <a:t>SEMA</a:t>
            </a:r>
          </a:p>
          <a:p>
            <a:r>
              <a:rPr lang="pt-BR" dirty="0" smtClean="0"/>
              <a:t>IBRAM</a:t>
            </a:r>
            <a:endParaRPr lang="pt-BR" dirty="0"/>
          </a:p>
        </p:txBody>
      </p:sp>
      <p:sp>
        <p:nvSpPr>
          <p:cNvPr id="4" name="Subtítulo 2"/>
          <p:cNvSpPr txBox="1">
            <a:spLocks/>
          </p:cNvSpPr>
          <p:nvPr/>
        </p:nvSpPr>
        <p:spPr>
          <a:xfrm>
            <a:off x="1411560" y="558924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pt-BR" dirty="0" smtClean="0"/>
          </a:p>
          <a:p>
            <a:r>
              <a:rPr lang="pt-BR" sz="2400" b="1" dirty="0" smtClean="0">
                <a:solidFill>
                  <a:schemeClr val="tx1">
                    <a:lumMod val="65000"/>
                    <a:lumOff val="35000"/>
                  </a:schemeClr>
                </a:solidFill>
                <a:latin typeface="+mj-lt"/>
              </a:rPr>
              <a:t>20/abril/2016</a:t>
            </a:r>
            <a:endParaRPr lang="pt-BR" sz="2400" b="1" dirty="0">
              <a:solidFill>
                <a:schemeClr val="tx1">
                  <a:lumMod val="65000"/>
                  <a:lumOff val="35000"/>
                </a:schemeClr>
              </a:solidFill>
              <a:latin typeface="+mj-lt"/>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6632"/>
            <a:ext cx="3456037" cy="1217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2244" y="4494073"/>
            <a:ext cx="2239516" cy="2203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49137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692696"/>
            <a:ext cx="8229600" cy="1066800"/>
          </a:xfrm>
        </p:spPr>
        <p:txBody>
          <a:bodyPr>
            <a:normAutofit/>
          </a:bodyPr>
          <a:lstStyle/>
          <a:p>
            <a:r>
              <a:rPr lang="pt-BR" dirty="0"/>
              <a:t>Considerando </a:t>
            </a:r>
            <a:r>
              <a:rPr lang="pt-BR" dirty="0" smtClean="0"/>
              <a:t>os documentos:</a:t>
            </a:r>
            <a:endParaRPr lang="pt-BR" dirty="0"/>
          </a:p>
        </p:txBody>
      </p:sp>
      <p:sp>
        <p:nvSpPr>
          <p:cNvPr id="3" name="Espaço Reservado para Conteúdo 2"/>
          <p:cNvSpPr>
            <a:spLocks noGrp="1"/>
          </p:cNvSpPr>
          <p:nvPr>
            <p:ph idx="1"/>
          </p:nvPr>
        </p:nvSpPr>
        <p:spPr>
          <a:xfrm>
            <a:off x="457200" y="1844824"/>
            <a:ext cx="8229600" cy="4325112"/>
          </a:xfrm>
        </p:spPr>
        <p:txBody>
          <a:bodyPr>
            <a:normAutofit lnSpcReduction="10000"/>
          </a:bodyPr>
          <a:lstStyle/>
          <a:p>
            <a:r>
              <a:rPr lang="pt-BR" dirty="0" smtClean="0"/>
              <a:t>Lei nº 2.725/2001 – Institui a Política de Recursos Hídricos e cria o Sistema de Gerenciamento de Recursos Hídricos do DF;</a:t>
            </a:r>
          </a:p>
          <a:p>
            <a:pPr marL="109728" indent="0">
              <a:buNone/>
            </a:pPr>
            <a:endParaRPr lang="pt-BR" dirty="0" smtClean="0"/>
          </a:p>
          <a:p>
            <a:r>
              <a:rPr lang="pt-BR" dirty="0"/>
              <a:t>CRH-DF: Agenda Água – 2014;</a:t>
            </a:r>
          </a:p>
          <a:p>
            <a:endParaRPr lang="pt-BR" dirty="0"/>
          </a:p>
          <a:p>
            <a:r>
              <a:rPr lang="pt-BR" dirty="0"/>
              <a:t>Atas do CRH-DF de </a:t>
            </a:r>
            <a:r>
              <a:rPr lang="pt-BR" dirty="0" smtClean="0"/>
              <a:t>2011 </a:t>
            </a:r>
            <a:r>
              <a:rPr lang="pt-BR" dirty="0"/>
              <a:t>a 2015</a:t>
            </a:r>
            <a:r>
              <a:rPr lang="pt-BR" dirty="0" smtClean="0"/>
              <a:t>;</a:t>
            </a:r>
          </a:p>
          <a:p>
            <a:endParaRPr lang="pt-BR" dirty="0" smtClean="0"/>
          </a:p>
          <a:p>
            <a:r>
              <a:rPr lang="pt-BR" dirty="0" smtClean="0"/>
              <a:t>Relatório da Auditoria Operacional na Gestão dos Recursos Hídricos do DF – TCDF, 2010.</a:t>
            </a:r>
          </a:p>
          <a:p>
            <a:endParaRPr lang="pt-BR" dirty="0" smtClean="0"/>
          </a:p>
          <a:p>
            <a:pPr marL="109728" indent="0">
              <a:buNone/>
            </a:pPr>
            <a:endParaRPr lang="pt-BR" dirty="0"/>
          </a:p>
          <a:p>
            <a:endParaRPr lang="pt-BR" dirty="0" smtClean="0"/>
          </a:p>
          <a:p>
            <a:endParaRPr lang="pt-BR" dirty="0"/>
          </a:p>
        </p:txBody>
      </p:sp>
    </p:spTree>
    <p:extLst>
      <p:ext uri="{BB962C8B-B14F-4D97-AF65-F5344CB8AC3E}">
        <p14:creationId xmlns:p14="http://schemas.microsoft.com/office/powerpoint/2010/main" val="2419980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205680" y="562000"/>
            <a:ext cx="8686800" cy="1066800"/>
          </a:xfrm>
        </p:spPr>
        <p:txBody>
          <a:bodyPr>
            <a:normAutofit fontScale="90000"/>
          </a:bodyPr>
          <a:lstStyle/>
          <a:p>
            <a:r>
              <a:rPr lang="pt-BR" dirty="0"/>
              <a:t>Metodologia para </a:t>
            </a:r>
            <a:r>
              <a:rPr lang="pt-BR" dirty="0" smtClean="0"/>
              <a:t>alocação </a:t>
            </a:r>
            <a:r>
              <a:rPr lang="pt-BR" dirty="0"/>
              <a:t>dos </a:t>
            </a:r>
            <a:r>
              <a:rPr lang="pt-BR" dirty="0" smtClean="0"/>
              <a:t>recursos</a:t>
            </a:r>
            <a:r>
              <a:rPr lang="pt-BR" sz="3600" dirty="0"/>
              <a:t/>
            </a:r>
            <a:br>
              <a:rPr lang="pt-BR" sz="3600" dirty="0"/>
            </a:br>
            <a:endParaRPr lang="pt-BR" dirty="0"/>
          </a:p>
        </p:txBody>
      </p:sp>
      <p:sp>
        <p:nvSpPr>
          <p:cNvPr id="5" name="Espaço Reservado para Conteúdo 4"/>
          <p:cNvSpPr>
            <a:spLocks noGrp="1"/>
          </p:cNvSpPr>
          <p:nvPr>
            <p:ph idx="1"/>
          </p:nvPr>
        </p:nvSpPr>
        <p:spPr>
          <a:xfrm>
            <a:off x="230832" y="1256722"/>
            <a:ext cx="8229600" cy="5601278"/>
          </a:xfrm>
        </p:spPr>
        <p:txBody>
          <a:bodyPr>
            <a:normAutofit/>
          </a:bodyPr>
          <a:lstStyle/>
          <a:p>
            <a:r>
              <a:rPr lang="pt-BR" sz="2400" dirty="0" smtClean="0"/>
              <a:t>Sugestões </a:t>
            </a:r>
            <a:r>
              <a:rPr lang="pt-BR" sz="2400" dirty="0"/>
              <a:t>de ações necessárias para cumprimento das referidas metas a partir das prioridades elencadas pelo CRHDF até 2015, incluindo o documento CRH- Agenda Água – 2014</a:t>
            </a:r>
            <a:r>
              <a:rPr lang="pt-BR" sz="2400" dirty="0" smtClean="0"/>
              <a:t>.</a:t>
            </a:r>
          </a:p>
          <a:p>
            <a:pPr marL="109728" indent="0">
              <a:buNone/>
            </a:pPr>
            <a:endParaRPr lang="pt-BR" sz="2400" dirty="0"/>
          </a:p>
          <a:p>
            <a:r>
              <a:rPr lang="pt-BR" sz="2400" dirty="0"/>
              <a:t>Prioridade de execução das ações com utilização dos recursos  do </a:t>
            </a:r>
            <a:r>
              <a:rPr lang="pt-BR" sz="2400" dirty="0" err="1"/>
              <a:t>Progestão</a:t>
            </a:r>
            <a:r>
              <a:rPr lang="pt-BR" sz="2400" dirty="0"/>
              <a:t>, onde não há execução pela capacidade própria dos entes do sistema</a:t>
            </a:r>
            <a:r>
              <a:rPr lang="pt-BR" sz="2400" dirty="0" smtClean="0"/>
              <a:t>.</a:t>
            </a:r>
          </a:p>
          <a:p>
            <a:endParaRPr lang="pt-BR" sz="2400" dirty="0"/>
          </a:p>
          <a:p>
            <a:r>
              <a:rPr lang="pt-BR" sz="2400" dirty="0"/>
              <a:t>Atenção para o prazo e a metodologia de prestação de </a:t>
            </a:r>
            <a:r>
              <a:rPr lang="pt-BR" sz="2400" dirty="0" smtClean="0"/>
              <a:t>contas.</a:t>
            </a:r>
          </a:p>
          <a:p>
            <a:pPr marL="109728" indent="0">
              <a:buNone/>
            </a:pPr>
            <a:endParaRPr lang="pt-BR" sz="2400" dirty="0" smtClean="0"/>
          </a:p>
          <a:p>
            <a:r>
              <a:rPr lang="pt-BR" sz="2400" dirty="0"/>
              <a:t>Atenção especial com as metas acordadas para o DF que representam desafios para sua implementação.</a:t>
            </a:r>
          </a:p>
          <a:p>
            <a:endParaRPr lang="pt-BR" sz="2400" dirty="0"/>
          </a:p>
          <a:p>
            <a:endParaRPr lang="pt-BR" dirty="0"/>
          </a:p>
        </p:txBody>
      </p:sp>
    </p:spTree>
    <p:extLst>
      <p:ext uri="{BB962C8B-B14F-4D97-AF65-F5344CB8AC3E}">
        <p14:creationId xmlns:p14="http://schemas.microsoft.com/office/powerpoint/2010/main" val="2927250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96" y="584448"/>
            <a:ext cx="9054314" cy="6012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tângulo 5"/>
          <p:cNvSpPr/>
          <p:nvPr/>
        </p:nvSpPr>
        <p:spPr>
          <a:xfrm>
            <a:off x="35496" y="2924944"/>
            <a:ext cx="9001000" cy="66595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709057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a 4"/>
          <p:cNvGraphicFramePr>
            <a:graphicFrameLocks noGrp="1"/>
          </p:cNvGraphicFramePr>
          <p:nvPr>
            <p:extLst>
              <p:ext uri="{D42A27DB-BD31-4B8C-83A1-F6EECF244321}">
                <p14:modId xmlns:p14="http://schemas.microsoft.com/office/powerpoint/2010/main" val="1192948646"/>
              </p:ext>
            </p:extLst>
          </p:nvPr>
        </p:nvGraphicFramePr>
        <p:xfrm>
          <a:off x="107504" y="997426"/>
          <a:ext cx="8928993" cy="5116551"/>
        </p:xfrm>
        <a:graphic>
          <a:graphicData uri="http://schemas.openxmlformats.org/drawingml/2006/table">
            <a:tbl>
              <a:tblPr firstRow="1" firstCol="1" bandRow="1">
                <a:effectLst>
                  <a:outerShdw blurRad="50800" dist="50800" dir="5400000" algn="ctr" rotWithShape="0">
                    <a:schemeClr val="accent2">
                      <a:lumMod val="20000"/>
                      <a:lumOff val="80000"/>
                    </a:schemeClr>
                  </a:outerShdw>
                </a:effectLst>
              </a:tblPr>
              <a:tblGrid>
                <a:gridCol w="239633"/>
                <a:gridCol w="1204664"/>
                <a:gridCol w="345924"/>
                <a:gridCol w="345924"/>
                <a:gridCol w="515850"/>
                <a:gridCol w="5157904"/>
                <a:gridCol w="430281"/>
                <a:gridCol w="688813"/>
              </a:tblGrid>
              <a:tr h="190186">
                <a:tc>
                  <a:txBody>
                    <a:bodyPr/>
                    <a:lstStyle/>
                    <a:p>
                      <a:pPr algn="ctr">
                        <a:lnSpc>
                          <a:spcPct val="115000"/>
                        </a:lnSpc>
                        <a:spcAft>
                          <a:spcPts val="0"/>
                        </a:spcAft>
                      </a:pPr>
                      <a:r>
                        <a:rPr lang="pt-BR" sz="900" b="1" dirty="0">
                          <a:effectLst/>
                          <a:latin typeface="Calibri"/>
                          <a:ea typeface="Times New Roman"/>
                          <a:cs typeface="Times New Roman"/>
                        </a:rPr>
                        <a:t>Item</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900" b="1">
                          <a:effectLst/>
                          <a:latin typeface="Calibri"/>
                          <a:ea typeface="Times New Roman"/>
                          <a:cs typeface="Times New Roman"/>
                        </a:rPr>
                        <a:t>Variável</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900" b="1">
                          <a:effectLst/>
                          <a:latin typeface="Calibri"/>
                          <a:ea typeface="Times New Roman"/>
                          <a:cs typeface="Times New Roman"/>
                        </a:rPr>
                        <a:t>2016</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900" b="1">
                          <a:effectLst/>
                          <a:latin typeface="Calibri"/>
                          <a:ea typeface="Times New Roman"/>
                          <a:cs typeface="Times New Roman"/>
                        </a:rPr>
                        <a:t>Meta</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900" b="1">
                          <a:solidFill>
                            <a:srgbClr val="000000"/>
                          </a:solidFill>
                          <a:effectLst/>
                          <a:latin typeface="Calibri"/>
                          <a:ea typeface="Times New Roman"/>
                          <a:cs typeface="Times New Roman"/>
                        </a:rPr>
                        <a:t>Tipologia C</a:t>
                      </a:r>
                      <a:endParaRPr lang="pt-BR" sz="1000">
                        <a:effectLst/>
                        <a:latin typeface="Calibri"/>
                        <a:ea typeface="Times New Roman"/>
                        <a:cs typeface="Times New Roman"/>
                      </a:endParaRPr>
                    </a:p>
                    <a:p>
                      <a:pPr algn="ctr">
                        <a:lnSpc>
                          <a:spcPct val="115000"/>
                        </a:lnSpc>
                        <a:spcAft>
                          <a:spcPts val="0"/>
                        </a:spcAft>
                      </a:pPr>
                      <a:r>
                        <a:rPr lang="pt-BR" sz="900" b="1">
                          <a:solidFill>
                            <a:srgbClr val="000000"/>
                          </a:solidFill>
                          <a:effectLst/>
                          <a:latin typeface="Calibri"/>
                          <a:ea typeface="Times New Roman"/>
                          <a:cs typeface="Times New Roman"/>
                        </a:rPr>
                        <a:t>Nível</a:t>
                      </a:r>
                      <a:endParaRPr lang="pt-BR" sz="1000">
                        <a:effectLst/>
                        <a:latin typeface="Calibri"/>
                        <a:ea typeface="Times New Roman"/>
                        <a:cs typeface="Times New Roman"/>
                      </a:endParaRPr>
                    </a:p>
                    <a:p>
                      <a:pPr algn="ctr">
                        <a:lnSpc>
                          <a:spcPct val="115000"/>
                        </a:lnSpc>
                        <a:spcAft>
                          <a:spcPts val="0"/>
                        </a:spcAft>
                      </a:pPr>
                      <a:r>
                        <a:rPr lang="pt-BR" sz="900" b="1">
                          <a:solidFill>
                            <a:srgbClr val="000000"/>
                          </a:solidFill>
                          <a:effectLst/>
                          <a:latin typeface="Calibri"/>
                          <a:ea typeface="Times New Roman"/>
                          <a:cs typeface="Times New Roman"/>
                        </a:rPr>
                        <a:t>Mínimo</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900" b="1" dirty="0">
                          <a:effectLst/>
                          <a:latin typeface="Calibri"/>
                          <a:ea typeface="Times New Roman"/>
                          <a:cs typeface="Times New Roman"/>
                        </a:rPr>
                        <a:t>DESCRIÇÃO DO NÍVEL DA VARIÁVEL PARA ATINGIMENTO DA META</a:t>
                      </a:r>
                      <a:endParaRPr lang="pt-BR" sz="1000" dirty="0">
                        <a:effectLst/>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900" b="1" dirty="0">
                          <a:effectLst/>
                          <a:latin typeface="Calibri"/>
                          <a:ea typeface="Times New Roman"/>
                          <a:cs typeface="Times New Roman"/>
                        </a:rPr>
                        <a:t>Tem</a:t>
                      </a:r>
                      <a:endParaRPr lang="pt-BR" sz="1000" dirty="0">
                        <a:effectLst/>
                        <a:latin typeface="Calibri"/>
                        <a:ea typeface="Times New Roman"/>
                        <a:cs typeface="Times New Roman"/>
                      </a:endParaRPr>
                    </a:p>
                    <a:p>
                      <a:pPr algn="ctr">
                        <a:lnSpc>
                          <a:spcPct val="115000"/>
                        </a:lnSpc>
                        <a:spcAft>
                          <a:spcPts val="0"/>
                        </a:spcAft>
                      </a:pPr>
                      <a:r>
                        <a:rPr lang="pt-BR" sz="900" b="1" dirty="0">
                          <a:effectLst/>
                          <a:latin typeface="Calibri"/>
                          <a:ea typeface="Times New Roman"/>
                          <a:cs typeface="Times New Roman"/>
                        </a:rPr>
                        <a:t>desafio?</a:t>
                      </a:r>
                      <a:endParaRPr lang="pt-BR" sz="1000" dirty="0">
                        <a:effectLst/>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900" b="1">
                          <a:effectLst/>
                          <a:latin typeface="Calibri"/>
                          <a:ea typeface="Times New Roman"/>
                          <a:cs typeface="Times New Roman"/>
                        </a:rPr>
                        <a:t>Proposta alocação recursos</a:t>
                      </a:r>
                      <a:endParaRPr lang="pt-BR" sz="1000">
                        <a:effectLst/>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5438">
                <a:tc gridSpan="4">
                  <a:txBody>
                    <a:bodyPr/>
                    <a:lstStyle/>
                    <a:p>
                      <a:pPr algn="ctr">
                        <a:lnSpc>
                          <a:spcPct val="115000"/>
                        </a:lnSpc>
                        <a:spcBef>
                          <a:spcPts val="600"/>
                        </a:spcBef>
                        <a:spcAft>
                          <a:spcPts val="0"/>
                        </a:spcAft>
                      </a:pPr>
                      <a:r>
                        <a:rPr lang="pt-BR" sz="900" b="1" dirty="0">
                          <a:effectLst/>
                          <a:latin typeface="Calibri"/>
                          <a:ea typeface="Times New Roman"/>
                          <a:cs typeface="Times New Roman"/>
                        </a:rPr>
                        <a:t>Variáveis legais, institucionais e</a:t>
                      </a:r>
                      <a:endParaRPr lang="pt-BR" sz="1000" dirty="0">
                        <a:effectLst/>
                        <a:latin typeface="Calibri"/>
                        <a:ea typeface="Times New Roman"/>
                        <a:cs typeface="Times New Roman"/>
                      </a:endParaRPr>
                    </a:p>
                    <a:p>
                      <a:pPr algn="ctr">
                        <a:lnSpc>
                          <a:spcPct val="115000"/>
                        </a:lnSpc>
                        <a:spcAft>
                          <a:spcPts val="0"/>
                        </a:spcAft>
                      </a:pPr>
                      <a:r>
                        <a:rPr lang="pt-BR" sz="900" b="1" dirty="0">
                          <a:effectLst/>
                          <a:latin typeface="Calibri"/>
                          <a:ea typeface="Times New Roman"/>
                          <a:cs typeface="Times New Roman"/>
                        </a:rPr>
                        <a:t>de articulação social</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r>
              <a:tr h="463392">
                <a:tc>
                  <a:txBody>
                    <a:bodyPr/>
                    <a:lstStyle/>
                    <a:p>
                      <a:pPr>
                        <a:lnSpc>
                          <a:spcPct val="115000"/>
                        </a:lnSpc>
                        <a:spcAft>
                          <a:spcPts val="0"/>
                        </a:spcAft>
                      </a:pPr>
                      <a:r>
                        <a:rPr lang="pt-BR" sz="900" u="sng">
                          <a:effectLst/>
                          <a:latin typeface="Calibri"/>
                          <a:ea typeface="Times New Roman"/>
                          <a:cs typeface="Times New Roman"/>
                        </a:rPr>
                        <a:t>1.1</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b="1" u="sng" dirty="0">
                          <a:effectLst/>
                          <a:latin typeface="Calibri"/>
                          <a:ea typeface="Times New Roman"/>
                          <a:cs typeface="Times New Roman"/>
                        </a:rPr>
                        <a:t>Organização institucional do Modelo de Gestão</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0000"/>
                        </a:lnSpc>
                        <a:spcAft>
                          <a:spcPts val="0"/>
                        </a:spcAft>
                      </a:pPr>
                      <a:r>
                        <a:rPr lang="pt-BR" sz="1000" b="1" dirty="0">
                          <a:effectLst/>
                          <a:latin typeface="Calibri"/>
                          <a:ea typeface="Times New Roman"/>
                          <a:cs typeface="Times New Roman"/>
                        </a:rPr>
                        <a:t>4</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dirty="0">
                          <a:effectLst/>
                          <a:latin typeface="Calibri"/>
                          <a:ea typeface="Times New Roman"/>
                          <a:cs typeface="Times New Roman"/>
                        </a:rPr>
                        <a:t>4</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u="sng" dirty="0">
                          <a:effectLst/>
                          <a:latin typeface="Calibri"/>
                          <a:ea typeface="Times New Roman"/>
                          <a:cs typeface="Times New Roman"/>
                        </a:rPr>
                        <a:t>4</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Tem</a:t>
                      </a:r>
                      <a:r>
                        <a:rPr lang="pt-BR" sz="1000" spc="-50" dirty="0">
                          <a:effectLst/>
                          <a:latin typeface="Calibri"/>
                          <a:ea typeface="Times New Roman"/>
                          <a:cs typeface="Times New Roman"/>
                        </a:rPr>
                        <a:t> </a:t>
                      </a:r>
                      <a:r>
                        <a:rPr lang="pt-BR" sz="1000" spc="-5" dirty="0">
                          <a:effectLst/>
                          <a:latin typeface="Calibri"/>
                          <a:ea typeface="Times New Roman"/>
                          <a:cs typeface="Times New Roman"/>
                        </a:rPr>
                        <a:t>uma</a:t>
                      </a:r>
                      <a:r>
                        <a:rPr lang="pt-BR" sz="1000" spc="-45" dirty="0">
                          <a:effectLst/>
                          <a:latin typeface="Calibri"/>
                          <a:ea typeface="Times New Roman"/>
                          <a:cs typeface="Times New Roman"/>
                        </a:rPr>
                        <a:t> </a:t>
                      </a:r>
                      <a:r>
                        <a:rPr lang="pt-BR" sz="1000" spc="-5" dirty="0">
                          <a:effectLst/>
                          <a:latin typeface="Calibri"/>
                          <a:ea typeface="Times New Roman"/>
                          <a:cs typeface="Times New Roman"/>
                        </a:rPr>
                        <a:t>á</a:t>
                      </a:r>
                      <a:r>
                        <a:rPr lang="pt-BR" sz="1000" spc="-10" dirty="0">
                          <a:effectLst/>
                          <a:latin typeface="Calibri"/>
                          <a:ea typeface="Times New Roman"/>
                          <a:cs typeface="Times New Roman"/>
                        </a:rPr>
                        <a:t>re</a:t>
                      </a:r>
                      <a:r>
                        <a:rPr lang="pt-BR" sz="1000" spc="-5" dirty="0">
                          <a:effectLst/>
                          <a:latin typeface="Calibri"/>
                          <a:ea typeface="Times New Roman"/>
                          <a:cs typeface="Times New Roman"/>
                        </a:rPr>
                        <a:t>a</a:t>
                      </a:r>
                      <a:r>
                        <a:rPr lang="pt-BR" sz="1000" spc="-45" dirty="0">
                          <a:effectLst/>
                          <a:latin typeface="Calibri"/>
                          <a:ea typeface="Times New Roman"/>
                          <a:cs typeface="Times New Roman"/>
                        </a:rPr>
                        <a:t> </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sp</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cífica</a:t>
                      </a:r>
                      <a:r>
                        <a:rPr lang="pt-BR" sz="1000" spc="-45" dirty="0">
                          <a:effectLst/>
                          <a:latin typeface="Calibri"/>
                          <a:ea typeface="Times New Roman"/>
                          <a:cs typeface="Times New Roman"/>
                        </a:rPr>
                        <a:t> </a:t>
                      </a:r>
                      <a:r>
                        <a:rPr lang="pt-BR" sz="1000" spc="-5" dirty="0">
                          <a:effectLst/>
                          <a:latin typeface="Calibri"/>
                          <a:ea typeface="Times New Roman"/>
                          <a:cs typeface="Times New Roman"/>
                        </a:rPr>
                        <a:t>da</a:t>
                      </a:r>
                      <a:r>
                        <a:rPr lang="pt-BR" sz="1000" spc="-40" dirty="0">
                          <a:effectLst/>
                          <a:latin typeface="Calibri"/>
                          <a:ea typeface="Times New Roman"/>
                          <a:cs typeface="Times New Roman"/>
                        </a:rPr>
                        <a:t> </a:t>
                      </a:r>
                      <a:r>
                        <a:rPr lang="pt-BR" sz="1000" spc="-5" dirty="0">
                          <a:effectLst/>
                          <a:latin typeface="Calibri"/>
                          <a:ea typeface="Times New Roman"/>
                          <a:cs typeface="Times New Roman"/>
                        </a:rPr>
                        <a:t>Administ</a:t>
                      </a:r>
                      <a:r>
                        <a:rPr lang="pt-BR" sz="1000" spc="-10" dirty="0">
                          <a:effectLst/>
                          <a:latin typeface="Calibri"/>
                          <a:ea typeface="Times New Roman"/>
                          <a:cs typeface="Times New Roman"/>
                        </a:rPr>
                        <a:t>r</a:t>
                      </a:r>
                      <a:r>
                        <a:rPr lang="pt-BR" sz="1000" spc="-5" dirty="0">
                          <a:effectLst/>
                          <a:latin typeface="Calibri"/>
                          <a:ea typeface="Times New Roman"/>
                          <a:cs typeface="Times New Roman"/>
                        </a:rPr>
                        <a:t>ação</a:t>
                      </a:r>
                      <a:r>
                        <a:rPr lang="pt-BR" sz="1000" spc="-40" dirty="0">
                          <a:effectLst/>
                          <a:latin typeface="Calibri"/>
                          <a:ea typeface="Times New Roman"/>
                          <a:cs typeface="Times New Roman"/>
                        </a:rPr>
                        <a:t> </a:t>
                      </a:r>
                      <a:r>
                        <a:rPr lang="pt-BR" sz="1000" spc="-10" dirty="0">
                          <a:effectLst/>
                          <a:latin typeface="Calibri"/>
                          <a:ea typeface="Times New Roman"/>
                          <a:cs typeface="Times New Roman"/>
                        </a:rPr>
                        <a:t>P</a:t>
                      </a:r>
                      <a:r>
                        <a:rPr lang="pt-BR" sz="1000" spc="-5" dirty="0">
                          <a:effectLst/>
                          <a:latin typeface="Calibri"/>
                          <a:ea typeface="Times New Roman"/>
                          <a:cs typeface="Times New Roman"/>
                        </a:rPr>
                        <a:t>ública</a:t>
                      </a:r>
                      <a:r>
                        <a:rPr lang="pt-BR" sz="1000" spc="-45" dirty="0">
                          <a:effectLst/>
                          <a:latin typeface="Calibri"/>
                          <a:ea typeface="Times New Roman"/>
                          <a:cs typeface="Times New Roman"/>
                        </a:rPr>
                        <a:t> </a:t>
                      </a:r>
                      <a:r>
                        <a:rPr lang="pt-BR" sz="1000" spc="-5" dirty="0">
                          <a:effectLst/>
                          <a:latin typeface="Calibri"/>
                          <a:ea typeface="Times New Roman"/>
                          <a:cs typeface="Times New Roman"/>
                        </a:rPr>
                        <a:t>pa</a:t>
                      </a:r>
                      <a:r>
                        <a:rPr lang="pt-BR" sz="1000" spc="-10" dirty="0">
                          <a:effectLst/>
                          <a:latin typeface="Calibri"/>
                          <a:ea typeface="Times New Roman"/>
                          <a:cs typeface="Times New Roman"/>
                        </a:rPr>
                        <a:t>r</a:t>
                      </a:r>
                      <a:r>
                        <a:rPr lang="pt-BR" sz="1000" spc="-5" dirty="0">
                          <a:effectLst/>
                          <a:latin typeface="Calibri"/>
                          <a:ea typeface="Times New Roman"/>
                          <a:cs typeface="Times New Roman"/>
                        </a:rPr>
                        <a:t>a</a:t>
                      </a:r>
                      <a:r>
                        <a:rPr lang="pt-BR" sz="1000" spc="-45" dirty="0">
                          <a:effectLst/>
                          <a:latin typeface="Calibri"/>
                          <a:ea typeface="Times New Roman"/>
                          <a:cs typeface="Times New Roman"/>
                        </a:rPr>
                        <a:t> </a:t>
                      </a:r>
                      <a:r>
                        <a:rPr lang="pt-BR" sz="1000" dirty="0">
                          <a:effectLst/>
                          <a:latin typeface="Calibri"/>
                          <a:ea typeface="Times New Roman"/>
                          <a:cs typeface="Times New Roman"/>
                        </a:rPr>
                        <a:t>a</a:t>
                      </a:r>
                      <a:r>
                        <a:rPr lang="pt-BR" sz="1000" spc="-45" dirty="0">
                          <a:effectLst/>
                          <a:latin typeface="Calibri"/>
                          <a:ea typeface="Times New Roman"/>
                          <a:cs typeface="Times New Roman"/>
                        </a:rPr>
                        <a:t> </a:t>
                      </a:r>
                      <a:r>
                        <a:rPr lang="pt-BR" sz="1000" spc="-10" dirty="0">
                          <a:effectLst/>
                          <a:latin typeface="Calibri"/>
                          <a:ea typeface="Times New Roman"/>
                          <a:cs typeface="Times New Roman"/>
                        </a:rPr>
                        <a:t>ge</a:t>
                      </a:r>
                      <a:r>
                        <a:rPr lang="pt-BR" sz="1000" spc="-5" dirty="0">
                          <a:effectLst/>
                          <a:latin typeface="Calibri"/>
                          <a:ea typeface="Times New Roman"/>
                          <a:cs typeface="Times New Roman"/>
                        </a:rPr>
                        <a:t>stão</a:t>
                      </a:r>
                      <a:r>
                        <a:rPr lang="pt-BR" sz="1000" spc="-40" dirty="0">
                          <a:effectLst/>
                          <a:latin typeface="Calibri"/>
                          <a:ea typeface="Times New Roman"/>
                          <a:cs typeface="Times New Roman"/>
                        </a:rPr>
                        <a:t> </a:t>
                      </a:r>
                      <a:r>
                        <a:rPr lang="pt-BR" sz="1000" spc="-5" dirty="0">
                          <a:effectLst/>
                          <a:latin typeface="Calibri"/>
                          <a:ea typeface="Times New Roman"/>
                          <a:cs typeface="Times New Roman"/>
                        </a:rPr>
                        <a:t>d</a:t>
                      </a:r>
                      <a:r>
                        <a:rPr lang="pt-BR" sz="1000" spc="-10" dirty="0">
                          <a:effectLst/>
                          <a:latin typeface="Calibri"/>
                          <a:ea typeface="Times New Roman"/>
                          <a:cs typeface="Times New Roman"/>
                        </a:rPr>
                        <a:t>e</a:t>
                      </a:r>
                      <a:r>
                        <a:rPr lang="pt-BR" sz="1000" spc="-50" dirty="0">
                          <a:effectLst/>
                          <a:latin typeface="Calibri"/>
                          <a:ea typeface="Times New Roman"/>
                          <a:cs typeface="Times New Roman"/>
                        </a:rPr>
                        <a:t> </a:t>
                      </a:r>
                      <a:r>
                        <a:rPr lang="pt-BR" sz="1000" spc="-10" dirty="0">
                          <a:effectLst/>
                          <a:latin typeface="Calibri"/>
                          <a:ea typeface="Times New Roman"/>
                          <a:cs typeface="Times New Roman"/>
                        </a:rPr>
                        <a:t>re</a:t>
                      </a:r>
                      <a:r>
                        <a:rPr lang="pt-BR" sz="1000" spc="-5" dirty="0">
                          <a:effectLst/>
                          <a:latin typeface="Calibri"/>
                          <a:ea typeface="Times New Roman"/>
                          <a:cs typeface="Times New Roman"/>
                        </a:rPr>
                        <a:t>cursos</a:t>
                      </a:r>
                      <a:r>
                        <a:rPr lang="pt-BR" sz="1000" spc="-40" dirty="0">
                          <a:effectLst/>
                          <a:latin typeface="Calibri"/>
                          <a:ea typeface="Times New Roman"/>
                          <a:cs typeface="Times New Roman"/>
                        </a:rPr>
                        <a:t> </a:t>
                      </a:r>
                      <a:r>
                        <a:rPr lang="pt-BR" sz="1000" spc="-5" dirty="0">
                          <a:effectLst/>
                          <a:latin typeface="Calibri"/>
                          <a:ea typeface="Times New Roman"/>
                          <a:cs typeface="Times New Roman"/>
                        </a:rPr>
                        <a:t>híd</a:t>
                      </a:r>
                      <a:r>
                        <a:rPr lang="pt-BR" sz="1000" spc="-10" dirty="0">
                          <a:effectLst/>
                          <a:latin typeface="Calibri"/>
                          <a:ea typeface="Times New Roman"/>
                          <a:cs typeface="Times New Roman"/>
                        </a:rPr>
                        <a:t>r</a:t>
                      </a:r>
                      <a:r>
                        <a:rPr lang="pt-BR" sz="1000" spc="-5" dirty="0">
                          <a:effectLst/>
                          <a:latin typeface="Calibri"/>
                          <a:ea typeface="Times New Roman"/>
                          <a:cs typeface="Times New Roman"/>
                        </a:rPr>
                        <a:t>icos</a:t>
                      </a:r>
                      <a:r>
                        <a:rPr lang="pt-BR" sz="1000" spc="-40" dirty="0">
                          <a:effectLst/>
                          <a:latin typeface="Calibri"/>
                          <a:ea typeface="Times New Roman"/>
                          <a:cs typeface="Times New Roman"/>
                        </a:rPr>
                        <a:t> </a:t>
                      </a:r>
                      <a:r>
                        <a:rPr lang="pt-BR" sz="1000" spc="-5" dirty="0">
                          <a:effectLst/>
                          <a:latin typeface="Calibri"/>
                          <a:ea typeface="Times New Roman"/>
                          <a:cs typeface="Times New Roman"/>
                        </a:rPr>
                        <a:t>(S</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c</a:t>
                      </a:r>
                      <a:r>
                        <a:rPr lang="pt-BR" sz="1000" spc="-10" dirty="0">
                          <a:effectLst/>
                          <a:latin typeface="Calibri"/>
                          <a:ea typeface="Times New Roman"/>
                          <a:cs typeface="Times New Roman"/>
                        </a:rPr>
                        <a:t>re</a:t>
                      </a:r>
                      <a:r>
                        <a:rPr lang="pt-BR" sz="1000" spc="-5" dirty="0">
                          <a:effectLst/>
                          <a:latin typeface="Calibri"/>
                          <a:ea typeface="Times New Roman"/>
                          <a:cs typeface="Times New Roman"/>
                        </a:rPr>
                        <a:t>ta</a:t>
                      </a:r>
                      <a:r>
                        <a:rPr lang="pt-BR" sz="1000" spc="-10" dirty="0">
                          <a:effectLst/>
                          <a:latin typeface="Calibri"/>
                          <a:ea typeface="Times New Roman"/>
                          <a:cs typeface="Times New Roman"/>
                        </a:rPr>
                        <a:t>r</a:t>
                      </a:r>
                      <a:r>
                        <a:rPr lang="pt-BR" sz="1000" spc="-5" dirty="0">
                          <a:effectLst/>
                          <a:latin typeface="Calibri"/>
                          <a:ea typeface="Times New Roman"/>
                          <a:cs typeface="Times New Roman"/>
                        </a:rPr>
                        <a:t>ia</a:t>
                      </a:r>
                      <a:r>
                        <a:rPr lang="pt-BR" sz="1000" spc="-40" dirty="0">
                          <a:effectLst/>
                          <a:latin typeface="Calibri"/>
                          <a:ea typeface="Times New Roman"/>
                          <a:cs typeface="Times New Roman"/>
                        </a:rPr>
                        <a:t> </a:t>
                      </a:r>
                      <a:r>
                        <a:rPr lang="pt-BR" sz="1000" dirty="0">
                          <a:effectLst/>
                          <a:latin typeface="Calibri"/>
                          <a:ea typeface="Times New Roman"/>
                          <a:cs typeface="Times New Roman"/>
                        </a:rPr>
                        <a:t>e</a:t>
                      </a:r>
                      <a:r>
                        <a:rPr lang="pt-BR" sz="1000" spc="-50" dirty="0">
                          <a:effectLst/>
                          <a:latin typeface="Calibri"/>
                          <a:ea typeface="Times New Roman"/>
                          <a:cs typeface="Times New Roman"/>
                        </a:rPr>
                        <a:t> </a:t>
                      </a:r>
                      <a:r>
                        <a:rPr lang="pt-BR" sz="1000" spc="-5" dirty="0">
                          <a:effectLst/>
                          <a:latin typeface="Calibri"/>
                          <a:ea typeface="Times New Roman"/>
                          <a:cs typeface="Times New Roman"/>
                        </a:rPr>
                        <a:t>Or</a:t>
                      </a:r>
                      <a:r>
                        <a:rPr lang="pt-BR" sz="1000" spc="-10" dirty="0">
                          <a:effectLst/>
                          <a:latin typeface="Calibri"/>
                          <a:ea typeface="Times New Roman"/>
                          <a:cs typeface="Times New Roman"/>
                        </a:rPr>
                        <a:t>g</a:t>
                      </a:r>
                      <a:r>
                        <a:rPr lang="pt-BR" sz="1000" spc="-5" dirty="0">
                          <a:effectLst/>
                          <a:latin typeface="Calibri"/>
                          <a:ea typeface="Times New Roman"/>
                          <a:cs typeface="Times New Roman"/>
                        </a:rPr>
                        <a:t>anismo</a:t>
                      </a:r>
                      <a:r>
                        <a:rPr lang="pt-BR" sz="1000" spc="-40" dirty="0">
                          <a:effectLst/>
                          <a:latin typeface="Calibri"/>
                          <a:ea typeface="Times New Roman"/>
                          <a:cs typeface="Times New Roman"/>
                        </a:rPr>
                        <a:t> </a:t>
                      </a:r>
                      <a:r>
                        <a:rPr lang="pt-BR" sz="1000" spc="-5" dirty="0">
                          <a:effectLst/>
                          <a:latin typeface="Calibri"/>
                          <a:ea typeface="Times New Roman"/>
                          <a:cs typeface="Times New Roman"/>
                        </a:rPr>
                        <a:t>G</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sto</a:t>
                      </a:r>
                      <a:r>
                        <a:rPr lang="pt-BR" sz="1000" spc="-10" dirty="0">
                          <a:effectLst/>
                          <a:latin typeface="Calibri"/>
                          <a:ea typeface="Times New Roman"/>
                          <a:cs typeface="Times New Roman"/>
                        </a:rPr>
                        <a:t>r</a:t>
                      </a:r>
                      <a:r>
                        <a:rPr lang="pt-BR" sz="1000" spc="-5" dirty="0">
                          <a:effectLst/>
                          <a:latin typeface="Calibri"/>
                          <a:ea typeface="Times New Roman"/>
                          <a:cs typeface="Times New Roman"/>
                        </a:rPr>
                        <a:t>)</a:t>
                      </a:r>
                      <a:r>
                        <a:rPr lang="pt-BR" sz="1000" spc="-10" dirty="0">
                          <a:effectLst/>
                          <a:latin typeface="Calibri"/>
                          <a:ea typeface="Times New Roman"/>
                          <a:cs typeface="Times New Roman"/>
                        </a:rPr>
                        <a:t>,</a:t>
                      </a:r>
                      <a:r>
                        <a:rPr lang="pt-BR" sz="1000" spc="-50" dirty="0">
                          <a:effectLst/>
                          <a:latin typeface="Calibri"/>
                          <a:ea typeface="Times New Roman"/>
                          <a:cs typeface="Times New Roman"/>
                        </a:rPr>
                        <a:t> </a:t>
                      </a:r>
                      <a:r>
                        <a:rPr lang="pt-BR" sz="1000" spc="-5" dirty="0">
                          <a:effectLst/>
                          <a:latin typeface="Calibri"/>
                          <a:ea typeface="Times New Roman"/>
                          <a:cs typeface="Times New Roman"/>
                        </a:rPr>
                        <a:t>mas </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xist</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m</a:t>
                      </a:r>
                      <a:r>
                        <a:rPr lang="pt-BR" sz="1000" spc="-55" dirty="0">
                          <a:effectLst/>
                          <a:latin typeface="Calibri"/>
                          <a:ea typeface="Times New Roman"/>
                          <a:cs typeface="Times New Roman"/>
                        </a:rPr>
                        <a:t> </a:t>
                      </a:r>
                      <a:r>
                        <a:rPr lang="pt-BR" sz="1000" spc="-5" dirty="0">
                          <a:effectLst/>
                          <a:latin typeface="Calibri"/>
                          <a:ea typeface="Times New Roman"/>
                          <a:cs typeface="Times New Roman"/>
                        </a:rPr>
                        <a:t>probl</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mas</a:t>
                      </a:r>
                      <a:r>
                        <a:rPr lang="pt-BR" sz="1000" spc="-45" dirty="0">
                          <a:effectLst/>
                          <a:latin typeface="Calibri"/>
                          <a:ea typeface="Times New Roman"/>
                          <a:cs typeface="Times New Roman"/>
                        </a:rPr>
                        <a:t> </a:t>
                      </a:r>
                      <a:r>
                        <a:rPr lang="pt-BR" sz="1000" spc="-5" dirty="0">
                          <a:effectLst/>
                          <a:latin typeface="Calibri"/>
                          <a:ea typeface="Times New Roman"/>
                          <a:cs typeface="Times New Roman"/>
                        </a:rPr>
                        <a:t>d</a:t>
                      </a:r>
                      <a:r>
                        <a:rPr lang="pt-BR" sz="1000" spc="-10" dirty="0">
                          <a:effectLst/>
                          <a:latin typeface="Calibri"/>
                          <a:ea typeface="Times New Roman"/>
                          <a:cs typeface="Times New Roman"/>
                        </a:rPr>
                        <a:t>e</a:t>
                      </a:r>
                      <a:r>
                        <a:rPr lang="pt-BR" sz="1000" spc="-55" dirty="0">
                          <a:effectLst/>
                          <a:latin typeface="Calibri"/>
                          <a:ea typeface="Times New Roman"/>
                          <a:cs typeface="Times New Roman"/>
                        </a:rPr>
                        <a:t> </a:t>
                      </a:r>
                      <a:r>
                        <a:rPr lang="pt-BR" sz="1000" spc="-5" dirty="0">
                          <a:effectLst/>
                          <a:latin typeface="Calibri"/>
                          <a:ea typeface="Times New Roman"/>
                          <a:cs typeface="Times New Roman"/>
                        </a:rPr>
                        <a:t>falta</a:t>
                      </a:r>
                      <a:r>
                        <a:rPr lang="pt-BR" sz="1000" spc="-50" dirty="0">
                          <a:effectLst/>
                          <a:latin typeface="Calibri"/>
                          <a:ea typeface="Times New Roman"/>
                          <a:cs typeface="Times New Roman"/>
                        </a:rPr>
                        <a:t> </a:t>
                      </a:r>
                      <a:r>
                        <a:rPr lang="pt-BR" sz="1000" spc="-5" dirty="0">
                          <a:effectLst/>
                          <a:latin typeface="Calibri"/>
                          <a:ea typeface="Times New Roman"/>
                          <a:cs typeface="Times New Roman"/>
                        </a:rPr>
                        <a:t>de</a:t>
                      </a:r>
                      <a:r>
                        <a:rPr lang="pt-BR" sz="1000" spc="-50" dirty="0">
                          <a:effectLst/>
                          <a:latin typeface="Calibri"/>
                          <a:ea typeface="Times New Roman"/>
                          <a:cs typeface="Times New Roman"/>
                        </a:rPr>
                        <a:t> </a:t>
                      </a:r>
                      <a:r>
                        <a:rPr lang="pt-BR" sz="1000" spc="-5" dirty="0">
                          <a:effectLst/>
                          <a:latin typeface="Calibri"/>
                          <a:ea typeface="Times New Roman"/>
                          <a:cs typeface="Times New Roman"/>
                        </a:rPr>
                        <a:t>a</a:t>
                      </a:r>
                      <a:r>
                        <a:rPr lang="pt-BR" sz="1000" spc="-10" dirty="0">
                          <a:effectLst/>
                          <a:latin typeface="Calibri"/>
                          <a:ea typeface="Times New Roman"/>
                          <a:cs typeface="Times New Roman"/>
                        </a:rPr>
                        <a:t>r</a:t>
                      </a:r>
                      <a:r>
                        <a:rPr lang="pt-BR" sz="1000" spc="-5" dirty="0">
                          <a:effectLst/>
                          <a:latin typeface="Calibri"/>
                          <a:ea typeface="Times New Roman"/>
                          <a:cs typeface="Times New Roman"/>
                        </a:rPr>
                        <a:t>ticulação</a:t>
                      </a:r>
                      <a:r>
                        <a:rPr lang="pt-BR" sz="1000" spc="-10" dirty="0">
                          <a:effectLst/>
                          <a:latin typeface="Calibri"/>
                          <a:ea typeface="Times New Roman"/>
                          <a:cs typeface="Times New Roman"/>
                        </a:rPr>
                        <a:t>,</a:t>
                      </a:r>
                      <a:r>
                        <a:rPr lang="pt-BR" sz="1000" spc="-55" dirty="0">
                          <a:effectLst/>
                          <a:latin typeface="Calibri"/>
                          <a:ea typeface="Times New Roman"/>
                          <a:cs typeface="Times New Roman"/>
                        </a:rPr>
                        <a:t> </a:t>
                      </a:r>
                      <a:r>
                        <a:rPr lang="pt-BR" sz="1000" spc="-5" dirty="0">
                          <a:effectLst/>
                          <a:latin typeface="Calibri"/>
                          <a:ea typeface="Times New Roman"/>
                          <a:cs typeface="Times New Roman"/>
                        </a:rPr>
                        <a:t>incompatibilidad</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s</a:t>
                      </a:r>
                      <a:r>
                        <a:rPr lang="pt-BR" sz="1000" spc="-45" dirty="0">
                          <a:effectLst/>
                          <a:latin typeface="Calibri"/>
                          <a:ea typeface="Times New Roman"/>
                          <a:cs typeface="Times New Roman"/>
                        </a:rPr>
                        <a:t> </a:t>
                      </a:r>
                      <a:r>
                        <a:rPr lang="pt-BR" sz="1000" dirty="0">
                          <a:effectLst/>
                          <a:latin typeface="Calibri"/>
                          <a:ea typeface="Times New Roman"/>
                          <a:cs typeface="Times New Roman"/>
                        </a:rPr>
                        <a:t>ou</a:t>
                      </a:r>
                      <a:r>
                        <a:rPr lang="pt-BR" sz="1000" spc="-55" dirty="0">
                          <a:effectLst/>
                          <a:latin typeface="Calibri"/>
                          <a:ea typeface="Times New Roman"/>
                          <a:cs typeface="Times New Roman"/>
                        </a:rPr>
                        <a:t> </a:t>
                      </a:r>
                      <a:r>
                        <a:rPr lang="pt-BR" sz="1000" spc="-5" dirty="0">
                          <a:effectLst/>
                          <a:latin typeface="Calibri"/>
                          <a:ea typeface="Times New Roman"/>
                          <a:cs typeface="Times New Roman"/>
                        </a:rPr>
                        <a:t>conflitos</a:t>
                      </a:r>
                      <a:r>
                        <a:rPr lang="pt-BR" sz="1000" spc="-45" dirty="0">
                          <a:effectLst/>
                          <a:latin typeface="Calibri"/>
                          <a:ea typeface="Times New Roman"/>
                          <a:cs typeface="Times New Roman"/>
                        </a:rPr>
                        <a:t> </a:t>
                      </a:r>
                      <a:r>
                        <a:rPr lang="pt-BR" sz="1000" spc="-5" dirty="0">
                          <a:effectLst/>
                          <a:latin typeface="Calibri"/>
                          <a:ea typeface="Times New Roman"/>
                          <a:cs typeface="Times New Roman"/>
                        </a:rPr>
                        <a:t>d</a:t>
                      </a:r>
                      <a:r>
                        <a:rPr lang="pt-BR" sz="1000" spc="-10" dirty="0">
                          <a:effectLst/>
                          <a:latin typeface="Calibri"/>
                          <a:ea typeface="Times New Roman"/>
                          <a:cs typeface="Times New Roman"/>
                        </a:rPr>
                        <a:t>e</a:t>
                      </a:r>
                      <a:r>
                        <a:rPr lang="pt-BR" sz="1000" spc="-55" dirty="0">
                          <a:effectLst/>
                          <a:latin typeface="Calibri"/>
                          <a:ea typeface="Times New Roman"/>
                          <a:cs typeface="Times New Roman"/>
                        </a:rPr>
                        <a:t> </a:t>
                      </a:r>
                      <a:r>
                        <a:rPr lang="pt-BR" sz="1000" spc="-5" dirty="0">
                          <a:effectLst/>
                          <a:latin typeface="Calibri"/>
                          <a:ea typeface="Times New Roman"/>
                          <a:cs typeface="Times New Roman"/>
                        </a:rPr>
                        <a:t>comp</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t</a:t>
                      </a:r>
                      <a:r>
                        <a:rPr lang="pt-BR" sz="1000" spc="-10" dirty="0">
                          <a:effectLst/>
                          <a:latin typeface="Calibri"/>
                          <a:ea typeface="Times New Roman"/>
                          <a:cs typeface="Times New Roman"/>
                        </a:rPr>
                        <a:t>ê</a:t>
                      </a:r>
                      <a:r>
                        <a:rPr lang="pt-BR" sz="1000" spc="-5" dirty="0">
                          <a:effectLst/>
                          <a:latin typeface="Calibri"/>
                          <a:ea typeface="Times New Roman"/>
                          <a:cs typeface="Times New Roman"/>
                        </a:rPr>
                        <a:t>ncias</a:t>
                      </a:r>
                      <a:r>
                        <a:rPr lang="pt-BR" sz="1000" spc="-45" dirty="0">
                          <a:effectLst/>
                          <a:latin typeface="Calibri"/>
                          <a:ea typeface="Times New Roman"/>
                          <a:cs typeface="Times New Roman"/>
                        </a:rPr>
                        <a:t> </a:t>
                      </a:r>
                      <a:r>
                        <a:rPr lang="pt-BR" sz="1000" dirty="0">
                          <a:effectLst/>
                          <a:latin typeface="Calibri"/>
                          <a:ea typeface="Times New Roman"/>
                          <a:cs typeface="Times New Roman"/>
                        </a:rPr>
                        <a:t>com</a:t>
                      </a:r>
                      <a:r>
                        <a:rPr lang="pt-BR" sz="1000" spc="-50" dirty="0">
                          <a:effectLst/>
                          <a:latin typeface="Calibri"/>
                          <a:ea typeface="Times New Roman"/>
                          <a:cs typeface="Times New Roman"/>
                        </a:rPr>
                        <a:t> </a:t>
                      </a:r>
                      <a:r>
                        <a:rPr lang="pt-BR" sz="1000" spc="-5" dirty="0">
                          <a:effectLst/>
                          <a:latin typeface="Calibri"/>
                          <a:ea typeface="Times New Roman"/>
                          <a:cs typeface="Times New Roman"/>
                        </a:rPr>
                        <a:t>out</a:t>
                      </a:r>
                      <a:r>
                        <a:rPr lang="pt-BR" sz="1000" spc="-10" dirty="0">
                          <a:effectLst/>
                          <a:latin typeface="Calibri"/>
                          <a:ea typeface="Times New Roman"/>
                          <a:cs typeface="Times New Roman"/>
                        </a:rPr>
                        <a:t>r</a:t>
                      </a:r>
                      <a:r>
                        <a:rPr lang="pt-BR" sz="1000" spc="-5" dirty="0">
                          <a:effectLst/>
                          <a:latin typeface="Calibri"/>
                          <a:ea typeface="Times New Roman"/>
                          <a:cs typeface="Times New Roman"/>
                        </a:rPr>
                        <a:t>as</a:t>
                      </a:r>
                      <a:r>
                        <a:rPr lang="pt-BR" sz="1000" spc="-45" dirty="0">
                          <a:effectLst/>
                          <a:latin typeface="Calibri"/>
                          <a:ea typeface="Times New Roman"/>
                          <a:cs typeface="Times New Roman"/>
                        </a:rPr>
                        <a:t> </a:t>
                      </a:r>
                      <a:r>
                        <a:rPr lang="pt-BR" sz="1000" spc="-5" dirty="0">
                          <a:effectLst/>
                          <a:latin typeface="Calibri"/>
                          <a:ea typeface="Times New Roman"/>
                          <a:cs typeface="Times New Roman"/>
                        </a:rPr>
                        <a:t>á</a:t>
                      </a:r>
                      <a:r>
                        <a:rPr lang="pt-BR" sz="1000" spc="-10" dirty="0">
                          <a:effectLst/>
                          <a:latin typeface="Calibri"/>
                          <a:ea typeface="Times New Roman"/>
                          <a:cs typeface="Times New Roman"/>
                        </a:rPr>
                        <a:t>re</a:t>
                      </a:r>
                      <a:r>
                        <a:rPr lang="pt-BR" sz="1000" spc="-5" dirty="0">
                          <a:effectLst/>
                          <a:latin typeface="Calibri"/>
                          <a:ea typeface="Times New Roman"/>
                          <a:cs typeface="Times New Roman"/>
                        </a:rPr>
                        <a:t>as</a:t>
                      </a:r>
                      <a:r>
                        <a:rPr lang="pt-BR" sz="1000" spc="-50" dirty="0">
                          <a:effectLst/>
                          <a:latin typeface="Calibri"/>
                          <a:ea typeface="Times New Roman"/>
                          <a:cs typeface="Times New Roman"/>
                        </a:rPr>
                        <a:t> </a:t>
                      </a:r>
                      <a:r>
                        <a:rPr lang="pt-BR" sz="1000" spc="-5" dirty="0">
                          <a:effectLst/>
                          <a:latin typeface="Calibri"/>
                          <a:ea typeface="Times New Roman"/>
                          <a:cs typeface="Times New Roman"/>
                        </a:rPr>
                        <a:t>(</a:t>
                      </a:r>
                      <a:r>
                        <a:rPr lang="pt-BR" sz="1000" spc="-10" dirty="0">
                          <a:effectLst/>
                          <a:latin typeface="Calibri"/>
                          <a:ea typeface="Times New Roman"/>
                          <a:cs typeface="Times New Roman"/>
                        </a:rPr>
                        <a:t>e</a:t>
                      </a:r>
                      <a:r>
                        <a:rPr lang="pt-BR" sz="1000" spc="-5" dirty="0">
                          <a:effectLst/>
                          <a:latin typeface="Calibri"/>
                          <a:ea typeface="Times New Roman"/>
                          <a:cs typeface="Times New Roman"/>
                        </a:rPr>
                        <a:t>x.</a:t>
                      </a:r>
                      <a:r>
                        <a:rPr lang="pt-BR" sz="1000" spc="-50" dirty="0">
                          <a:effectLst/>
                          <a:latin typeface="Calibri"/>
                          <a:ea typeface="Times New Roman"/>
                          <a:cs typeface="Times New Roman"/>
                        </a:rPr>
                        <a:t> </a:t>
                      </a:r>
                      <a:r>
                        <a:rPr lang="pt-BR" sz="1000" spc="-5" dirty="0">
                          <a:effectLst/>
                          <a:latin typeface="Calibri"/>
                          <a:ea typeface="Times New Roman"/>
                          <a:cs typeface="Times New Roman"/>
                        </a:rPr>
                        <a:t>obras</a:t>
                      </a:r>
                      <a:r>
                        <a:rPr lang="pt-BR" sz="1000" spc="-10" dirty="0">
                          <a:effectLst/>
                          <a:latin typeface="Calibri"/>
                          <a:ea typeface="Times New Roman"/>
                          <a:cs typeface="Times New Roman"/>
                        </a:rPr>
                        <a:t>,</a:t>
                      </a:r>
                      <a:r>
                        <a:rPr lang="pt-BR" sz="1000" spc="-55" dirty="0">
                          <a:effectLst/>
                          <a:latin typeface="Calibri"/>
                          <a:ea typeface="Times New Roman"/>
                          <a:cs typeface="Times New Roman"/>
                        </a:rPr>
                        <a:t> </a:t>
                      </a:r>
                      <a:r>
                        <a:rPr lang="pt-BR" sz="1000" spc="-10" dirty="0">
                          <a:effectLst/>
                          <a:latin typeface="Calibri"/>
                          <a:ea typeface="Times New Roman"/>
                          <a:cs typeface="Times New Roman"/>
                        </a:rPr>
                        <a:t>ge</a:t>
                      </a:r>
                      <a:r>
                        <a:rPr lang="pt-BR" sz="1000" spc="-5" dirty="0">
                          <a:effectLst/>
                          <a:latin typeface="Calibri"/>
                          <a:ea typeface="Times New Roman"/>
                          <a:cs typeface="Times New Roman"/>
                        </a:rPr>
                        <a:t>stão</a:t>
                      </a:r>
                      <a:r>
                        <a:rPr lang="pt-BR" sz="1000" spc="605" dirty="0">
                          <a:effectLst/>
                          <a:latin typeface="Times New Roman"/>
                          <a:ea typeface="Times New Roman"/>
                          <a:cs typeface="Times New Roman"/>
                        </a:rPr>
                        <a:t> </a:t>
                      </a:r>
                      <a:r>
                        <a:rPr lang="pt-BR" sz="1000" spc="-5" dirty="0">
                          <a:effectLst/>
                          <a:latin typeface="Calibri"/>
                          <a:ea typeface="Times New Roman"/>
                          <a:cs typeface="Times New Roman"/>
                        </a:rPr>
                        <a:t>ambiental).</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NÃO</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371">
                <a:tc>
                  <a:txBody>
                    <a:bodyPr/>
                    <a:lstStyle/>
                    <a:p>
                      <a:pPr>
                        <a:lnSpc>
                          <a:spcPct val="115000"/>
                        </a:lnSpc>
                        <a:spcAft>
                          <a:spcPts val="0"/>
                        </a:spcAft>
                      </a:pPr>
                      <a:r>
                        <a:rPr lang="pt-BR" sz="900" u="sng">
                          <a:effectLst/>
                          <a:latin typeface="Calibri"/>
                          <a:ea typeface="Times New Roman"/>
                          <a:cs typeface="Times New Roman"/>
                        </a:rPr>
                        <a:t>1.2</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b="1" u="sng" dirty="0">
                          <a:effectLst/>
                          <a:latin typeface="Calibri"/>
                          <a:ea typeface="Times New Roman"/>
                          <a:cs typeface="Times New Roman"/>
                        </a:rPr>
                        <a:t>Organismo(s)</a:t>
                      </a:r>
                      <a:endParaRPr lang="pt-BR" sz="1000" dirty="0">
                        <a:effectLst/>
                        <a:latin typeface="Calibri"/>
                        <a:ea typeface="Times New Roman"/>
                        <a:cs typeface="Times New Roman"/>
                      </a:endParaRPr>
                    </a:p>
                    <a:p>
                      <a:pPr>
                        <a:lnSpc>
                          <a:spcPct val="100000"/>
                        </a:lnSpc>
                        <a:spcAft>
                          <a:spcPts val="0"/>
                        </a:spcAft>
                      </a:pPr>
                      <a:r>
                        <a:rPr lang="pt-BR" sz="1000" b="1" u="sng" dirty="0">
                          <a:effectLst/>
                          <a:latin typeface="Calibri"/>
                          <a:ea typeface="Times New Roman"/>
                          <a:cs typeface="Times New Roman"/>
                        </a:rPr>
                        <a:t>Coordenador/Gestor</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0000"/>
                        </a:lnSpc>
                        <a:spcAft>
                          <a:spcPts val="0"/>
                        </a:spcAft>
                      </a:pPr>
                      <a:r>
                        <a:rPr lang="pt-BR" sz="1000" b="1">
                          <a:effectLst/>
                          <a:latin typeface="Calibri"/>
                          <a:ea typeface="Times New Roman"/>
                          <a:cs typeface="Times New Roman"/>
                        </a:rPr>
                        <a:t>4</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dirty="0">
                          <a:effectLst/>
                          <a:latin typeface="Calibri"/>
                          <a:ea typeface="Times New Roman"/>
                          <a:cs typeface="Times New Roman"/>
                        </a:rPr>
                        <a:t>4</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u="sng" dirty="0">
                          <a:effectLst/>
                          <a:latin typeface="Calibri"/>
                          <a:ea typeface="Times New Roman"/>
                          <a:cs typeface="Times New Roman"/>
                        </a:rPr>
                        <a:t>4</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Os Organismos Coordenador e Gestor existem e são entidades diferentes, e uma delas ou ambas ainda não estão plenamente estruturadas e operantes.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NÃO</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717">
                <a:tc>
                  <a:txBody>
                    <a:bodyPr/>
                    <a:lstStyle/>
                    <a:p>
                      <a:pPr>
                        <a:lnSpc>
                          <a:spcPct val="115000"/>
                        </a:lnSpc>
                        <a:spcAft>
                          <a:spcPts val="0"/>
                        </a:spcAft>
                      </a:pPr>
                      <a:r>
                        <a:rPr lang="pt-BR" sz="900" u="sng" dirty="0">
                          <a:effectLst/>
                          <a:latin typeface="Calibri"/>
                          <a:ea typeface="Times New Roman"/>
                          <a:cs typeface="Times New Roman"/>
                        </a:rPr>
                        <a:t>1.3</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b="1" dirty="0">
                          <a:effectLst/>
                          <a:latin typeface="Calibri"/>
                          <a:ea typeface="Times New Roman"/>
                          <a:cs typeface="Times New Roman"/>
                        </a:rPr>
                        <a:t>Gestão de Processos</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3</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dirty="0">
                          <a:effectLst/>
                          <a:latin typeface="Calibri"/>
                          <a:ea typeface="Times New Roman"/>
                          <a:cs typeface="Times New Roman"/>
                        </a:rPr>
                        <a:t>3</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dirty="0">
                          <a:effectLst/>
                          <a:latin typeface="Calibri"/>
                          <a:ea typeface="Times New Roman"/>
                          <a:cs typeface="Times New Roman"/>
                        </a:rPr>
                        <a:t>2</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O organismo gestor dispõe de processos gerenciais e administrativos com fluxo e procedimentos bem estabelecidos (normas, manuais, rotinas operacionais) para a execução de todas as suas atribuições institucionais.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NÃO</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0758">
                <a:tc>
                  <a:txBody>
                    <a:bodyPr/>
                    <a:lstStyle/>
                    <a:p>
                      <a:pPr>
                        <a:lnSpc>
                          <a:spcPct val="115000"/>
                        </a:lnSpc>
                        <a:spcAft>
                          <a:spcPts val="0"/>
                        </a:spcAft>
                      </a:pPr>
                      <a:r>
                        <a:rPr lang="pt-BR" sz="900" u="sng">
                          <a:effectLst/>
                          <a:latin typeface="Calibri"/>
                          <a:ea typeface="Times New Roman"/>
                          <a:cs typeface="Times New Roman"/>
                        </a:rPr>
                        <a:t>1.4</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b="1" u="sng" dirty="0">
                          <a:effectLst/>
                          <a:latin typeface="Calibri"/>
                          <a:ea typeface="Times New Roman"/>
                          <a:cs typeface="Times New Roman"/>
                        </a:rPr>
                        <a:t>Arcabouço Legal</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0000"/>
                        </a:lnSpc>
                        <a:spcAft>
                          <a:spcPts val="0"/>
                        </a:spcAft>
                      </a:pPr>
                      <a:r>
                        <a:rPr lang="pt-BR" sz="1000" b="1">
                          <a:effectLst/>
                          <a:highlight>
                            <a:srgbClr val="FFFF00"/>
                          </a:highlight>
                          <a:latin typeface="Calibri"/>
                          <a:ea typeface="Times New Roman"/>
                          <a:cs typeface="Times New Roman"/>
                        </a:rPr>
                        <a:t>3</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highlight>
                            <a:srgbClr val="FFFF00"/>
                          </a:highlight>
                          <a:latin typeface="Calibri"/>
                          <a:ea typeface="Times New Roman"/>
                          <a:cs typeface="Times New Roman"/>
                        </a:rPr>
                        <a:t>4</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4</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Há um arcabouço completo, com política estadual de recursos hídricos estabelecida por Lei, bem como todos regulamentos e normativos complementares necessários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i="1" u="sng">
                          <a:solidFill>
                            <a:srgbClr val="FF0000"/>
                          </a:solidFill>
                          <a:effectLst/>
                          <a:latin typeface="Calibri"/>
                          <a:ea typeface="Times New Roman"/>
                          <a:cs typeface="Times New Roman"/>
                        </a:rPr>
                        <a:t>SIM</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NÃO</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4269">
                <a:tc>
                  <a:txBody>
                    <a:bodyPr/>
                    <a:lstStyle/>
                    <a:p>
                      <a:pPr>
                        <a:lnSpc>
                          <a:spcPct val="115000"/>
                        </a:lnSpc>
                        <a:spcAft>
                          <a:spcPts val="0"/>
                        </a:spcAft>
                      </a:pPr>
                      <a:r>
                        <a:rPr lang="pt-BR" sz="900" u="sng">
                          <a:effectLst/>
                          <a:latin typeface="Calibri"/>
                          <a:ea typeface="Times New Roman"/>
                          <a:cs typeface="Times New Roman"/>
                        </a:rPr>
                        <a:t>1.5</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b="1" u="sng" dirty="0">
                          <a:effectLst/>
                          <a:latin typeface="Calibri"/>
                          <a:ea typeface="Times New Roman"/>
                          <a:cs typeface="Times New Roman"/>
                        </a:rPr>
                        <a:t>Conselho Estadual de Recursos </a:t>
                      </a:r>
                      <a:r>
                        <a:rPr lang="pt-BR" sz="1000" b="1" u="sng" dirty="0" err="1">
                          <a:effectLst/>
                          <a:latin typeface="Calibri"/>
                          <a:ea typeface="Times New Roman"/>
                          <a:cs typeface="Times New Roman"/>
                        </a:rPr>
                        <a:t>HÍdricos</a:t>
                      </a:r>
                      <a:r>
                        <a:rPr lang="pt-BR" sz="1000" b="1" u="sng" dirty="0">
                          <a:effectLst/>
                          <a:latin typeface="Calibri"/>
                          <a:ea typeface="Times New Roman"/>
                          <a:cs typeface="Times New Roman"/>
                        </a:rPr>
                        <a:t> </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0000"/>
                        </a:lnSpc>
                        <a:spcAft>
                          <a:spcPts val="0"/>
                        </a:spcAft>
                      </a:pPr>
                      <a:r>
                        <a:rPr lang="pt-BR" sz="1000" b="1">
                          <a:effectLst/>
                          <a:latin typeface="Calibri"/>
                          <a:ea typeface="Times New Roman"/>
                          <a:cs typeface="Times New Roman"/>
                        </a:rPr>
                        <a:t>4</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4</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4</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Existe Conselho constituído e atuante na gestão das águas (diversas resoluções, moções e outras decisões tomadas) e funcionando em condições adequadas (reuniões periódicas, comparecimento satisfatório dos seus membros).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dirty="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i="1" u="sng" dirty="0">
                          <a:solidFill>
                            <a:srgbClr val="FF0000"/>
                          </a:solidFill>
                          <a:effectLst/>
                          <a:latin typeface="Calibri"/>
                          <a:ea typeface="Times New Roman"/>
                          <a:cs typeface="Times New Roman"/>
                        </a:rPr>
                        <a:t>SIM</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9671">
                <a:tc>
                  <a:txBody>
                    <a:bodyPr/>
                    <a:lstStyle/>
                    <a:p>
                      <a:pPr>
                        <a:lnSpc>
                          <a:spcPct val="115000"/>
                        </a:lnSpc>
                        <a:spcAft>
                          <a:spcPts val="0"/>
                        </a:spcAft>
                      </a:pPr>
                      <a:r>
                        <a:rPr lang="pt-BR" sz="900">
                          <a:effectLst/>
                          <a:latin typeface="Calibri"/>
                          <a:ea typeface="Times New Roman"/>
                          <a:cs typeface="Times New Roman"/>
                        </a:rPr>
                        <a:t>1.6</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b="1" dirty="0">
                          <a:effectLst/>
                          <a:latin typeface="Calibri"/>
                          <a:ea typeface="Times New Roman"/>
                          <a:cs typeface="Times New Roman"/>
                        </a:rPr>
                        <a:t>Comitês de Bacias e </a:t>
                      </a:r>
                      <a:r>
                        <a:rPr lang="pt-BR" sz="1000" b="1" dirty="0" smtClean="0">
                          <a:effectLst/>
                          <a:latin typeface="Calibri"/>
                          <a:ea typeface="Times New Roman"/>
                          <a:cs typeface="Times New Roman"/>
                        </a:rPr>
                        <a:t>Organismo</a:t>
                      </a:r>
                    </a:p>
                    <a:p>
                      <a:pPr>
                        <a:lnSpc>
                          <a:spcPct val="100000"/>
                        </a:lnSpc>
                        <a:spcAft>
                          <a:spcPts val="0"/>
                        </a:spcAft>
                      </a:pPr>
                      <a:r>
                        <a:rPr lang="pt-BR" sz="1000" b="1" dirty="0" smtClean="0">
                          <a:effectLst/>
                          <a:latin typeface="Calibri"/>
                          <a:ea typeface="Times New Roman"/>
                          <a:cs typeface="Times New Roman"/>
                        </a:rPr>
                        <a:t> Colegiados</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0000"/>
                        </a:lnSpc>
                        <a:spcAft>
                          <a:spcPts val="0"/>
                        </a:spcAft>
                      </a:pPr>
                      <a:r>
                        <a:rPr lang="pt-BR" sz="1000" b="1" dirty="0">
                          <a:effectLst/>
                          <a:latin typeface="Calibri"/>
                          <a:ea typeface="Times New Roman"/>
                          <a:cs typeface="Times New Roman"/>
                        </a:rPr>
                        <a:t>4</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dirty="0">
                          <a:effectLst/>
                          <a:latin typeface="Calibri"/>
                          <a:ea typeface="Times New Roman"/>
                          <a:cs typeface="Times New Roman"/>
                        </a:rPr>
                        <a:t>4</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3</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Existem Comitês estaduais e/ou organismos colegiados de recursos hídricos em todas as bacias/áreas críticas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dirty="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000" b="1" i="1" u="sng" dirty="0" smtClean="0">
                          <a:solidFill>
                            <a:srgbClr val="FF0000"/>
                          </a:solidFill>
                          <a:effectLst/>
                          <a:latin typeface="Calibri"/>
                          <a:ea typeface="Times New Roman"/>
                          <a:cs typeface="Times New Roman"/>
                        </a:rPr>
                        <a:t>SIM</a:t>
                      </a:r>
                      <a:endParaRPr lang="pt-BR" sz="1000" dirty="0" smtClean="0">
                        <a:effectLst/>
                        <a:latin typeface="Calibri"/>
                        <a:ea typeface="Times New Roman"/>
                        <a:cs typeface="Times New Roman"/>
                      </a:endParaRPr>
                    </a:p>
                    <a:p>
                      <a:pPr algn="ctr">
                        <a:lnSpc>
                          <a:spcPct val="100000"/>
                        </a:lnSpc>
                        <a:spcAft>
                          <a:spcPts val="0"/>
                        </a:spcAft>
                      </a:pPr>
                      <a:endParaRPr lang="pt-BR" sz="1000" dirty="0" smtClean="0">
                        <a:effectLst/>
                        <a:latin typeface="Calibri"/>
                        <a:ea typeface="Times New Roman"/>
                        <a:cs typeface="Times New Roman"/>
                      </a:endParaRPr>
                    </a:p>
                    <a:p>
                      <a:pPr algn="ctr">
                        <a:lnSpc>
                          <a:spcPct val="100000"/>
                        </a:lnSpc>
                        <a:spcAft>
                          <a:spcPts val="0"/>
                        </a:spcAft>
                      </a:pP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7610">
                <a:tc>
                  <a:txBody>
                    <a:bodyPr/>
                    <a:lstStyle/>
                    <a:p>
                      <a:pPr>
                        <a:lnSpc>
                          <a:spcPct val="115000"/>
                        </a:lnSpc>
                        <a:spcAft>
                          <a:spcPts val="0"/>
                        </a:spcAft>
                      </a:pPr>
                      <a:r>
                        <a:rPr lang="pt-BR" sz="900" dirty="0">
                          <a:effectLst/>
                          <a:latin typeface="Calibri"/>
                          <a:ea typeface="Times New Roman"/>
                          <a:cs typeface="Times New Roman"/>
                        </a:rPr>
                        <a:t>1.7</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spc="-10" dirty="0">
                          <a:effectLst/>
                          <a:latin typeface="Calibri"/>
                          <a:ea typeface="Times New Roman"/>
                          <a:cs typeface="Times New Roman"/>
                        </a:rPr>
                        <a:t>A</a:t>
                      </a:r>
                      <a:r>
                        <a:rPr lang="pt-BR" sz="1000" spc="-5" dirty="0">
                          <a:effectLst/>
                          <a:latin typeface="Calibri"/>
                          <a:ea typeface="Times New Roman"/>
                          <a:cs typeface="Times New Roman"/>
                        </a:rPr>
                        <a:t>gências</a:t>
                      </a:r>
                      <a:r>
                        <a:rPr lang="pt-BR" sz="1000" spc="-25" dirty="0">
                          <a:effectLst/>
                          <a:latin typeface="Calibri"/>
                          <a:ea typeface="Times New Roman"/>
                          <a:cs typeface="Times New Roman"/>
                        </a:rPr>
                        <a:t> </a:t>
                      </a:r>
                      <a:r>
                        <a:rPr lang="pt-BR" sz="1000" spc="-5" dirty="0">
                          <a:effectLst/>
                          <a:latin typeface="Calibri"/>
                          <a:ea typeface="Times New Roman"/>
                          <a:cs typeface="Times New Roman"/>
                        </a:rPr>
                        <a:t>de</a:t>
                      </a:r>
                      <a:r>
                        <a:rPr lang="pt-BR" sz="1000" spc="-35" dirty="0">
                          <a:effectLst/>
                          <a:latin typeface="Calibri"/>
                          <a:ea typeface="Times New Roman"/>
                          <a:cs typeface="Times New Roman"/>
                        </a:rPr>
                        <a:t> </a:t>
                      </a:r>
                      <a:r>
                        <a:rPr lang="pt-BR" sz="1000" spc="-10" dirty="0">
                          <a:effectLst/>
                          <a:latin typeface="Calibri"/>
                          <a:ea typeface="Times New Roman"/>
                          <a:cs typeface="Times New Roman"/>
                        </a:rPr>
                        <a:t>Á</a:t>
                      </a:r>
                      <a:r>
                        <a:rPr lang="pt-BR" sz="1000" spc="-5" dirty="0">
                          <a:effectLst/>
                          <a:latin typeface="Calibri"/>
                          <a:ea typeface="Times New Roman"/>
                          <a:cs typeface="Times New Roman"/>
                        </a:rPr>
                        <a:t>gua</a:t>
                      </a:r>
                      <a:r>
                        <a:rPr lang="pt-BR" sz="1000" spc="-30" dirty="0">
                          <a:effectLst/>
                          <a:latin typeface="Calibri"/>
                          <a:ea typeface="Times New Roman"/>
                          <a:cs typeface="Times New Roman"/>
                        </a:rPr>
                        <a:t> </a:t>
                      </a:r>
                      <a:r>
                        <a:rPr lang="pt-BR" sz="1000" dirty="0">
                          <a:effectLst/>
                          <a:latin typeface="Calibri"/>
                          <a:ea typeface="Times New Roman"/>
                          <a:cs typeface="Times New Roman"/>
                        </a:rPr>
                        <a:t>e</a:t>
                      </a:r>
                      <a:r>
                        <a:rPr lang="pt-BR" sz="1000" spc="-30" dirty="0">
                          <a:effectLst/>
                          <a:latin typeface="Calibri"/>
                          <a:ea typeface="Times New Roman"/>
                          <a:cs typeface="Times New Roman"/>
                        </a:rPr>
                        <a:t> </a:t>
                      </a:r>
                      <a:r>
                        <a:rPr lang="pt-BR" sz="1000" spc="-5" dirty="0">
                          <a:effectLst/>
                          <a:latin typeface="Calibri"/>
                          <a:ea typeface="Times New Roman"/>
                          <a:cs typeface="Times New Roman"/>
                        </a:rPr>
                        <a:t>Entidades </a:t>
                      </a:r>
                      <a:r>
                        <a:rPr lang="pt-BR" sz="1000" spc="-5" dirty="0" smtClean="0">
                          <a:effectLst/>
                          <a:latin typeface="Calibri"/>
                          <a:ea typeface="Times New Roman"/>
                          <a:cs typeface="Times New Roman"/>
                        </a:rPr>
                        <a:t> </a:t>
                      </a:r>
                      <a:r>
                        <a:rPr lang="pt-BR" sz="1000" spc="-5" dirty="0" err="1" smtClean="0">
                          <a:effectLst/>
                          <a:latin typeface="Calibri"/>
                          <a:ea typeface="Times New Roman"/>
                          <a:cs typeface="Times New Roman"/>
                        </a:rPr>
                        <a:t>D</a:t>
                      </a:r>
                      <a:r>
                        <a:rPr lang="pt-BR" sz="1000" spc="-10" dirty="0" err="1" smtClean="0">
                          <a:effectLst/>
                          <a:latin typeface="Calibri"/>
                          <a:ea typeface="Times New Roman"/>
                          <a:cs typeface="Times New Roman"/>
                        </a:rPr>
                        <a:t>e</a:t>
                      </a:r>
                      <a:r>
                        <a:rPr lang="pt-BR" sz="1000" spc="-5" dirty="0" err="1" smtClean="0">
                          <a:effectLst/>
                          <a:latin typeface="Calibri"/>
                          <a:ea typeface="Times New Roman"/>
                          <a:cs typeface="Times New Roman"/>
                        </a:rPr>
                        <a:t>l</a:t>
                      </a:r>
                      <a:r>
                        <a:rPr lang="pt-BR" sz="1000" spc="-10" dirty="0" err="1" smtClean="0">
                          <a:effectLst/>
                          <a:latin typeface="Calibri"/>
                          <a:ea typeface="Times New Roman"/>
                          <a:cs typeface="Times New Roman"/>
                        </a:rPr>
                        <a:t>eg</a:t>
                      </a:r>
                      <a:r>
                        <a:rPr lang="pt-BR" sz="1000" spc="-5" dirty="0" err="1" smtClean="0">
                          <a:effectLst/>
                          <a:latin typeface="Calibri"/>
                          <a:ea typeface="Times New Roman"/>
                          <a:cs typeface="Times New Roman"/>
                        </a:rPr>
                        <a:t>atárias</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0000"/>
                        </a:lnSpc>
                        <a:spcAft>
                          <a:spcPts val="0"/>
                        </a:spcAft>
                      </a:pPr>
                      <a:r>
                        <a:rPr lang="pt-BR" sz="1000" b="1" dirty="0">
                          <a:effectLst/>
                          <a:highlight>
                            <a:srgbClr val="FFFF00"/>
                          </a:highlight>
                          <a:latin typeface="Calibri"/>
                          <a:ea typeface="Times New Roman"/>
                          <a:cs typeface="Times New Roman"/>
                        </a:rPr>
                        <a:t>2</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highlight>
                            <a:srgbClr val="FFFF00"/>
                          </a:highlight>
                          <a:latin typeface="Calibri"/>
                          <a:ea typeface="Times New Roman"/>
                          <a:cs typeface="Times New Roman"/>
                        </a:rPr>
                        <a:t>3</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2</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Há apoio ao funcionamento dos organismos colegiados e das secretarias executivas dos Comitês de Bacia Hidrográfica instalados, realizado pela Administração Pública e, em alguns casos, por entidades específicas que atuam como Agência de Água ou entidade </a:t>
                      </a:r>
                      <a:r>
                        <a:rPr lang="pt-BR" sz="1000" dirty="0" err="1">
                          <a:effectLst/>
                          <a:latin typeface="Calibri"/>
                          <a:ea typeface="Times New Roman"/>
                          <a:cs typeface="Times New Roman"/>
                        </a:rPr>
                        <a:t>delegatária</a:t>
                      </a:r>
                      <a:r>
                        <a:rPr lang="pt-BR" sz="1000" dirty="0">
                          <a:effectLst/>
                          <a:latin typeface="Calibri"/>
                          <a:ea typeface="Times New Roman"/>
                          <a:cs typeface="Times New Roman"/>
                        </a:rPr>
                        <a:t> de suas funções.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i="1" u="sng" dirty="0">
                          <a:solidFill>
                            <a:srgbClr val="FF0000"/>
                          </a:solidFill>
                          <a:effectLst/>
                          <a:latin typeface="Calibri"/>
                          <a:ea typeface="Times New Roman"/>
                          <a:cs typeface="Times New Roman"/>
                        </a:rPr>
                        <a:t>SIM</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000" b="1" i="1" u="sng" dirty="0" smtClean="0">
                          <a:solidFill>
                            <a:srgbClr val="FF0000"/>
                          </a:solidFill>
                          <a:effectLst/>
                          <a:latin typeface="Calibri"/>
                          <a:ea typeface="Times New Roman"/>
                          <a:cs typeface="Times New Roman"/>
                        </a:rPr>
                        <a:t>SIM</a:t>
                      </a:r>
                      <a:endParaRPr lang="pt-BR" sz="1000" dirty="0" smtClean="0">
                        <a:effectLst/>
                        <a:latin typeface="Calibri"/>
                        <a:ea typeface="Times New Roman"/>
                        <a:cs typeface="Times New Roman"/>
                      </a:endParaRPr>
                    </a:p>
                    <a:p>
                      <a:pPr algn="ctr">
                        <a:lnSpc>
                          <a:spcPct val="100000"/>
                        </a:lnSpc>
                        <a:spcAft>
                          <a:spcPts val="0"/>
                        </a:spcAft>
                      </a:pP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959">
                <a:tc>
                  <a:txBody>
                    <a:bodyPr/>
                    <a:lstStyle/>
                    <a:p>
                      <a:pPr>
                        <a:lnSpc>
                          <a:spcPct val="115000"/>
                        </a:lnSpc>
                        <a:spcAft>
                          <a:spcPts val="0"/>
                        </a:spcAft>
                      </a:pPr>
                      <a:r>
                        <a:rPr lang="pt-BR" sz="900" u="sng">
                          <a:effectLst/>
                          <a:latin typeface="Calibri"/>
                          <a:ea typeface="Times New Roman"/>
                          <a:cs typeface="Times New Roman"/>
                        </a:rPr>
                        <a:t>1.8</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b="1" dirty="0">
                          <a:effectLst/>
                          <a:latin typeface="Calibri"/>
                          <a:ea typeface="Times New Roman"/>
                          <a:cs typeface="Times New Roman"/>
                        </a:rPr>
                        <a:t>Comunicação Social a Difusão</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0000"/>
                        </a:lnSpc>
                        <a:spcAft>
                          <a:spcPts val="0"/>
                        </a:spcAft>
                      </a:pPr>
                      <a:r>
                        <a:rPr lang="pt-BR" sz="1000" b="1">
                          <a:effectLst/>
                          <a:highlight>
                            <a:srgbClr val="FFFF00"/>
                          </a:highlight>
                          <a:latin typeface="Calibri"/>
                          <a:ea typeface="Times New Roman"/>
                          <a:cs typeface="Times New Roman"/>
                        </a:rPr>
                        <a:t>2</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highlight>
                            <a:srgbClr val="FFFF00"/>
                          </a:highlight>
                          <a:latin typeface="Calibri"/>
                          <a:ea typeface="Times New Roman"/>
                          <a:cs typeface="Times New Roman"/>
                        </a:rPr>
                        <a:t>3</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dirty="0">
                          <a:effectLst/>
                          <a:latin typeface="Calibri"/>
                          <a:ea typeface="Times New Roman"/>
                          <a:cs typeface="Times New Roman"/>
                        </a:rPr>
                        <a:t>2</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Existem diversas ações de comunicação social e difusão de informações em temas afetos à gestão de recursos hídricos, realizadas a partir de uma base técnica profissional e de um planejamento adequado.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i="1" u="sng" dirty="0">
                          <a:solidFill>
                            <a:srgbClr val="FF0000"/>
                          </a:solidFill>
                          <a:effectLst/>
                          <a:latin typeface="Calibri"/>
                          <a:ea typeface="Times New Roman"/>
                          <a:cs typeface="Times New Roman"/>
                        </a:rPr>
                        <a:t>SIM</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i="1" u="sng" dirty="0">
                          <a:solidFill>
                            <a:srgbClr val="FF0000"/>
                          </a:solidFill>
                          <a:effectLst/>
                          <a:latin typeface="Calibri"/>
                          <a:ea typeface="Times New Roman"/>
                          <a:cs typeface="Times New Roman"/>
                        </a:rPr>
                        <a:t>SIM</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137">
                <a:tc>
                  <a:txBody>
                    <a:bodyPr/>
                    <a:lstStyle/>
                    <a:p>
                      <a:pPr>
                        <a:lnSpc>
                          <a:spcPct val="115000"/>
                        </a:lnSpc>
                        <a:spcAft>
                          <a:spcPts val="0"/>
                        </a:spcAft>
                      </a:pPr>
                      <a:r>
                        <a:rPr lang="pt-BR" sz="900" u="sng">
                          <a:effectLst/>
                          <a:latin typeface="Calibri"/>
                          <a:ea typeface="Times New Roman"/>
                          <a:cs typeface="Times New Roman"/>
                        </a:rPr>
                        <a:t>1.9</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b="1" u="sng" dirty="0">
                          <a:effectLst/>
                          <a:latin typeface="Calibri"/>
                          <a:ea typeface="Times New Roman"/>
                          <a:cs typeface="Times New Roman"/>
                        </a:rPr>
                        <a:t>Capacitação Setorial</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0000"/>
                        </a:lnSpc>
                        <a:spcAft>
                          <a:spcPts val="0"/>
                        </a:spcAft>
                      </a:pPr>
                      <a:r>
                        <a:rPr lang="pt-BR" sz="1000" b="1">
                          <a:effectLst/>
                          <a:latin typeface="Calibri"/>
                          <a:ea typeface="Times New Roman"/>
                          <a:cs typeface="Times New Roman"/>
                        </a:rPr>
                        <a:t>2</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2</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2</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Existe programa de capacitação em âmbito estadual para temas afetos à gestão de recursos hídricos, mas não é um programa devidamente formalizado, realizado de modo contínuo e baseado em estudos de determinação de demandas (por exemplo, DNT).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dirty="0" smtClean="0">
                          <a:effectLst/>
                          <a:latin typeface="Calibri"/>
                          <a:ea typeface="Times New Roman"/>
                          <a:cs typeface="Times New Roman"/>
                        </a:rPr>
                        <a:t>NÃO</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i="1" u="sng" dirty="0">
                          <a:solidFill>
                            <a:srgbClr val="FF0000"/>
                          </a:solidFill>
                          <a:effectLst/>
                          <a:latin typeface="Calibri"/>
                          <a:ea typeface="Times New Roman"/>
                          <a:cs typeface="Times New Roman"/>
                        </a:rPr>
                        <a:t>SIM</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170">
                <a:tc>
                  <a:txBody>
                    <a:bodyPr/>
                    <a:lstStyle/>
                    <a:p>
                      <a:pPr>
                        <a:lnSpc>
                          <a:spcPct val="115000"/>
                        </a:lnSpc>
                        <a:spcAft>
                          <a:spcPts val="0"/>
                        </a:spcAft>
                      </a:pPr>
                      <a:r>
                        <a:rPr lang="pt-BR" sz="900">
                          <a:effectLst/>
                          <a:latin typeface="Calibri"/>
                          <a:ea typeface="Times New Roman"/>
                          <a:cs typeface="Times New Roman"/>
                        </a:rPr>
                        <a:t>1.10</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pt-BR" sz="1000" b="1" dirty="0">
                          <a:effectLst/>
                          <a:latin typeface="Calibri"/>
                          <a:ea typeface="Times New Roman"/>
                          <a:cs typeface="Times New Roman"/>
                        </a:rPr>
                        <a:t>Articulação com Setores usuários e transversais</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highlight>
                            <a:srgbClr val="FFFF00"/>
                          </a:highlight>
                          <a:latin typeface="Calibri"/>
                          <a:ea typeface="Times New Roman"/>
                          <a:cs typeface="Times New Roman"/>
                        </a:rPr>
                        <a:t>2</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dirty="0">
                          <a:effectLst/>
                          <a:highlight>
                            <a:srgbClr val="FFFF00"/>
                          </a:highlight>
                          <a:latin typeface="Calibri"/>
                          <a:ea typeface="Times New Roman"/>
                          <a:cs typeface="Times New Roman"/>
                        </a:rPr>
                        <a:t>3</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2</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pt-BR" sz="1000" dirty="0">
                          <a:effectLst/>
                          <a:latin typeface="Calibri"/>
                          <a:ea typeface="Times New Roman"/>
                          <a:cs typeface="Times New Roman"/>
                        </a:rPr>
                        <a:t>Há uma adequada articulação do poder público com os setores usuários e transversais, não restrita às atividades realizadas no âmbito do Conselho Estadual, dos Comitês e de outros organismos colegiados de recursos hídricos (associações de usuários, associações de açudes).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000" b="1" i="1" u="sng" dirty="0" smtClean="0">
                          <a:solidFill>
                            <a:srgbClr val="FF0000"/>
                          </a:solidFill>
                          <a:effectLst/>
                          <a:latin typeface="Calibri"/>
                          <a:ea typeface="Times New Roman"/>
                          <a:cs typeface="Times New Roman"/>
                        </a:rPr>
                        <a:t>SIM</a:t>
                      </a:r>
                      <a:endParaRPr lang="pt-BR" sz="1000" dirty="0" smtClean="0">
                        <a:effectLst/>
                        <a:latin typeface="Calibri"/>
                        <a:ea typeface="Times New Roman"/>
                        <a:cs typeface="Times New Roman"/>
                      </a:endParaRPr>
                    </a:p>
                    <a:p>
                      <a:pPr algn="ctr">
                        <a:lnSpc>
                          <a:spcPct val="100000"/>
                        </a:lnSpc>
                        <a:spcAft>
                          <a:spcPts val="0"/>
                        </a:spcAft>
                      </a:pPr>
                      <a:r>
                        <a:rPr lang="pt-BR" sz="1000" b="1" i="1" u="sng" dirty="0" smtClean="0">
                          <a:solidFill>
                            <a:srgbClr val="FF0000"/>
                          </a:solidFill>
                          <a:effectLst/>
                          <a:latin typeface="Calibri"/>
                          <a:ea typeface="Times New Roman"/>
                          <a:cs typeface="Times New Roman"/>
                        </a:rPr>
                        <a:t> </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dirty="0">
                          <a:effectLst/>
                          <a:latin typeface="Calibri"/>
                          <a:ea typeface="Times New Roman"/>
                          <a:cs typeface="Times New Roman"/>
                        </a:rPr>
                        <a:t>NÃO</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Retângulo 8"/>
          <p:cNvSpPr/>
          <p:nvPr/>
        </p:nvSpPr>
        <p:spPr>
          <a:xfrm>
            <a:off x="0" y="6429396"/>
            <a:ext cx="3923929" cy="215444"/>
          </a:xfrm>
          <a:prstGeom prst="rect">
            <a:avLst/>
          </a:prstGeom>
          <a:noFill/>
          <a:ln>
            <a:solidFill>
              <a:schemeClr val="accent1"/>
            </a:solidFill>
            <a:prstDash val="solid"/>
          </a:ln>
        </p:spPr>
        <p:txBody>
          <a:bodyPr wrap="square">
            <a:spAutoFit/>
          </a:bodyPr>
          <a:lstStyle/>
          <a:p>
            <a:r>
              <a:rPr lang="pt-BR" sz="800" b="1" dirty="0" smtClean="0"/>
              <a:t>Variáveis </a:t>
            </a:r>
            <a:r>
              <a:rPr lang="pt-BR" sz="800" b="1" dirty="0"/>
              <a:t>de avaliação </a:t>
            </a:r>
            <a:r>
              <a:rPr lang="pt-BR" sz="800" b="1" dirty="0" smtClean="0"/>
              <a:t>obrigatória para tipologia  C </a:t>
            </a:r>
            <a:endParaRPr lang="pt-BR" sz="800" b="1" dirty="0"/>
          </a:p>
        </p:txBody>
      </p:sp>
      <p:sp>
        <p:nvSpPr>
          <p:cNvPr id="10" name="Retângulo 9"/>
          <p:cNvSpPr/>
          <p:nvPr/>
        </p:nvSpPr>
        <p:spPr>
          <a:xfrm>
            <a:off x="0" y="6215082"/>
            <a:ext cx="3923928" cy="215444"/>
          </a:xfrm>
          <a:prstGeom prst="rect">
            <a:avLst/>
          </a:prstGeom>
          <a:noFill/>
          <a:ln>
            <a:solidFill>
              <a:schemeClr val="accent1"/>
            </a:solidFill>
            <a:prstDash val="solid"/>
          </a:ln>
        </p:spPr>
        <p:txBody>
          <a:bodyPr wrap="square">
            <a:spAutoFit/>
          </a:bodyPr>
          <a:lstStyle/>
          <a:p>
            <a:r>
              <a:rPr lang="pt-BR" sz="800" b="1" u="sng" dirty="0" smtClean="0"/>
              <a:t>Variáveis </a:t>
            </a:r>
            <a:r>
              <a:rPr lang="pt-BR" sz="800" b="1" u="sng" dirty="0"/>
              <a:t>de </a:t>
            </a:r>
            <a:r>
              <a:rPr lang="pt-BR" sz="800" b="1" u="sng" dirty="0" smtClean="0"/>
              <a:t> cumprimento e avaliação obrigatória para tipologia  C </a:t>
            </a:r>
            <a:endParaRPr lang="pt-BR" sz="800" b="1" u="sng" dirty="0"/>
          </a:p>
        </p:txBody>
      </p:sp>
      <p:sp>
        <p:nvSpPr>
          <p:cNvPr id="11" name="Retângulo 10"/>
          <p:cNvSpPr/>
          <p:nvPr/>
        </p:nvSpPr>
        <p:spPr>
          <a:xfrm>
            <a:off x="0" y="6642556"/>
            <a:ext cx="3923928" cy="215444"/>
          </a:xfrm>
          <a:prstGeom prst="rect">
            <a:avLst/>
          </a:prstGeom>
          <a:noFill/>
          <a:ln>
            <a:solidFill>
              <a:schemeClr val="accent1"/>
            </a:solidFill>
            <a:prstDash val="solid"/>
          </a:ln>
        </p:spPr>
        <p:txBody>
          <a:bodyPr wrap="square">
            <a:spAutoFit/>
          </a:bodyPr>
          <a:lstStyle/>
          <a:p>
            <a:r>
              <a:rPr lang="pt-BR" sz="800" dirty="0" smtClean="0"/>
              <a:t>Variáveis </a:t>
            </a:r>
            <a:r>
              <a:rPr lang="pt-BR" sz="800" dirty="0"/>
              <a:t>de avaliação </a:t>
            </a:r>
            <a:r>
              <a:rPr lang="pt-BR" sz="800" dirty="0" smtClean="0"/>
              <a:t> facultativa para tipologia  C </a:t>
            </a:r>
            <a:endParaRPr lang="pt-BR" sz="800" dirty="0"/>
          </a:p>
        </p:txBody>
      </p:sp>
      <p:sp>
        <p:nvSpPr>
          <p:cNvPr id="4" name="Retângulo 3"/>
          <p:cNvSpPr/>
          <p:nvPr/>
        </p:nvSpPr>
        <p:spPr>
          <a:xfrm>
            <a:off x="107504" y="620688"/>
            <a:ext cx="6869188" cy="369332"/>
          </a:xfrm>
          <a:prstGeom prst="rect">
            <a:avLst/>
          </a:prstGeom>
        </p:spPr>
        <p:txBody>
          <a:bodyPr wrap="none">
            <a:spAutoFit/>
          </a:bodyPr>
          <a:lstStyle/>
          <a:p>
            <a:r>
              <a:rPr lang="pt-BR" dirty="0"/>
              <a:t>Meta </a:t>
            </a:r>
            <a:r>
              <a:rPr lang="pt-BR" dirty="0" smtClean="0"/>
              <a:t>II.2. Variáveis Legais, Institucionais e de Articulação </a:t>
            </a:r>
            <a:r>
              <a:rPr lang="pt-BR" dirty="0"/>
              <a:t>S</a:t>
            </a:r>
            <a:r>
              <a:rPr lang="pt-BR" dirty="0" smtClean="0"/>
              <a:t>ocial</a:t>
            </a:r>
            <a:endParaRPr lang="pt-BR" dirty="0"/>
          </a:p>
        </p:txBody>
      </p:sp>
    </p:spTree>
    <p:extLst>
      <p:ext uri="{BB962C8B-B14F-4D97-AF65-F5344CB8AC3E}">
        <p14:creationId xmlns:p14="http://schemas.microsoft.com/office/powerpoint/2010/main" val="3892375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extLst>
              <p:ext uri="{D42A27DB-BD31-4B8C-83A1-F6EECF244321}">
                <p14:modId xmlns:p14="http://schemas.microsoft.com/office/powerpoint/2010/main" val="991261382"/>
              </p:ext>
            </p:extLst>
          </p:nvPr>
        </p:nvGraphicFramePr>
        <p:xfrm>
          <a:off x="35497" y="908720"/>
          <a:ext cx="9000999" cy="5905321"/>
        </p:xfrm>
        <a:graphic>
          <a:graphicData uri="http://schemas.openxmlformats.org/drawingml/2006/table">
            <a:tbl>
              <a:tblPr firstRow="1" firstCol="1" lastRow="1" lastCol="1" bandRow="1" bandCol="1">
                <a:tableStyleId>{5C22544A-7EE6-4342-B048-85BDC9FD1C3A}</a:tableStyleId>
              </a:tblPr>
              <a:tblGrid>
                <a:gridCol w="1224135"/>
                <a:gridCol w="2160240"/>
                <a:gridCol w="2664296"/>
                <a:gridCol w="2952328"/>
              </a:tblGrid>
              <a:tr h="360040">
                <a:tc>
                  <a:txBody>
                    <a:bodyPr/>
                    <a:lstStyle/>
                    <a:p>
                      <a:pPr>
                        <a:lnSpc>
                          <a:spcPct val="110000"/>
                        </a:lnSpc>
                        <a:spcAft>
                          <a:spcPts val="0"/>
                        </a:spcAft>
                      </a:pPr>
                      <a:endParaRPr lang="pt-BR" sz="1400" b="0" dirty="0">
                        <a:solidFill>
                          <a:srgbClr val="002060"/>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META</a:t>
                      </a:r>
                      <a:r>
                        <a:rPr lang="pt-BR" sz="1300" b="1" i="1" baseline="0" dirty="0" smtClean="0">
                          <a:solidFill>
                            <a:schemeClr val="tx1"/>
                          </a:solidFill>
                          <a:effectLst/>
                          <a:latin typeface="Calibri"/>
                          <a:ea typeface="Calibri"/>
                          <a:cs typeface="Times New Roman"/>
                        </a:rPr>
                        <a:t> </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ANÁLISE</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PROPOSTA</a:t>
                      </a:r>
                      <a:endParaRPr lang="pt-BR" sz="1300" b="1" i="1" dirty="0">
                        <a:solidFill>
                          <a:schemeClr val="tx1"/>
                        </a:solidFill>
                        <a:effectLst/>
                        <a:latin typeface="Calibri"/>
                        <a:ea typeface="Calibri"/>
                        <a:cs typeface="Times New Roman"/>
                      </a:endParaRPr>
                    </a:p>
                  </a:txBody>
                  <a:tcPr marL="0" marR="0" marT="0" marB="0">
                    <a:noFill/>
                  </a:tcPr>
                </a:tc>
              </a:tr>
              <a:tr h="2088232">
                <a:tc>
                  <a:txBody>
                    <a:bodyPr/>
                    <a:lstStyle/>
                    <a:p>
                      <a:pPr marL="0" algn="l" rtl="0" eaLnBrk="1" latinLnBrk="0" hangingPunct="1">
                        <a:lnSpc>
                          <a:spcPct val="110000"/>
                        </a:lnSpc>
                        <a:spcAft>
                          <a:spcPts val="0"/>
                        </a:spcAft>
                      </a:pPr>
                      <a:r>
                        <a:rPr kumimoji="0" lang="pt-BR" sz="1200" b="1" u="sng" kern="1200" spc="-5" dirty="0">
                          <a:solidFill>
                            <a:srgbClr val="002060"/>
                          </a:solidFill>
                          <a:effectLst/>
                          <a:latin typeface="+mn-lt"/>
                          <a:ea typeface="+mn-ea"/>
                          <a:cs typeface="+mn-cs"/>
                        </a:rPr>
                        <a:t>Conselho Estadual de Recursos Hídricos</a:t>
                      </a:r>
                    </a:p>
                  </a:txBody>
                  <a:tcPr marL="0" marR="0" marT="0" marB="0">
                    <a:noFill/>
                  </a:tcPr>
                </a:tc>
                <a:tc>
                  <a:txBody>
                    <a:bodyPr/>
                    <a:lstStyle/>
                    <a:p>
                      <a:pPr marL="108000">
                        <a:lnSpc>
                          <a:spcPct val="114000"/>
                        </a:lnSpc>
                        <a:spcAft>
                          <a:spcPts val="0"/>
                        </a:spcAft>
                      </a:pPr>
                      <a:r>
                        <a:rPr lang="pt-BR" sz="1200" b="0" spc="-5" dirty="0" smtClean="0">
                          <a:solidFill>
                            <a:schemeClr val="tx1"/>
                          </a:solidFill>
                          <a:effectLst/>
                        </a:rPr>
                        <a:t>Exist</a:t>
                      </a:r>
                      <a:r>
                        <a:rPr lang="pt-BR" sz="1200" b="0" spc="-10" dirty="0" smtClean="0">
                          <a:solidFill>
                            <a:schemeClr val="tx1"/>
                          </a:solidFill>
                          <a:effectLst/>
                        </a:rPr>
                        <a:t>e</a:t>
                      </a:r>
                      <a:r>
                        <a:rPr lang="pt-BR" sz="1200" b="0" spc="-50" dirty="0" smtClean="0">
                          <a:solidFill>
                            <a:schemeClr val="tx1"/>
                          </a:solidFill>
                          <a:effectLst/>
                        </a:rPr>
                        <a:t> </a:t>
                      </a:r>
                      <a:r>
                        <a:rPr lang="pt-BR" sz="1200" b="0" spc="-5" dirty="0" smtClean="0">
                          <a:solidFill>
                            <a:schemeClr val="tx1"/>
                          </a:solidFill>
                          <a:effectLst/>
                        </a:rPr>
                        <a:t>Conselho</a:t>
                      </a:r>
                      <a:r>
                        <a:rPr lang="pt-BR" sz="1200" b="0" spc="-45" dirty="0" smtClean="0">
                          <a:solidFill>
                            <a:schemeClr val="tx1"/>
                          </a:solidFill>
                          <a:effectLst/>
                        </a:rPr>
                        <a:t> </a:t>
                      </a:r>
                      <a:r>
                        <a:rPr lang="pt-BR" sz="1200" b="0" spc="-5" dirty="0" smtClean="0">
                          <a:solidFill>
                            <a:schemeClr val="tx1"/>
                          </a:solidFill>
                          <a:effectLst/>
                        </a:rPr>
                        <a:t>constituído</a:t>
                      </a:r>
                      <a:r>
                        <a:rPr lang="pt-BR" sz="1200" b="0" spc="-40" dirty="0" smtClean="0">
                          <a:solidFill>
                            <a:schemeClr val="tx1"/>
                          </a:solidFill>
                          <a:effectLst/>
                        </a:rPr>
                        <a:t> </a:t>
                      </a:r>
                      <a:r>
                        <a:rPr lang="pt-BR" sz="1200" b="0" dirty="0" smtClean="0">
                          <a:solidFill>
                            <a:schemeClr val="tx1"/>
                          </a:solidFill>
                          <a:effectLst/>
                        </a:rPr>
                        <a:t>e</a:t>
                      </a:r>
                      <a:r>
                        <a:rPr lang="pt-BR" sz="1200" b="0" spc="-50" dirty="0" smtClean="0">
                          <a:solidFill>
                            <a:schemeClr val="tx1"/>
                          </a:solidFill>
                          <a:effectLst/>
                        </a:rPr>
                        <a:t> </a:t>
                      </a:r>
                      <a:r>
                        <a:rPr lang="pt-BR" sz="1200" b="0" spc="-5" dirty="0" smtClean="0">
                          <a:solidFill>
                            <a:schemeClr val="tx1"/>
                          </a:solidFill>
                          <a:effectLst/>
                        </a:rPr>
                        <a:t>atuant</a:t>
                      </a:r>
                      <a:r>
                        <a:rPr lang="pt-BR" sz="1200" b="0" spc="-10" dirty="0" smtClean="0">
                          <a:solidFill>
                            <a:schemeClr val="tx1"/>
                          </a:solidFill>
                          <a:effectLst/>
                        </a:rPr>
                        <a:t>e</a:t>
                      </a:r>
                      <a:r>
                        <a:rPr lang="pt-BR" sz="1200" b="0" spc="-50" dirty="0" smtClean="0">
                          <a:solidFill>
                            <a:schemeClr val="tx1"/>
                          </a:solidFill>
                          <a:effectLst/>
                        </a:rPr>
                        <a:t> </a:t>
                      </a:r>
                      <a:r>
                        <a:rPr lang="pt-BR" sz="1200" b="0" spc="-5" dirty="0" smtClean="0">
                          <a:solidFill>
                            <a:schemeClr val="tx1"/>
                          </a:solidFill>
                          <a:effectLst/>
                        </a:rPr>
                        <a:t>na</a:t>
                      </a:r>
                      <a:r>
                        <a:rPr lang="pt-BR" sz="1200" b="0" spc="-45" dirty="0" smtClean="0">
                          <a:solidFill>
                            <a:schemeClr val="tx1"/>
                          </a:solidFill>
                          <a:effectLst/>
                        </a:rPr>
                        <a:t> </a:t>
                      </a:r>
                      <a:r>
                        <a:rPr lang="pt-BR" sz="1200" b="0" spc="-5" dirty="0" smtClean="0">
                          <a:solidFill>
                            <a:schemeClr val="tx1"/>
                          </a:solidFill>
                          <a:effectLst/>
                        </a:rPr>
                        <a:t>gestão</a:t>
                      </a:r>
                      <a:r>
                        <a:rPr lang="pt-BR" sz="1200" b="0" spc="-45" dirty="0" smtClean="0">
                          <a:solidFill>
                            <a:schemeClr val="tx1"/>
                          </a:solidFill>
                          <a:effectLst/>
                        </a:rPr>
                        <a:t> </a:t>
                      </a:r>
                      <a:r>
                        <a:rPr lang="pt-BR" sz="1200" b="0" spc="-5" dirty="0" smtClean="0">
                          <a:solidFill>
                            <a:schemeClr val="tx1"/>
                          </a:solidFill>
                          <a:effectLst/>
                        </a:rPr>
                        <a:t>das</a:t>
                      </a:r>
                      <a:r>
                        <a:rPr lang="pt-BR" sz="1200" b="0" spc="-40" dirty="0" smtClean="0">
                          <a:solidFill>
                            <a:schemeClr val="tx1"/>
                          </a:solidFill>
                          <a:effectLst/>
                        </a:rPr>
                        <a:t> </a:t>
                      </a:r>
                      <a:r>
                        <a:rPr lang="pt-BR" sz="1200" b="0" spc="-5" dirty="0" smtClean="0">
                          <a:solidFill>
                            <a:schemeClr val="tx1"/>
                          </a:solidFill>
                          <a:effectLst/>
                        </a:rPr>
                        <a:t>águas</a:t>
                      </a:r>
                      <a:r>
                        <a:rPr lang="pt-BR" sz="1200" b="0" spc="-40" dirty="0" smtClean="0">
                          <a:solidFill>
                            <a:schemeClr val="tx1"/>
                          </a:solidFill>
                          <a:effectLst/>
                        </a:rPr>
                        <a:t> </a:t>
                      </a:r>
                      <a:r>
                        <a:rPr lang="pt-BR" sz="1200" b="0" spc="-5" dirty="0" smtClean="0">
                          <a:solidFill>
                            <a:schemeClr val="tx1"/>
                          </a:solidFill>
                          <a:effectLst/>
                        </a:rPr>
                        <a:t>(di</a:t>
                      </a:r>
                      <a:r>
                        <a:rPr lang="pt-BR" sz="1200" b="0" spc="-10" dirty="0" smtClean="0">
                          <a:solidFill>
                            <a:schemeClr val="tx1"/>
                          </a:solidFill>
                          <a:effectLst/>
                        </a:rPr>
                        <a:t>ver</a:t>
                      </a:r>
                      <a:r>
                        <a:rPr lang="pt-BR" sz="1200" b="0" spc="-5" dirty="0" smtClean="0">
                          <a:solidFill>
                            <a:schemeClr val="tx1"/>
                          </a:solidFill>
                          <a:effectLst/>
                        </a:rPr>
                        <a:t>sas</a:t>
                      </a:r>
                      <a:r>
                        <a:rPr lang="pt-BR" sz="1200" b="0" spc="-45" dirty="0" smtClean="0">
                          <a:solidFill>
                            <a:schemeClr val="tx1"/>
                          </a:solidFill>
                          <a:effectLst/>
                        </a:rPr>
                        <a:t> </a:t>
                      </a:r>
                      <a:r>
                        <a:rPr lang="pt-BR" sz="1200" b="0" spc="-10" dirty="0" smtClean="0">
                          <a:solidFill>
                            <a:schemeClr val="tx1"/>
                          </a:solidFill>
                          <a:effectLst/>
                        </a:rPr>
                        <a:t>r</a:t>
                      </a:r>
                      <a:r>
                        <a:rPr lang="pt-BR" sz="1200" b="0" spc="-5" dirty="0" smtClean="0">
                          <a:solidFill>
                            <a:schemeClr val="tx1"/>
                          </a:solidFill>
                          <a:effectLst/>
                        </a:rPr>
                        <a:t>esoluções</a:t>
                      </a:r>
                      <a:r>
                        <a:rPr lang="pt-BR" sz="1200" b="0" spc="-10" dirty="0" smtClean="0">
                          <a:solidFill>
                            <a:schemeClr val="tx1"/>
                          </a:solidFill>
                          <a:effectLst/>
                        </a:rPr>
                        <a:t>,</a:t>
                      </a:r>
                      <a:r>
                        <a:rPr lang="pt-BR" sz="1200" b="0" spc="-50" dirty="0" smtClean="0">
                          <a:solidFill>
                            <a:schemeClr val="tx1"/>
                          </a:solidFill>
                          <a:effectLst/>
                        </a:rPr>
                        <a:t> </a:t>
                      </a:r>
                      <a:r>
                        <a:rPr lang="pt-BR" sz="1200" b="0" dirty="0" smtClean="0">
                          <a:solidFill>
                            <a:schemeClr val="tx1"/>
                          </a:solidFill>
                          <a:effectLst/>
                        </a:rPr>
                        <a:t>moções</a:t>
                      </a:r>
                      <a:r>
                        <a:rPr lang="pt-BR" sz="1200" b="0" spc="-40" dirty="0" smtClean="0">
                          <a:solidFill>
                            <a:schemeClr val="tx1"/>
                          </a:solidFill>
                          <a:effectLst/>
                        </a:rPr>
                        <a:t> </a:t>
                      </a:r>
                      <a:r>
                        <a:rPr lang="pt-BR" sz="1200" b="0" dirty="0" smtClean="0">
                          <a:solidFill>
                            <a:schemeClr val="tx1"/>
                          </a:solidFill>
                          <a:effectLst/>
                        </a:rPr>
                        <a:t>e</a:t>
                      </a:r>
                      <a:r>
                        <a:rPr lang="pt-BR" sz="1200" b="0" spc="-50" dirty="0" smtClean="0">
                          <a:solidFill>
                            <a:schemeClr val="tx1"/>
                          </a:solidFill>
                          <a:effectLst/>
                        </a:rPr>
                        <a:t> </a:t>
                      </a:r>
                      <a:r>
                        <a:rPr lang="pt-BR" sz="1200" b="0" spc="-5" dirty="0" smtClean="0">
                          <a:solidFill>
                            <a:schemeClr val="tx1"/>
                          </a:solidFill>
                          <a:effectLst/>
                        </a:rPr>
                        <a:t>out</a:t>
                      </a:r>
                      <a:r>
                        <a:rPr lang="pt-BR" sz="1200" b="0" spc="-10" dirty="0" smtClean="0">
                          <a:solidFill>
                            <a:schemeClr val="tx1"/>
                          </a:solidFill>
                          <a:effectLst/>
                        </a:rPr>
                        <a:t>r</a:t>
                      </a:r>
                      <a:r>
                        <a:rPr lang="pt-BR" sz="1200" b="0" spc="-5" dirty="0" smtClean="0">
                          <a:solidFill>
                            <a:schemeClr val="tx1"/>
                          </a:solidFill>
                          <a:effectLst/>
                        </a:rPr>
                        <a:t>as</a:t>
                      </a:r>
                      <a:r>
                        <a:rPr lang="pt-BR" sz="1200" b="0" spc="-40" dirty="0" smtClean="0">
                          <a:solidFill>
                            <a:schemeClr val="tx1"/>
                          </a:solidFill>
                          <a:effectLst/>
                        </a:rPr>
                        <a:t> </a:t>
                      </a:r>
                      <a:r>
                        <a:rPr lang="pt-BR" sz="1200" b="0" spc="-5" dirty="0" smtClean="0">
                          <a:solidFill>
                            <a:schemeClr val="tx1"/>
                          </a:solidFill>
                          <a:effectLst/>
                        </a:rPr>
                        <a:t>d</a:t>
                      </a:r>
                      <a:r>
                        <a:rPr lang="pt-BR" sz="1200" b="0" spc="-10" dirty="0" smtClean="0">
                          <a:solidFill>
                            <a:schemeClr val="tx1"/>
                          </a:solidFill>
                          <a:effectLst/>
                        </a:rPr>
                        <a:t>ec</a:t>
                      </a:r>
                      <a:r>
                        <a:rPr lang="pt-BR" sz="1200" b="0" spc="-5" dirty="0" smtClean="0">
                          <a:solidFill>
                            <a:schemeClr val="tx1"/>
                          </a:solidFill>
                          <a:effectLst/>
                        </a:rPr>
                        <a:t>isões</a:t>
                      </a:r>
                      <a:r>
                        <a:rPr lang="pt-BR" sz="1200" b="0" spc="-45" dirty="0" smtClean="0">
                          <a:solidFill>
                            <a:schemeClr val="tx1"/>
                          </a:solidFill>
                          <a:effectLst/>
                        </a:rPr>
                        <a:t> </a:t>
                      </a:r>
                      <a:r>
                        <a:rPr lang="pt-BR" sz="1200" b="0" spc="-5" dirty="0" smtClean="0">
                          <a:solidFill>
                            <a:schemeClr val="tx1"/>
                          </a:solidFill>
                          <a:effectLst/>
                        </a:rPr>
                        <a:t>tomadas)</a:t>
                      </a:r>
                      <a:r>
                        <a:rPr lang="pt-BR" sz="1200" b="0" spc="-50" dirty="0" smtClean="0">
                          <a:solidFill>
                            <a:schemeClr val="tx1"/>
                          </a:solidFill>
                          <a:effectLst/>
                        </a:rPr>
                        <a:t> </a:t>
                      </a:r>
                      <a:r>
                        <a:rPr lang="pt-BR" sz="1200" b="0" dirty="0" smtClean="0">
                          <a:solidFill>
                            <a:schemeClr val="tx1"/>
                          </a:solidFill>
                          <a:effectLst/>
                        </a:rPr>
                        <a:t>e </a:t>
                      </a:r>
                      <a:r>
                        <a:rPr lang="pt-BR" sz="1200" b="0" spc="-5" dirty="0" smtClean="0">
                          <a:solidFill>
                            <a:schemeClr val="tx1"/>
                          </a:solidFill>
                          <a:effectLst/>
                        </a:rPr>
                        <a:t>funcionando</a:t>
                      </a:r>
                      <a:r>
                        <a:rPr lang="pt-BR" sz="1200" b="0" spc="-70" dirty="0" smtClean="0">
                          <a:solidFill>
                            <a:schemeClr val="tx1"/>
                          </a:solidFill>
                          <a:effectLst/>
                        </a:rPr>
                        <a:t> </a:t>
                      </a:r>
                      <a:r>
                        <a:rPr lang="pt-BR" sz="1200" b="0" spc="-5" dirty="0" smtClean="0">
                          <a:solidFill>
                            <a:schemeClr val="tx1"/>
                          </a:solidFill>
                          <a:effectLst/>
                        </a:rPr>
                        <a:t>em</a:t>
                      </a:r>
                      <a:r>
                        <a:rPr lang="pt-BR" sz="1200" b="0" spc="-70" dirty="0" smtClean="0">
                          <a:solidFill>
                            <a:schemeClr val="tx1"/>
                          </a:solidFill>
                          <a:effectLst/>
                        </a:rPr>
                        <a:t> </a:t>
                      </a:r>
                      <a:r>
                        <a:rPr lang="pt-BR" sz="1200" b="0" spc="-5" dirty="0" smtClean="0">
                          <a:solidFill>
                            <a:schemeClr val="tx1"/>
                          </a:solidFill>
                          <a:effectLst/>
                        </a:rPr>
                        <a:t>condições</a:t>
                      </a:r>
                      <a:r>
                        <a:rPr lang="pt-BR" sz="1200" b="0" spc="-65" dirty="0" smtClean="0">
                          <a:solidFill>
                            <a:schemeClr val="tx1"/>
                          </a:solidFill>
                          <a:effectLst/>
                        </a:rPr>
                        <a:t> </a:t>
                      </a:r>
                      <a:r>
                        <a:rPr lang="pt-BR" sz="1200" b="0" spc="-5" dirty="0" smtClean="0">
                          <a:solidFill>
                            <a:schemeClr val="tx1"/>
                          </a:solidFill>
                          <a:effectLst/>
                        </a:rPr>
                        <a:t>adequadas</a:t>
                      </a:r>
                      <a:r>
                        <a:rPr lang="pt-BR" sz="1200" b="0" spc="-65" dirty="0" smtClean="0">
                          <a:solidFill>
                            <a:schemeClr val="tx1"/>
                          </a:solidFill>
                          <a:effectLst/>
                        </a:rPr>
                        <a:t> </a:t>
                      </a:r>
                      <a:r>
                        <a:rPr lang="pt-BR" sz="1200" b="0" spc="-5" dirty="0" smtClean="0">
                          <a:solidFill>
                            <a:schemeClr val="tx1"/>
                          </a:solidFill>
                          <a:effectLst/>
                        </a:rPr>
                        <a:t>(</a:t>
                      </a:r>
                      <a:r>
                        <a:rPr lang="pt-BR" sz="1200" b="0" spc="-10" dirty="0" smtClean="0">
                          <a:solidFill>
                            <a:schemeClr val="tx1"/>
                          </a:solidFill>
                          <a:effectLst/>
                        </a:rPr>
                        <a:t>r</a:t>
                      </a:r>
                      <a:r>
                        <a:rPr lang="pt-BR" sz="1200" b="0" spc="-5" dirty="0" smtClean="0">
                          <a:solidFill>
                            <a:schemeClr val="tx1"/>
                          </a:solidFill>
                          <a:effectLst/>
                        </a:rPr>
                        <a:t>euniões</a:t>
                      </a:r>
                      <a:r>
                        <a:rPr lang="pt-BR" sz="1200" b="0" spc="-65" dirty="0" smtClean="0">
                          <a:solidFill>
                            <a:schemeClr val="tx1"/>
                          </a:solidFill>
                          <a:effectLst/>
                        </a:rPr>
                        <a:t> </a:t>
                      </a:r>
                      <a:r>
                        <a:rPr lang="pt-BR" sz="1200" b="0" spc="-5" dirty="0" smtClean="0">
                          <a:solidFill>
                            <a:schemeClr val="tx1"/>
                          </a:solidFill>
                          <a:effectLst/>
                        </a:rPr>
                        <a:t>periódicas</a:t>
                      </a:r>
                      <a:r>
                        <a:rPr lang="pt-BR" sz="1200" b="0" spc="-10" dirty="0" smtClean="0">
                          <a:solidFill>
                            <a:schemeClr val="tx1"/>
                          </a:solidFill>
                          <a:effectLst/>
                        </a:rPr>
                        <a:t>,</a:t>
                      </a:r>
                      <a:r>
                        <a:rPr lang="pt-BR" sz="1200" b="0" spc="-75" dirty="0" smtClean="0">
                          <a:solidFill>
                            <a:schemeClr val="tx1"/>
                          </a:solidFill>
                          <a:effectLst/>
                        </a:rPr>
                        <a:t> </a:t>
                      </a:r>
                      <a:r>
                        <a:rPr lang="pt-BR" sz="1200" b="0" spc="-5" dirty="0" smtClean="0">
                          <a:solidFill>
                            <a:schemeClr val="tx1"/>
                          </a:solidFill>
                          <a:effectLst/>
                        </a:rPr>
                        <a:t>compa</a:t>
                      </a:r>
                      <a:r>
                        <a:rPr lang="pt-BR" sz="1200" b="0" spc="-10" dirty="0" smtClean="0">
                          <a:solidFill>
                            <a:schemeClr val="tx1"/>
                          </a:solidFill>
                          <a:effectLst/>
                        </a:rPr>
                        <a:t>rec</a:t>
                      </a:r>
                      <a:r>
                        <a:rPr lang="pt-BR" sz="1200" b="0" spc="-5" dirty="0" smtClean="0">
                          <a:solidFill>
                            <a:schemeClr val="tx1"/>
                          </a:solidFill>
                          <a:effectLst/>
                        </a:rPr>
                        <a:t>imento</a:t>
                      </a:r>
                      <a:r>
                        <a:rPr lang="pt-BR" sz="1200" b="0" spc="-65" dirty="0" smtClean="0">
                          <a:solidFill>
                            <a:schemeClr val="tx1"/>
                          </a:solidFill>
                          <a:effectLst/>
                        </a:rPr>
                        <a:t> </a:t>
                      </a:r>
                      <a:r>
                        <a:rPr lang="pt-BR" sz="1200" b="0" spc="-5" dirty="0" smtClean="0">
                          <a:solidFill>
                            <a:schemeClr val="tx1"/>
                          </a:solidFill>
                          <a:effectLst/>
                        </a:rPr>
                        <a:t>satisfató</a:t>
                      </a:r>
                      <a:r>
                        <a:rPr lang="pt-BR" sz="1200" b="0" spc="-10" dirty="0" smtClean="0">
                          <a:solidFill>
                            <a:schemeClr val="tx1"/>
                          </a:solidFill>
                          <a:effectLst/>
                        </a:rPr>
                        <a:t>r</a:t>
                      </a:r>
                      <a:r>
                        <a:rPr lang="pt-BR" sz="1200" b="0" spc="-5" dirty="0" smtClean="0">
                          <a:solidFill>
                            <a:schemeClr val="tx1"/>
                          </a:solidFill>
                          <a:effectLst/>
                        </a:rPr>
                        <a:t>io</a:t>
                      </a:r>
                      <a:r>
                        <a:rPr lang="pt-BR" sz="1200" b="0" spc="-65" dirty="0" smtClean="0">
                          <a:solidFill>
                            <a:schemeClr val="tx1"/>
                          </a:solidFill>
                          <a:effectLst/>
                        </a:rPr>
                        <a:t> </a:t>
                      </a:r>
                      <a:r>
                        <a:rPr lang="pt-BR" sz="1200" b="0" dirty="0" smtClean="0">
                          <a:solidFill>
                            <a:schemeClr val="tx1"/>
                          </a:solidFill>
                          <a:effectLst/>
                        </a:rPr>
                        <a:t>dos</a:t>
                      </a:r>
                      <a:r>
                        <a:rPr lang="pt-BR" sz="1200" b="0" spc="-65" dirty="0" smtClean="0">
                          <a:solidFill>
                            <a:schemeClr val="tx1"/>
                          </a:solidFill>
                          <a:effectLst/>
                        </a:rPr>
                        <a:t> </a:t>
                      </a:r>
                      <a:r>
                        <a:rPr lang="pt-BR" sz="1200" b="0" spc="-5" dirty="0" smtClean="0">
                          <a:solidFill>
                            <a:schemeClr val="tx1"/>
                          </a:solidFill>
                          <a:effectLst/>
                        </a:rPr>
                        <a:t>seus</a:t>
                      </a:r>
                      <a:r>
                        <a:rPr lang="pt-BR" sz="1200" b="0" spc="-65" dirty="0" smtClean="0">
                          <a:solidFill>
                            <a:schemeClr val="tx1"/>
                          </a:solidFill>
                          <a:effectLst/>
                        </a:rPr>
                        <a:t> </a:t>
                      </a:r>
                      <a:r>
                        <a:rPr lang="pt-BR" sz="1200" b="0" spc="-5" dirty="0" smtClean="0">
                          <a:solidFill>
                            <a:schemeClr val="tx1"/>
                          </a:solidFill>
                          <a:effectLst/>
                        </a:rPr>
                        <a:t>memb</a:t>
                      </a:r>
                      <a:r>
                        <a:rPr lang="pt-BR" sz="1200" b="0" spc="-10" dirty="0" smtClean="0">
                          <a:solidFill>
                            <a:schemeClr val="tx1"/>
                          </a:solidFill>
                          <a:effectLst/>
                        </a:rPr>
                        <a:t>r</a:t>
                      </a:r>
                      <a:r>
                        <a:rPr lang="pt-BR" sz="1200" b="0" spc="-5" dirty="0" smtClean="0">
                          <a:solidFill>
                            <a:schemeClr val="tx1"/>
                          </a:solidFill>
                          <a:effectLst/>
                        </a:rPr>
                        <a:t>os).</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08000">
                        <a:lnSpc>
                          <a:spcPct val="114000"/>
                        </a:lnSpc>
                        <a:spcAft>
                          <a:spcPts val="0"/>
                        </a:spcAft>
                      </a:pPr>
                      <a:r>
                        <a:rPr lang="pt-BR" sz="1200" b="0" spc="-5" dirty="0">
                          <a:solidFill>
                            <a:schemeClr val="tx1"/>
                          </a:solidFill>
                          <a:effectLst/>
                        </a:rPr>
                        <a:t>- Existe </a:t>
                      </a:r>
                      <a:r>
                        <a:rPr lang="pt-BR" sz="1200" b="0" spc="-5" dirty="0" smtClean="0">
                          <a:solidFill>
                            <a:schemeClr val="tx1"/>
                          </a:solidFill>
                          <a:effectLst/>
                        </a:rPr>
                        <a:t> necessidade  de  melhor </a:t>
                      </a:r>
                      <a:r>
                        <a:rPr lang="pt-BR" sz="1200" b="0" spc="-5" dirty="0">
                          <a:solidFill>
                            <a:schemeClr val="tx1"/>
                          </a:solidFill>
                          <a:effectLst/>
                        </a:rPr>
                        <a:t>estrutura para o pleno funcionamento do </a:t>
                      </a:r>
                      <a:r>
                        <a:rPr lang="pt-BR" sz="1200" b="0" spc="-5" dirty="0" smtClean="0">
                          <a:solidFill>
                            <a:schemeClr val="tx1"/>
                          </a:solidFill>
                          <a:effectLst/>
                        </a:rPr>
                        <a:t>CRH</a:t>
                      </a:r>
                      <a:endParaRPr lang="pt-BR" sz="1200" b="0" dirty="0">
                        <a:solidFill>
                          <a:schemeClr val="tx1"/>
                        </a:solidFill>
                        <a:effectLst/>
                      </a:endParaRPr>
                    </a:p>
                    <a:p>
                      <a:pPr marL="108000">
                        <a:lnSpc>
                          <a:spcPct val="114000"/>
                        </a:lnSpc>
                        <a:spcAft>
                          <a:spcPts val="0"/>
                        </a:spcAft>
                      </a:pPr>
                      <a:r>
                        <a:rPr lang="pt-BR" sz="1200" b="0" spc="-5" dirty="0">
                          <a:solidFill>
                            <a:schemeClr val="tx1"/>
                          </a:solidFill>
                          <a:effectLst/>
                        </a:rPr>
                        <a:t> </a:t>
                      </a:r>
                      <a:endParaRPr lang="pt-BR" sz="1200" b="0" dirty="0">
                        <a:solidFill>
                          <a:schemeClr val="tx1"/>
                        </a:solidFill>
                        <a:effectLst/>
                        <a:latin typeface="Calibri"/>
                        <a:ea typeface="Calibri"/>
                        <a:cs typeface="Times New Roman"/>
                      </a:endParaRPr>
                    </a:p>
                  </a:txBody>
                  <a:tcPr marL="0" marR="0" marT="0" marB="0">
                    <a:noFill/>
                  </a:tcPr>
                </a:tc>
                <a:tc>
                  <a:txBody>
                    <a:bodyPr/>
                    <a:lstStyle/>
                    <a:p>
                      <a:pPr marL="279450" indent="-171450" algn="l" rtl="0" eaLnBrk="1" latinLnBrk="0" hangingPunct="1">
                        <a:lnSpc>
                          <a:spcPct val="114000"/>
                        </a:lnSpc>
                        <a:spcAft>
                          <a:spcPts val="300"/>
                        </a:spcAft>
                        <a:buFontTx/>
                        <a:buChar char="-"/>
                      </a:pPr>
                      <a:r>
                        <a:rPr lang="pt-BR" sz="1200" b="0" dirty="0" smtClean="0">
                          <a:solidFill>
                            <a:schemeClr val="tx1"/>
                          </a:solidFill>
                          <a:effectLst/>
                        </a:rPr>
                        <a:t>Contratação </a:t>
                      </a:r>
                      <a:r>
                        <a:rPr lang="pt-BR" sz="1200" b="0" dirty="0">
                          <a:solidFill>
                            <a:schemeClr val="tx1"/>
                          </a:solidFill>
                          <a:effectLst/>
                        </a:rPr>
                        <a:t>de empresa para </a:t>
                      </a:r>
                      <a:r>
                        <a:rPr kumimoji="0" lang="pt-BR" sz="1200" b="0" kern="1200" dirty="0">
                          <a:solidFill>
                            <a:schemeClr val="tx1"/>
                          </a:solidFill>
                          <a:effectLst/>
                          <a:latin typeface="+mn-lt"/>
                          <a:ea typeface="+mn-ea"/>
                          <a:cs typeface="+mn-cs"/>
                        </a:rPr>
                        <a:t>gravação e </a:t>
                      </a:r>
                      <a:r>
                        <a:rPr kumimoji="0" lang="pt-BR" sz="1200" b="0" kern="1200" dirty="0" err="1">
                          <a:solidFill>
                            <a:schemeClr val="tx1"/>
                          </a:solidFill>
                          <a:effectLst/>
                          <a:latin typeface="+mn-lt"/>
                          <a:ea typeface="+mn-ea"/>
                          <a:cs typeface="+mn-cs"/>
                        </a:rPr>
                        <a:t>degravação</a:t>
                      </a:r>
                      <a:r>
                        <a:rPr kumimoji="0" lang="pt-BR" sz="1200" b="0" kern="1200" dirty="0">
                          <a:solidFill>
                            <a:schemeClr val="tx1"/>
                          </a:solidFill>
                          <a:effectLst/>
                          <a:latin typeface="+mn-lt"/>
                          <a:ea typeface="+mn-ea"/>
                          <a:cs typeface="+mn-cs"/>
                        </a:rPr>
                        <a:t> das reuniões do </a:t>
                      </a:r>
                      <a:r>
                        <a:rPr kumimoji="0" lang="pt-BR" sz="1200" b="0" kern="1200" dirty="0" smtClean="0">
                          <a:solidFill>
                            <a:schemeClr val="tx1"/>
                          </a:solidFill>
                          <a:effectLst/>
                          <a:latin typeface="+mn-lt"/>
                          <a:ea typeface="+mn-ea"/>
                          <a:cs typeface="+mn-cs"/>
                        </a:rPr>
                        <a:t>CRH, </a:t>
                      </a:r>
                      <a:r>
                        <a:rPr kumimoji="0" lang="pt-BR" sz="1200" b="0" kern="1200" dirty="0">
                          <a:solidFill>
                            <a:schemeClr val="tx1"/>
                          </a:solidFill>
                          <a:effectLst/>
                          <a:latin typeface="+mn-lt"/>
                          <a:ea typeface="+mn-ea"/>
                          <a:cs typeface="+mn-cs"/>
                        </a:rPr>
                        <a:t>Câmaras </a:t>
                      </a:r>
                      <a:r>
                        <a:rPr kumimoji="0" lang="pt-BR" sz="1200" b="0" kern="1200" dirty="0" smtClean="0">
                          <a:solidFill>
                            <a:schemeClr val="tx1"/>
                          </a:solidFill>
                          <a:effectLst/>
                          <a:latin typeface="+mn-lt"/>
                          <a:ea typeface="+mn-ea"/>
                          <a:cs typeface="+mn-cs"/>
                        </a:rPr>
                        <a:t>Técnicas</a:t>
                      </a:r>
                      <a:r>
                        <a:rPr kumimoji="0" lang="pt-BR" sz="1200" b="0" kern="1200" baseline="0" dirty="0" smtClean="0">
                          <a:solidFill>
                            <a:schemeClr val="tx1"/>
                          </a:solidFill>
                          <a:effectLst/>
                          <a:latin typeface="+mn-lt"/>
                          <a:ea typeface="+mn-ea"/>
                          <a:cs typeface="+mn-cs"/>
                        </a:rPr>
                        <a:t> e Comitês.</a:t>
                      </a:r>
                    </a:p>
                    <a:p>
                      <a:pPr marL="279450" indent="-171450" algn="l" rtl="0" eaLnBrk="1" latinLnBrk="0" hangingPunct="1">
                        <a:lnSpc>
                          <a:spcPct val="114000"/>
                        </a:lnSpc>
                        <a:spcAft>
                          <a:spcPts val="300"/>
                        </a:spcAft>
                        <a:buFontTx/>
                        <a:buChar char="-"/>
                      </a:pPr>
                      <a:r>
                        <a:rPr lang="pt-BR" sz="1200" b="0" dirty="0" smtClean="0">
                          <a:solidFill>
                            <a:schemeClr val="tx1"/>
                          </a:solidFill>
                          <a:effectLst/>
                        </a:rPr>
                        <a:t>Criação </a:t>
                      </a:r>
                      <a:r>
                        <a:rPr lang="pt-BR" sz="1200" b="0" dirty="0">
                          <a:solidFill>
                            <a:schemeClr val="tx1"/>
                          </a:solidFill>
                          <a:effectLst/>
                        </a:rPr>
                        <a:t>e manutenção de </a:t>
                      </a:r>
                      <a:r>
                        <a:rPr lang="pt-BR" sz="1200" b="0" dirty="0" smtClean="0">
                          <a:solidFill>
                            <a:schemeClr val="tx1"/>
                          </a:solidFill>
                          <a:effectLst/>
                        </a:rPr>
                        <a:t>página</a:t>
                      </a:r>
                      <a:r>
                        <a:rPr lang="pt-BR" sz="1200" b="0" baseline="0" dirty="0" smtClean="0">
                          <a:solidFill>
                            <a:schemeClr val="tx1"/>
                          </a:solidFill>
                          <a:effectLst/>
                        </a:rPr>
                        <a:t> eletrônica</a:t>
                      </a:r>
                      <a:r>
                        <a:rPr lang="pt-BR" sz="1200" b="0" dirty="0" smtClean="0">
                          <a:solidFill>
                            <a:schemeClr val="tx1"/>
                          </a:solidFill>
                          <a:effectLst/>
                        </a:rPr>
                        <a:t>. </a:t>
                      </a:r>
                      <a:endParaRPr lang="pt-BR" sz="1200" b="0" dirty="0">
                        <a:solidFill>
                          <a:schemeClr val="tx1"/>
                        </a:solidFill>
                        <a:effectLst/>
                        <a:latin typeface="Calibri"/>
                        <a:ea typeface="Calibri"/>
                        <a:cs typeface="Times New Roman"/>
                      </a:endParaRPr>
                    </a:p>
                  </a:txBody>
                  <a:tcPr marL="0" marR="0" marT="0" marB="0">
                    <a:noFill/>
                  </a:tcPr>
                </a:tc>
              </a:tr>
              <a:tr h="1296144">
                <a:tc>
                  <a:txBody>
                    <a:bodyPr/>
                    <a:lstStyle/>
                    <a:p>
                      <a:pPr marL="0" algn="l" rtl="0" eaLnBrk="1" latinLnBrk="0" hangingPunct="1">
                        <a:lnSpc>
                          <a:spcPct val="110000"/>
                        </a:lnSpc>
                        <a:spcAft>
                          <a:spcPts val="0"/>
                        </a:spcAft>
                      </a:pPr>
                      <a:r>
                        <a:rPr kumimoji="0" lang="pt-BR" sz="1200" b="1" u="none" kern="1200" spc="-5" dirty="0">
                          <a:solidFill>
                            <a:srgbClr val="002060"/>
                          </a:solidFill>
                          <a:effectLst/>
                          <a:latin typeface="+mn-lt"/>
                          <a:ea typeface="+mn-ea"/>
                          <a:cs typeface="+mn-cs"/>
                        </a:rPr>
                        <a:t>Comitês de Bacias e Organismos Colegiados</a:t>
                      </a:r>
                    </a:p>
                  </a:txBody>
                  <a:tcPr marL="0" marR="0" marT="0" marB="0">
                    <a:noFill/>
                  </a:tcPr>
                </a:tc>
                <a:tc>
                  <a:txBody>
                    <a:bodyPr/>
                    <a:lstStyle/>
                    <a:p>
                      <a:pPr marL="108000">
                        <a:spcAft>
                          <a:spcPts val="0"/>
                        </a:spcAft>
                      </a:pPr>
                      <a:r>
                        <a:rPr kumimoji="0" lang="pt-BR" sz="1200" b="0" kern="1200" spc="-5" dirty="0">
                          <a:solidFill>
                            <a:schemeClr val="tx1"/>
                          </a:solidFill>
                          <a:effectLst/>
                          <a:latin typeface="+mn-lt"/>
                          <a:ea typeface="+mn-ea"/>
                          <a:cs typeface="+mn-cs"/>
                        </a:rPr>
                        <a:t>Existem Comitês estaduais e/ou organismos colegiados de recursos hídricos em todas as bacias/áreas críticas.</a:t>
                      </a:r>
                    </a:p>
                  </a:txBody>
                  <a:tcPr marL="0" marR="0" marT="0" marB="0">
                    <a:noFill/>
                  </a:tcPr>
                </a:tc>
                <a:tc>
                  <a:txBody>
                    <a:bodyPr/>
                    <a:lstStyle/>
                    <a:p>
                      <a:pPr marL="108000">
                        <a:spcAft>
                          <a:spcPts val="0"/>
                        </a:spcAft>
                      </a:pPr>
                      <a:endParaRPr kumimoji="0" lang="pt-BR" sz="1200" b="0" kern="1200" spc="-5" dirty="0">
                        <a:solidFill>
                          <a:schemeClr val="tx1"/>
                        </a:solidFill>
                        <a:effectLst/>
                        <a:latin typeface="+mn-lt"/>
                        <a:ea typeface="+mn-ea"/>
                        <a:cs typeface="+mn-cs"/>
                      </a:endParaRPr>
                    </a:p>
                  </a:txBody>
                  <a:tcPr marL="0" marR="0" marT="0" marB="0">
                    <a:noFill/>
                  </a:tcPr>
                </a:tc>
                <a:tc>
                  <a:txBody>
                    <a:bodyPr/>
                    <a:lstStyle/>
                    <a:p>
                      <a:pPr marL="108000" indent="-171450" algn="l" rtl="0" eaLnBrk="1" latinLnBrk="0" hangingPunct="1">
                        <a:lnSpc>
                          <a:spcPct val="114000"/>
                        </a:lnSpc>
                        <a:spcAft>
                          <a:spcPts val="300"/>
                        </a:spcAft>
                        <a:buFontTx/>
                        <a:buChar char="-"/>
                      </a:pPr>
                      <a:r>
                        <a:rPr kumimoji="0" lang="pt-BR" sz="1200" b="0" kern="1200" dirty="0" smtClean="0">
                          <a:solidFill>
                            <a:schemeClr val="tx1"/>
                          </a:solidFill>
                          <a:effectLst/>
                          <a:latin typeface="+mn-lt"/>
                          <a:ea typeface="+mn-ea"/>
                          <a:cs typeface="+mn-cs"/>
                        </a:rPr>
                        <a:t>Contratação de empresa para gravação e </a:t>
                      </a:r>
                      <a:r>
                        <a:rPr kumimoji="0" lang="pt-BR" sz="1200" b="0" kern="1200" dirty="0" err="1" smtClean="0">
                          <a:solidFill>
                            <a:schemeClr val="tx1"/>
                          </a:solidFill>
                          <a:effectLst/>
                          <a:latin typeface="+mn-lt"/>
                          <a:ea typeface="+mn-ea"/>
                          <a:cs typeface="+mn-cs"/>
                        </a:rPr>
                        <a:t>degravação</a:t>
                      </a:r>
                      <a:r>
                        <a:rPr kumimoji="0" lang="pt-BR" sz="1200" b="0" kern="1200" dirty="0" smtClean="0">
                          <a:solidFill>
                            <a:schemeClr val="tx1"/>
                          </a:solidFill>
                          <a:effectLst/>
                          <a:latin typeface="+mn-lt"/>
                          <a:ea typeface="+mn-ea"/>
                          <a:cs typeface="+mn-cs"/>
                        </a:rPr>
                        <a:t> das reuniões dos</a:t>
                      </a:r>
                      <a:r>
                        <a:rPr kumimoji="0" lang="pt-BR" sz="1200" b="0" kern="1200" baseline="0" dirty="0" smtClean="0">
                          <a:solidFill>
                            <a:schemeClr val="tx1"/>
                          </a:solidFill>
                          <a:effectLst/>
                          <a:latin typeface="+mn-lt"/>
                          <a:ea typeface="+mn-ea"/>
                          <a:cs typeface="+mn-cs"/>
                        </a:rPr>
                        <a:t> </a:t>
                      </a:r>
                      <a:r>
                        <a:rPr kumimoji="0" lang="pt-BR" sz="1200" b="0" kern="1200" dirty="0" smtClean="0">
                          <a:solidFill>
                            <a:schemeClr val="tx1"/>
                          </a:solidFill>
                          <a:effectLst/>
                          <a:latin typeface="+mn-lt"/>
                          <a:ea typeface="+mn-ea"/>
                          <a:cs typeface="+mn-cs"/>
                        </a:rPr>
                        <a:t>Comitês. </a:t>
                      </a:r>
                    </a:p>
                    <a:p>
                      <a:pPr marL="108000" indent="-171450" algn="l" rtl="0" eaLnBrk="1" latinLnBrk="0" hangingPunct="1">
                        <a:lnSpc>
                          <a:spcPct val="114000"/>
                        </a:lnSpc>
                        <a:spcAft>
                          <a:spcPts val="300"/>
                        </a:spcAft>
                        <a:buFontTx/>
                        <a:buChar char="-"/>
                      </a:pPr>
                      <a:r>
                        <a:rPr kumimoji="0" lang="pt-BR" sz="1200" b="0" kern="1200" dirty="0" smtClean="0">
                          <a:solidFill>
                            <a:schemeClr val="tx1"/>
                          </a:solidFill>
                          <a:effectLst/>
                          <a:latin typeface="+mn-lt"/>
                          <a:ea typeface="+mn-ea"/>
                          <a:cs typeface="+mn-cs"/>
                        </a:rPr>
                        <a:t>Apoio administrativo e técnico. </a:t>
                      </a:r>
                      <a:r>
                        <a:rPr kumimoji="0" lang="pt-BR" sz="1200" b="0" kern="1200" baseline="0" dirty="0" smtClean="0">
                          <a:solidFill>
                            <a:schemeClr val="tx1"/>
                          </a:solidFill>
                          <a:effectLst/>
                          <a:latin typeface="+mn-lt"/>
                          <a:ea typeface="+mn-ea"/>
                          <a:cs typeface="+mn-cs"/>
                        </a:rPr>
                        <a:t> </a:t>
                      </a:r>
                    </a:p>
                    <a:p>
                      <a:pPr marL="108000" indent="-171450" algn="l" rtl="0" eaLnBrk="1" latinLnBrk="0" hangingPunct="1">
                        <a:lnSpc>
                          <a:spcPct val="114000"/>
                        </a:lnSpc>
                        <a:spcAft>
                          <a:spcPts val="300"/>
                        </a:spcAft>
                        <a:buFontTx/>
                        <a:buChar char="-"/>
                      </a:pPr>
                      <a:r>
                        <a:rPr kumimoji="0" lang="pt-BR" sz="1200" b="0" kern="1200" dirty="0" smtClean="0">
                          <a:solidFill>
                            <a:schemeClr val="tx1"/>
                          </a:solidFill>
                          <a:effectLst/>
                          <a:latin typeface="+mn-lt"/>
                          <a:ea typeface="+mn-ea"/>
                          <a:cs typeface="+mn-cs"/>
                        </a:rPr>
                        <a:t>Criação e manutenção de página eletrônica.</a:t>
                      </a:r>
                      <a:endParaRPr kumimoji="0" lang="pt-BR" sz="1200" b="0" kern="1200" dirty="0">
                        <a:solidFill>
                          <a:schemeClr val="tx1"/>
                        </a:solidFill>
                        <a:effectLst/>
                        <a:latin typeface="+mn-lt"/>
                        <a:ea typeface="+mn-ea"/>
                        <a:cs typeface="+mn-cs"/>
                      </a:endParaRPr>
                    </a:p>
                  </a:txBody>
                  <a:tcPr marL="0" marR="0" marT="0" marB="0">
                    <a:noFill/>
                  </a:tcPr>
                </a:tc>
              </a:tr>
              <a:tr h="2160240">
                <a:tc>
                  <a:txBody>
                    <a:bodyPr/>
                    <a:lstStyle/>
                    <a:p>
                      <a:pPr>
                        <a:lnSpc>
                          <a:spcPct val="110000"/>
                        </a:lnSpc>
                        <a:spcAft>
                          <a:spcPts val="0"/>
                        </a:spcAft>
                      </a:pPr>
                      <a:r>
                        <a:rPr lang="pt-BR" sz="1200" b="0" spc="-10" dirty="0">
                          <a:solidFill>
                            <a:srgbClr val="002060"/>
                          </a:solidFill>
                          <a:effectLst/>
                        </a:rPr>
                        <a:t>A</a:t>
                      </a:r>
                      <a:r>
                        <a:rPr lang="pt-BR" sz="1200" b="0" spc="-5" dirty="0">
                          <a:solidFill>
                            <a:srgbClr val="002060"/>
                          </a:solidFill>
                          <a:effectLst/>
                        </a:rPr>
                        <a:t>gências</a:t>
                      </a:r>
                      <a:r>
                        <a:rPr lang="pt-BR" sz="1200" b="0" spc="-25" dirty="0">
                          <a:solidFill>
                            <a:srgbClr val="002060"/>
                          </a:solidFill>
                          <a:effectLst/>
                        </a:rPr>
                        <a:t> </a:t>
                      </a:r>
                      <a:r>
                        <a:rPr lang="pt-BR" sz="1200" b="0" spc="-5" dirty="0">
                          <a:solidFill>
                            <a:srgbClr val="002060"/>
                          </a:solidFill>
                          <a:effectLst/>
                        </a:rPr>
                        <a:t>de</a:t>
                      </a:r>
                      <a:r>
                        <a:rPr lang="pt-BR" sz="1200" b="0" spc="-35" dirty="0">
                          <a:solidFill>
                            <a:srgbClr val="002060"/>
                          </a:solidFill>
                          <a:effectLst/>
                        </a:rPr>
                        <a:t> </a:t>
                      </a:r>
                      <a:endParaRPr lang="pt-BR" sz="1200" b="0" spc="-35" dirty="0" smtClean="0">
                        <a:solidFill>
                          <a:srgbClr val="002060"/>
                        </a:solidFill>
                        <a:effectLst/>
                      </a:endParaRPr>
                    </a:p>
                    <a:p>
                      <a:pPr>
                        <a:lnSpc>
                          <a:spcPct val="110000"/>
                        </a:lnSpc>
                        <a:spcAft>
                          <a:spcPts val="0"/>
                        </a:spcAft>
                      </a:pPr>
                      <a:r>
                        <a:rPr lang="pt-BR" sz="1200" b="0" spc="-10" dirty="0" smtClean="0">
                          <a:solidFill>
                            <a:srgbClr val="002060"/>
                          </a:solidFill>
                          <a:effectLst/>
                        </a:rPr>
                        <a:t>Á</a:t>
                      </a:r>
                      <a:r>
                        <a:rPr lang="pt-BR" sz="1200" b="0" spc="-5" dirty="0" smtClean="0">
                          <a:solidFill>
                            <a:srgbClr val="002060"/>
                          </a:solidFill>
                          <a:effectLst/>
                        </a:rPr>
                        <a:t>gua</a:t>
                      </a:r>
                      <a:r>
                        <a:rPr lang="pt-BR" sz="1200" b="0" spc="-30" dirty="0" smtClean="0">
                          <a:solidFill>
                            <a:srgbClr val="002060"/>
                          </a:solidFill>
                          <a:effectLst/>
                        </a:rPr>
                        <a:t> </a:t>
                      </a:r>
                      <a:r>
                        <a:rPr lang="pt-BR" sz="1200" b="0" dirty="0">
                          <a:solidFill>
                            <a:srgbClr val="002060"/>
                          </a:solidFill>
                          <a:effectLst/>
                        </a:rPr>
                        <a:t>e</a:t>
                      </a:r>
                      <a:r>
                        <a:rPr lang="pt-BR" sz="1200" b="0" spc="-30" dirty="0">
                          <a:solidFill>
                            <a:srgbClr val="002060"/>
                          </a:solidFill>
                          <a:effectLst/>
                        </a:rPr>
                        <a:t> </a:t>
                      </a:r>
                      <a:endParaRPr lang="pt-BR" sz="1200" b="0" spc="-30" dirty="0" smtClean="0">
                        <a:solidFill>
                          <a:srgbClr val="002060"/>
                        </a:solidFill>
                        <a:effectLst/>
                      </a:endParaRPr>
                    </a:p>
                    <a:p>
                      <a:pPr>
                        <a:lnSpc>
                          <a:spcPct val="110000"/>
                        </a:lnSpc>
                        <a:spcAft>
                          <a:spcPts val="0"/>
                        </a:spcAft>
                      </a:pPr>
                      <a:r>
                        <a:rPr lang="pt-BR" sz="1200" b="0" spc="-5" dirty="0" smtClean="0">
                          <a:solidFill>
                            <a:srgbClr val="002060"/>
                          </a:solidFill>
                          <a:effectLst/>
                        </a:rPr>
                        <a:t>Entidades</a:t>
                      </a:r>
                      <a:r>
                        <a:rPr lang="pt-BR" sz="1200" b="0" spc="145" dirty="0" smtClean="0">
                          <a:solidFill>
                            <a:srgbClr val="002060"/>
                          </a:solidFill>
                          <a:effectLst/>
                        </a:rPr>
                        <a:t> </a:t>
                      </a:r>
                      <a:r>
                        <a:rPr lang="pt-BR" sz="1200" b="0" spc="-5" dirty="0" err="1">
                          <a:solidFill>
                            <a:srgbClr val="002060"/>
                          </a:solidFill>
                          <a:effectLst/>
                        </a:rPr>
                        <a:t>D</a:t>
                      </a:r>
                      <a:r>
                        <a:rPr lang="pt-BR" sz="1200" b="0" spc="-10" dirty="0" err="1">
                          <a:solidFill>
                            <a:srgbClr val="002060"/>
                          </a:solidFill>
                          <a:effectLst/>
                        </a:rPr>
                        <a:t>e</a:t>
                      </a:r>
                      <a:r>
                        <a:rPr lang="pt-BR" sz="1200" b="0" spc="-5" dirty="0" err="1">
                          <a:solidFill>
                            <a:srgbClr val="002060"/>
                          </a:solidFill>
                          <a:effectLst/>
                        </a:rPr>
                        <a:t>l</a:t>
                      </a:r>
                      <a:r>
                        <a:rPr lang="pt-BR" sz="1200" b="0" spc="-10" dirty="0" err="1">
                          <a:solidFill>
                            <a:srgbClr val="002060"/>
                          </a:solidFill>
                          <a:effectLst/>
                        </a:rPr>
                        <a:t>eg</a:t>
                      </a:r>
                      <a:r>
                        <a:rPr lang="pt-BR" sz="1200" b="0" spc="-5" dirty="0" err="1">
                          <a:solidFill>
                            <a:srgbClr val="002060"/>
                          </a:solidFill>
                          <a:effectLst/>
                        </a:rPr>
                        <a:t>atárias</a:t>
                      </a:r>
                      <a:endParaRPr lang="pt-BR" sz="1200" b="0" dirty="0">
                        <a:solidFill>
                          <a:srgbClr val="002060"/>
                        </a:solidFill>
                        <a:effectLst/>
                        <a:latin typeface="Calibri"/>
                        <a:ea typeface="Calibri"/>
                        <a:cs typeface="Times New Roman"/>
                      </a:endParaRPr>
                    </a:p>
                  </a:txBody>
                  <a:tcPr marL="0" marR="0" marT="0" marB="0">
                    <a:noFill/>
                  </a:tcPr>
                </a:tc>
                <a:tc>
                  <a:txBody>
                    <a:bodyPr/>
                    <a:lstStyle/>
                    <a:p>
                      <a:pPr marL="108000">
                        <a:lnSpc>
                          <a:spcPct val="114000"/>
                        </a:lnSpc>
                        <a:spcAft>
                          <a:spcPts val="0"/>
                        </a:spcAft>
                      </a:pPr>
                      <a:r>
                        <a:rPr lang="pt-BR" sz="1200" b="0" spc="-5" dirty="0" smtClean="0">
                          <a:solidFill>
                            <a:schemeClr val="tx1"/>
                          </a:solidFill>
                          <a:effectLst/>
                        </a:rPr>
                        <a:t>Há</a:t>
                      </a:r>
                      <a:r>
                        <a:rPr lang="pt-BR" sz="1200" b="0" spc="-50" dirty="0" smtClean="0">
                          <a:solidFill>
                            <a:schemeClr val="tx1"/>
                          </a:solidFill>
                          <a:effectLst/>
                        </a:rPr>
                        <a:t> </a:t>
                      </a:r>
                      <a:r>
                        <a:rPr lang="pt-BR" sz="1200" b="0" dirty="0" smtClean="0">
                          <a:solidFill>
                            <a:schemeClr val="tx1"/>
                          </a:solidFill>
                          <a:effectLst/>
                        </a:rPr>
                        <a:t>apoio</a:t>
                      </a:r>
                      <a:r>
                        <a:rPr lang="pt-BR" sz="1200" b="0" spc="-45" dirty="0" smtClean="0">
                          <a:solidFill>
                            <a:schemeClr val="tx1"/>
                          </a:solidFill>
                          <a:effectLst/>
                        </a:rPr>
                        <a:t> </a:t>
                      </a:r>
                      <a:r>
                        <a:rPr lang="pt-BR" sz="1200" b="0" dirty="0" smtClean="0">
                          <a:solidFill>
                            <a:schemeClr val="tx1"/>
                          </a:solidFill>
                          <a:effectLst/>
                        </a:rPr>
                        <a:t>ao</a:t>
                      </a:r>
                      <a:r>
                        <a:rPr lang="pt-BR" sz="1200" b="0" spc="-45" dirty="0" smtClean="0">
                          <a:solidFill>
                            <a:schemeClr val="tx1"/>
                          </a:solidFill>
                          <a:effectLst/>
                        </a:rPr>
                        <a:t> </a:t>
                      </a:r>
                      <a:r>
                        <a:rPr lang="pt-BR" sz="1200" b="0" spc="-5" dirty="0" smtClean="0">
                          <a:solidFill>
                            <a:schemeClr val="tx1"/>
                          </a:solidFill>
                          <a:effectLst/>
                        </a:rPr>
                        <a:t>funcionamento</a:t>
                      </a:r>
                      <a:r>
                        <a:rPr lang="pt-BR" sz="1200" b="0" spc="-45" dirty="0" smtClean="0">
                          <a:solidFill>
                            <a:schemeClr val="tx1"/>
                          </a:solidFill>
                          <a:effectLst/>
                        </a:rPr>
                        <a:t> </a:t>
                      </a:r>
                      <a:r>
                        <a:rPr lang="pt-BR" sz="1200" b="0" dirty="0" smtClean="0">
                          <a:solidFill>
                            <a:schemeClr val="tx1"/>
                          </a:solidFill>
                          <a:effectLst/>
                        </a:rPr>
                        <a:t>dos</a:t>
                      </a:r>
                      <a:r>
                        <a:rPr lang="pt-BR" sz="1200" b="0" spc="-40" dirty="0" smtClean="0">
                          <a:solidFill>
                            <a:schemeClr val="tx1"/>
                          </a:solidFill>
                          <a:effectLst/>
                        </a:rPr>
                        <a:t> </a:t>
                      </a:r>
                      <a:r>
                        <a:rPr lang="pt-BR" sz="1200" b="0" spc="-5" dirty="0" smtClean="0">
                          <a:solidFill>
                            <a:schemeClr val="tx1"/>
                          </a:solidFill>
                          <a:effectLst/>
                        </a:rPr>
                        <a:t>o</a:t>
                      </a:r>
                      <a:r>
                        <a:rPr lang="pt-BR" sz="1200" b="0" spc="-10" dirty="0" smtClean="0">
                          <a:solidFill>
                            <a:schemeClr val="tx1"/>
                          </a:solidFill>
                          <a:effectLst/>
                        </a:rPr>
                        <a:t>r</a:t>
                      </a:r>
                      <a:r>
                        <a:rPr lang="pt-BR" sz="1200" b="0" spc="-5" dirty="0" smtClean="0">
                          <a:solidFill>
                            <a:schemeClr val="tx1"/>
                          </a:solidFill>
                          <a:effectLst/>
                        </a:rPr>
                        <a:t>ganismos</a:t>
                      </a:r>
                      <a:r>
                        <a:rPr lang="pt-BR" sz="1200" b="0" spc="-45" dirty="0" smtClean="0">
                          <a:solidFill>
                            <a:schemeClr val="tx1"/>
                          </a:solidFill>
                          <a:effectLst/>
                        </a:rPr>
                        <a:t> </a:t>
                      </a:r>
                      <a:r>
                        <a:rPr lang="pt-BR" sz="1200" b="0" spc="-5" dirty="0" smtClean="0">
                          <a:solidFill>
                            <a:schemeClr val="tx1"/>
                          </a:solidFill>
                          <a:effectLst/>
                        </a:rPr>
                        <a:t>colegiados</a:t>
                      </a:r>
                      <a:r>
                        <a:rPr lang="pt-BR" sz="1200" b="0" spc="-45" dirty="0" smtClean="0">
                          <a:solidFill>
                            <a:schemeClr val="tx1"/>
                          </a:solidFill>
                          <a:effectLst/>
                        </a:rPr>
                        <a:t> </a:t>
                      </a:r>
                      <a:r>
                        <a:rPr lang="pt-BR" sz="1200" b="0" dirty="0" smtClean="0">
                          <a:solidFill>
                            <a:schemeClr val="tx1"/>
                          </a:solidFill>
                          <a:effectLst/>
                        </a:rPr>
                        <a:t>e</a:t>
                      </a:r>
                      <a:r>
                        <a:rPr lang="pt-BR" sz="1200" b="0" spc="-50" dirty="0" smtClean="0">
                          <a:solidFill>
                            <a:schemeClr val="tx1"/>
                          </a:solidFill>
                          <a:effectLst/>
                        </a:rPr>
                        <a:t> </a:t>
                      </a:r>
                      <a:r>
                        <a:rPr lang="pt-BR" sz="1200" b="0" spc="-5" dirty="0" smtClean="0">
                          <a:solidFill>
                            <a:schemeClr val="tx1"/>
                          </a:solidFill>
                          <a:effectLst/>
                        </a:rPr>
                        <a:t>das</a:t>
                      </a:r>
                      <a:r>
                        <a:rPr lang="pt-BR" sz="1200" b="0" spc="-45" dirty="0" smtClean="0">
                          <a:solidFill>
                            <a:schemeClr val="tx1"/>
                          </a:solidFill>
                          <a:effectLst/>
                        </a:rPr>
                        <a:t> </a:t>
                      </a:r>
                      <a:r>
                        <a:rPr lang="pt-BR" sz="1200" b="0" spc="-5" dirty="0" smtClean="0">
                          <a:solidFill>
                            <a:schemeClr val="tx1"/>
                          </a:solidFill>
                          <a:effectLst/>
                        </a:rPr>
                        <a:t>s</a:t>
                      </a:r>
                      <a:r>
                        <a:rPr lang="pt-BR" sz="1200" b="0" spc="-10" dirty="0" smtClean="0">
                          <a:solidFill>
                            <a:schemeClr val="tx1"/>
                          </a:solidFill>
                          <a:effectLst/>
                        </a:rPr>
                        <a:t>ecret</a:t>
                      </a:r>
                      <a:r>
                        <a:rPr lang="pt-BR" sz="1200" b="0" spc="-5" dirty="0" smtClean="0">
                          <a:solidFill>
                            <a:schemeClr val="tx1"/>
                          </a:solidFill>
                          <a:effectLst/>
                        </a:rPr>
                        <a:t>a</a:t>
                      </a:r>
                      <a:r>
                        <a:rPr lang="pt-BR" sz="1200" b="0" spc="-10" dirty="0" smtClean="0">
                          <a:solidFill>
                            <a:schemeClr val="tx1"/>
                          </a:solidFill>
                          <a:effectLst/>
                        </a:rPr>
                        <a:t>r</a:t>
                      </a:r>
                      <a:r>
                        <a:rPr lang="pt-BR" sz="1200" b="0" spc="-5" dirty="0" smtClean="0">
                          <a:solidFill>
                            <a:schemeClr val="tx1"/>
                          </a:solidFill>
                          <a:effectLst/>
                        </a:rPr>
                        <a:t>ias</a:t>
                      </a:r>
                      <a:r>
                        <a:rPr lang="pt-BR" sz="1200" b="0" spc="-45" dirty="0" smtClean="0">
                          <a:solidFill>
                            <a:schemeClr val="tx1"/>
                          </a:solidFill>
                          <a:effectLst/>
                        </a:rPr>
                        <a:t> </a:t>
                      </a:r>
                      <a:r>
                        <a:rPr lang="pt-BR" sz="1200" b="0" spc="-5" dirty="0" smtClean="0">
                          <a:solidFill>
                            <a:schemeClr val="tx1"/>
                          </a:solidFill>
                          <a:effectLst/>
                        </a:rPr>
                        <a:t>ex</a:t>
                      </a:r>
                      <a:r>
                        <a:rPr lang="pt-BR" sz="1200" b="0" spc="-10" dirty="0" smtClean="0">
                          <a:solidFill>
                            <a:schemeClr val="tx1"/>
                          </a:solidFill>
                          <a:effectLst/>
                        </a:rPr>
                        <a:t>ec</a:t>
                      </a:r>
                      <a:r>
                        <a:rPr lang="pt-BR" sz="1200" b="0" spc="-5" dirty="0" smtClean="0">
                          <a:solidFill>
                            <a:schemeClr val="tx1"/>
                          </a:solidFill>
                          <a:effectLst/>
                        </a:rPr>
                        <a:t>uti</a:t>
                      </a:r>
                      <a:r>
                        <a:rPr lang="pt-BR" sz="1200" b="0" spc="-10" dirty="0" smtClean="0">
                          <a:solidFill>
                            <a:schemeClr val="tx1"/>
                          </a:solidFill>
                          <a:effectLst/>
                        </a:rPr>
                        <a:t>v</a:t>
                      </a:r>
                      <a:r>
                        <a:rPr lang="pt-BR" sz="1200" b="0" spc="-5" dirty="0" smtClean="0">
                          <a:solidFill>
                            <a:schemeClr val="tx1"/>
                          </a:solidFill>
                          <a:effectLst/>
                        </a:rPr>
                        <a:t>as</a:t>
                      </a:r>
                      <a:r>
                        <a:rPr lang="pt-BR" sz="1200" b="0" spc="-45" dirty="0" smtClean="0">
                          <a:solidFill>
                            <a:schemeClr val="tx1"/>
                          </a:solidFill>
                          <a:effectLst/>
                        </a:rPr>
                        <a:t> </a:t>
                      </a:r>
                      <a:r>
                        <a:rPr lang="pt-BR" sz="1200" b="0" dirty="0" smtClean="0">
                          <a:solidFill>
                            <a:schemeClr val="tx1"/>
                          </a:solidFill>
                          <a:effectLst/>
                        </a:rPr>
                        <a:t>dos</a:t>
                      </a:r>
                      <a:r>
                        <a:rPr lang="pt-BR" sz="1200" b="0" spc="-45" dirty="0" smtClean="0">
                          <a:solidFill>
                            <a:schemeClr val="tx1"/>
                          </a:solidFill>
                          <a:effectLst/>
                        </a:rPr>
                        <a:t> </a:t>
                      </a:r>
                      <a:r>
                        <a:rPr lang="pt-BR" sz="1200" b="0" spc="-5" dirty="0" smtClean="0">
                          <a:solidFill>
                            <a:schemeClr val="tx1"/>
                          </a:solidFill>
                          <a:effectLst/>
                        </a:rPr>
                        <a:t>Comitês</a:t>
                      </a:r>
                      <a:r>
                        <a:rPr lang="pt-BR" sz="1200" b="0" spc="-45" dirty="0" smtClean="0">
                          <a:solidFill>
                            <a:schemeClr val="tx1"/>
                          </a:solidFill>
                          <a:effectLst/>
                        </a:rPr>
                        <a:t> </a:t>
                      </a:r>
                      <a:r>
                        <a:rPr lang="pt-BR" sz="1200" b="0" spc="-5" dirty="0" smtClean="0">
                          <a:solidFill>
                            <a:schemeClr val="tx1"/>
                          </a:solidFill>
                          <a:effectLst/>
                        </a:rPr>
                        <a:t>de</a:t>
                      </a:r>
                      <a:r>
                        <a:rPr lang="pt-BR" sz="1200" b="0" spc="-50" dirty="0" smtClean="0">
                          <a:solidFill>
                            <a:schemeClr val="tx1"/>
                          </a:solidFill>
                          <a:effectLst/>
                        </a:rPr>
                        <a:t> </a:t>
                      </a:r>
                      <a:r>
                        <a:rPr lang="pt-BR" sz="1200" b="0" dirty="0" smtClean="0">
                          <a:solidFill>
                            <a:schemeClr val="tx1"/>
                          </a:solidFill>
                          <a:effectLst/>
                        </a:rPr>
                        <a:t>Bacia</a:t>
                      </a:r>
                      <a:r>
                        <a:rPr lang="pt-BR" sz="1200" b="0" spc="-45" dirty="0" smtClean="0">
                          <a:solidFill>
                            <a:schemeClr val="tx1"/>
                          </a:solidFill>
                          <a:effectLst/>
                        </a:rPr>
                        <a:t> </a:t>
                      </a:r>
                      <a:r>
                        <a:rPr lang="pt-BR" sz="1200" b="0" spc="-5" dirty="0" smtClean="0">
                          <a:solidFill>
                            <a:schemeClr val="tx1"/>
                          </a:solidFill>
                          <a:effectLst/>
                        </a:rPr>
                        <a:t>Hid</a:t>
                      </a:r>
                      <a:r>
                        <a:rPr lang="pt-BR" sz="1200" b="0" spc="-10" dirty="0" smtClean="0">
                          <a:solidFill>
                            <a:schemeClr val="tx1"/>
                          </a:solidFill>
                          <a:effectLst/>
                        </a:rPr>
                        <a:t>r</a:t>
                      </a:r>
                      <a:r>
                        <a:rPr lang="pt-BR" sz="1200" b="0" spc="-5" dirty="0" smtClean="0">
                          <a:solidFill>
                            <a:schemeClr val="tx1"/>
                          </a:solidFill>
                          <a:effectLst/>
                        </a:rPr>
                        <a:t>o</a:t>
                      </a:r>
                      <a:r>
                        <a:rPr lang="pt-BR" sz="1200" b="0" spc="-10" dirty="0" smtClean="0">
                          <a:solidFill>
                            <a:schemeClr val="tx1"/>
                          </a:solidFill>
                          <a:effectLst/>
                        </a:rPr>
                        <a:t>gr</a:t>
                      </a:r>
                      <a:r>
                        <a:rPr lang="pt-BR" sz="1200" b="0" spc="-5" dirty="0" smtClean="0">
                          <a:solidFill>
                            <a:schemeClr val="tx1"/>
                          </a:solidFill>
                          <a:effectLst/>
                        </a:rPr>
                        <a:t>áfica</a:t>
                      </a:r>
                      <a:r>
                        <a:rPr lang="pt-BR" sz="1200" b="0" spc="425" dirty="0" smtClean="0">
                          <a:solidFill>
                            <a:schemeClr val="tx1"/>
                          </a:solidFill>
                          <a:effectLst/>
                        </a:rPr>
                        <a:t> </a:t>
                      </a:r>
                      <a:r>
                        <a:rPr lang="pt-BR" sz="1200" b="0" spc="-5" dirty="0" smtClean="0">
                          <a:solidFill>
                            <a:schemeClr val="tx1"/>
                          </a:solidFill>
                          <a:effectLst/>
                        </a:rPr>
                        <a:t>instalados</a:t>
                      </a:r>
                      <a:r>
                        <a:rPr lang="pt-BR" sz="1200" b="0" spc="-10" dirty="0" smtClean="0">
                          <a:solidFill>
                            <a:schemeClr val="tx1"/>
                          </a:solidFill>
                          <a:effectLst/>
                        </a:rPr>
                        <a:t>,</a:t>
                      </a:r>
                      <a:r>
                        <a:rPr lang="pt-BR" sz="1200" b="0" spc="-55" dirty="0" smtClean="0">
                          <a:solidFill>
                            <a:schemeClr val="tx1"/>
                          </a:solidFill>
                          <a:effectLst/>
                        </a:rPr>
                        <a:t> </a:t>
                      </a:r>
                      <a:r>
                        <a:rPr lang="pt-BR" sz="1200" b="0" spc="-10" dirty="0" smtClean="0">
                          <a:solidFill>
                            <a:schemeClr val="tx1"/>
                          </a:solidFill>
                          <a:effectLst/>
                        </a:rPr>
                        <a:t>r</a:t>
                      </a:r>
                      <a:r>
                        <a:rPr lang="pt-BR" sz="1200" b="0" spc="-5" dirty="0" smtClean="0">
                          <a:solidFill>
                            <a:schemeClr val="tx1"/>
                          </a:solidFill>
                          <a:effectLst/>
                        </a:rPr>
                        <a:t>ealizado</a:t>
                      </a:r>
                      <a:r>
                        <a:rPr lang="pt-BR" sz="1200" b="0" spc="-45" dirty="0" smtClean="0">
                          <a:solidFill>
                            <a:schemeClr val="tx1"/>
                          </a:solidFill>
                          <a:effectLst/>
                        </a:rPr>
                        <a:t> </a:t>
                      </a:r>
                      <a:r>
                        <a:rPr lang="pt-BR" sz="1200" b="0" spc="-5" dirty="0" smtClean="0">
                          <a:solidFill>
                            <a:schemeClr val="tx1"/>
                          </a:solidFill>
                          <a:effectLst/>
                        </a:rPr>
                        <a:t>pela</a:t>
                      </a:r>
                      <a:r>
                        <a:rPr lang="pt-BR" sz="1200" b="0" spc="-45" dirty="0" smtClean="0">
                          <a:solidFill>
                            <a:schemeClr val="tx1"/>
                          </a:solidFill>
                          <a:effectLst/>
                        </a:rPr>
                        <a:t> </a:t>
                      </a:r>
                      <a:r>
                        <a:rPr lang="pt-BR" sz="1200" b="0" spc="-10" dirty="0" smtClean="0">
                          <a:solidFill>
                            <a:schemeClr val="tx1"/>
                          </a:solidFill>
                          <a:effectLst/>
                        </a:rPr>
                        <a:t>A</a:t>
                      </a:r>
                      <a:r>
                        <a:rPr lang="pt-BR" sz="1200" b="0" spc="-5" dirty="0" smtClean="0">
                          <a:solidFill>
                            <a:schemeClr val="tx1"/>
                          </a:solidFill>
                          <a:effectLst/>
                        </a:rPr>
                        <a:t>dminist</a:t>
                      </a:r>
                      <a:r>
                        <a:rPr lang="pt-BR" sz="1200" b="0" spc="-10" dirty="0" smtClean="0">
                          <a:solidFill>
                            <a:schemeClr val="tx1"/>
                          </a:solidFill>
                          <a:effectLst/>
                        </a:rPr>
                        <a:t>r</a:t>
                      </a:r>
                      <a:r>
                        <a:rPr lang="pt-BR" sz="1200" b="0" spc="-5" dirty="0" smtClean="0">
                          <a:solidFill>
                            <a:schemeClr val="tx1"/>
                          </a:solidFill>
                          <a:effectLst/>
                        </a:rPr>
                        <a:t>ação</a:t>
                      </a:r>
                      <a:r>
                        <a:rPr lang="pt-BR" sz="1200" b="0" spc="-45" dirty="0" smtClean="0">
                          <a:solidFill>
                            <a:schemeClr val="tx1"/>
                          </a:solidFill>
                          <a:effectLst/>
                        </a:rPr>
                        <a:t> </a:t>
                      </a:r>
                      <a:r>
                        <a:rPr lang="pt-BR" sz="1200" b="0" spc="-10" dirty="0" smtClean="0">
                          <a:solidFill>
                            <a:schemeClr val="tx1"/>
                          </a:solidFill>
                          <a:effectLst/>
                        </a:rPr>
                        <a:t>P</a:t>
                      </a:r>
                      <a:r>
                        <a:rPr lang="pt-BR" sz="1200" b="0" spc="-5" dirty="0" smtClean="0">
                          <a:solidFill>
                            <a:schemeClr val="tx1"/>
                          </a:solidFill>
                          <a:effectLst/>
                        </a:rPr>
                        <a:t>ública</a:t>
                      </a:r>
                      <a:r>
                        <a:rPr lang="pt-BR" sz="1200" b="0" spc="-45" dirty="0" smtClean="0">
                          <a:solidFill>
                            <a:schemeClr val="tx1"/>
                          </a:solidFill>
                          <a:effectLst/>
                        </a:rPr>
                        <a:t> </a:t>
                      </a:r>
                      <a:r>
                        <a:rPr lang="pt-BR" sz="1200" b="0" spc="-10" dirty="0" smtClean="0">
                          <a:solidFill>
                            <a:schemeClr val="tx1"/>
                          </a:solidFill>
                          <a:effectLst/>
                        </a:rPr>
                        <a:t>e,</a:t>
                      </a:r>
                      <a:r>
                        <a:rPr lang="pt-BR" sz="1200" b="0" spc="-55" dirty="0" smtClean="0">
                          <a:solidFill>
                            <a:schemeClr val="tx1"/>
                          </a:solidFill>
                          <a:effectLst/>
                        </a:rPr>
                        <a:t> </a:t>
                      </a:r>
                      <a:r>
                        <a:rPr lang="pt-BR" sz="1200" b="0" spc="-5" dirty="0" smtClean="0">
                          <a:solidFill>
                            <a:schemeClr val="tx1"/>
                          </a:solidFill>
                          <a:effectLst/>
                        </a:rPr>
                        <a:t>em</a:t>
                      </a:r>
                      <a:r>
                        <a:rPr lang="pt-BR" sz="1200" b="0" spc="-50" dirty="0" smtClean="0">
                          <a:solidFill>
                            <a:schemeClr val="tx1"/>
                          </a:solidFill>
                          <a:effectLst/>
                        </a:rPr>
                        <a:t> </a:t>
                      </a:r>
                      <a:r>
                        <a:rPr lang="pt-BR" sz="1200" b="0" spc="-5" dirty="0" smtClean="0">
                          <a:solidFill>
                            <a:schemeClr val="tx1"/>
                          </a:solidFill>
                          <a:effectLst/>
                        </a:rPr>
                        <a:t>alguns</a:t>
                      </a:r>
                      <a:r>
                        <a:rPr lang="pt-BR" sz="1200" b="0" spc="-45" dirty="0" smtClean="0">
                          <a:solidFill>
                            <a:schemeClr val="tx1"/>
                          </a:solidFill>
                          <a:effectLst/>
                        </a:rPr>
                        <a:t> </a:t>
                      </a:r>
                      <a:r>
                        <a:rPr lang="pt-BR" sz="1200" b="0" dirty="0" smtClean="0">
                          <a:solidFill>
                            <a:schemeClr val="tx1"/>
                          </a:solidFill>
                          <a:effectLst/>
                        </a:rPr>
                        <a:t>casos,</a:t>
                      </a:r>
                      <a:r>
                        <a:rPr lang="pt-BR" sz="1200" b="0" spc="-50" dirty="0" smtClean="0">
                          <a:solidFill>
                            <a:schemeClr val="tx1"/>
                          </a:solidFill>
                          <a:effectLst/>
                        </a:rPr>
                        <a:t> </a:t>
                      </a:r>
                      <a:r>
                        <a:rPr lang="pt-BR" sz="1200" b="0" dirty="0" smtClean="0">
                          <a:solidFill>
                            <a:schemeClr val="tx1"/>
                          </a:solidFill>
                          <a:effectLst/>
                        </a:rPr>
                        <a:t>por</a:t>
                      </a:r>
                      <a:r>
                        <a:rPr lang="pt-BR" sz="1200" b="0" spc="-55" dirty="0" smtClean="0">
                          <a:solidFill>
                            <a:schemeClr val="tx1"/>
                          </a:solidFill>
                          <a:effectLst/>
                        </a:rPr>
                        <a:t> </a:t>
                      </a:r>
                      <a:r>
                        <a:rPr lang="pt-BR" sz="1200" b="0" spc="-5" dirty="0" smtClean="0">
                          <a:solidFill>
                            <a:schemeClr val="tx1"/>
                          </a:solidFill>
                          <a:effectLst/>
                        </a:rPr>
                        <a:t>entidades</a:t>
                      </a:r>
                      <a:r>
                        <a:rPr lang="pt-BR" sz="1200" b="0" spc="-40" dirty="0" smtClean="0">
                          <a:solidFill>
                            <a:schemeClr val="tx1"/>
                          </a:solidFill>
                          <a:effectLst/>
                        </a:rPr>
                        <a:t> </a:t>
                      </a:r>
                      <a:r>
                        <a:rPr lang="pt-BR" sz="1200" b="0" spc="-5" dirty="0" smtClean="0">
                          <a:solidFill>
                            <a:schemeClr val="tx1"/>
                          </a:solidFill>
                          <a:effectLst/>
                        </a:rPr>
                        <a:t>esp</a:t>
                      </a:r>
                      <a:r>
                        <a:rPr lang="pt-BR" sz="1200" b="0" spc="-10" dirty="0" smtClean="0">
                          <a:solidFill>
                            <a:schemeClr val="tx1"/>
                          </a:solidFill>
                          <a:effectLst/>
                        </a:rPr>
                        <a:t>ec</a:t>
                      </a:r>
                      <a:r>
                        <a:rPr lang="pt-BR" sz="1200" b="0" spc="-5" dirty="0" smtClean="0">
                          <a:solidFill>
                            <a:schemeClr val="tx1"/>
                          </a:solidFill>
                          <a:effectLst/>
                        </a:rPr>
                        <a:t>íficas</a:t>
                      </a:r>
                      <a:r>
                        <a:rPr lang="pt-BR" sz="1200" b="0" spc="-45" dirty="0" smtClean="0">
                          <a:solidFill>
                            <a:schemeClr val="tx1"/>
                          </a:solidFill>
                          <a:effectLst/>
                        </a:rPr>
                        <a:t> </a:t>
                      </a:r>
                      <a:r>
                        <a:rPr lang="pt-BR" sz="1200" b="0" spc="-5" dirty="0" smtClean="0">
                          <a:solidFill>
                            <a:schemeClr val="tx1"/>
                          </a:solidFill>
                          <a:effectLst/>
                        </a:rPr>
                        <a:t>que</a:t>
                      </a:r>
                      <a:r>
                        <a:rPr lang="pt-BR" sz="1200" b="0" spc="-50" dirty="0" smtClean="0">
                          <a:solidFill>
                            <a:schemeClr val="tx1"/>
                          </a:solidFill>
                          <a:effectLst/>
                        </a:rPr>
                        <a:t> </a:t>
                      </a:r>
                      <a:r>
                        <a:rPr lang="pt-BR" sz="1200" b="0" spc="-5" dirty="0" smtClean="0">
                          <a:solidFill>
                            <a:schemeClr val="tx1"/>
                          </a:solidFill>
                          <a:effectLst/>
                        </a:rPr>
                        <a:t>atuam</a:t>
                      </a:r>
                      <a:r>
                        <a:rPr lang="pt-BR" sz="1200" b="0" spc="-55" dirty="0" smtClean="0">
                          <a:solidFill>
                            <a:schemeClr val="tx1"/>
                          </a:solidFill>
                          <a:effectLst/>
                        </a:rPr>
                        <a:t> </a:t>
                      </a:r>
                      <a:r>
                        <a:rPr lang="pt-BR" sz="1200" b="0" dirty="0" smtClean="0">
                          <a:solidFill>
                            <a:schemeClr val="tx1"/>
                          </a:solidFill>
                          <a:effectLst/>
                        </a:rPr>
                        <a:t>como</a:t>
                      </a:r>
                      <a:r>
                        <a:rPr lang="pt-BR" sz="1200" b="0" spc="-45" dirty="0" smtClean="0">
                          <a:solidFill>
                            <a:schemeClr val="tx1"/>
                          </a:solidFill>
                          <a:effectLst/>
                        </a:rPr>
                        <a:t> </a:t>
                      </a:r>
                      <a:r>
                        <a:rPr lang="pt-BR" sz="1200" b="0" spc="-10" dirty="0" smtClean="0">
                          <a:solidFill>
                            <a:schemeClr val="tx1"/>
                          </a:solidFill>
                          <a:effectLst/>
                        </a:rPr>
                        <a:t>A</a:t>
                      </a:r>
                      <a:r>
                        <a:rPr lang="pt-BR" sz="1200" b="0" spc="-5" dirty="0" smtClean="0">
                          <a:solidFill>
                            <a:schemeClr val="tx1"/>
                          </a:solidFill>
                          <a:effectLst/>
                        </a:rPr>
                        <a:t>gência</a:t>
                      </a:r>
                      <a:r>
                        <a:rPr lang="pt-BR" sz="1200" b="0" spc="-45" dirty="0" smtClean="0">
                          <a:solidFill>
                            <a:schemeClr val="tx1"/>
                          </a:solidFill>
                          <a:effectLst/>
                        </a:rPr>
                        <a:t> </a:t>
                      </a:r>
                      <a:r>
                        <a:rPr lang="pt-BR" sz="1200" b="0" spc="-5" dirty="0" smtClean="0">
                          <a:solidFill>
                            <a:schemeClr val="tx1"/>
                          </a:solidFill>
                          <a:effectLst/>
                        </a:rPr>
                        <a:t>d</a:t>
                      </a:r>
                      <a:r>
                        <a:rPr lang="pt-BR" sz="1200" b="0" spc="-10" dirty="0" smtClean="0">
                          <a:solidFill>
                            <a:schemeClr val="tx1"/>
                          </a:solidFill>
                          <a:effectLst/>
                        </a:rPr>
                        <a:t>e Á</a:t>
                      </a:r>
                      <a:r>
                        <a:rPr lang="pt-BR" sz="1200" b="0" spc="-5" dirty="0" smtClean="0">
                          <a:solidFill>
                            <a:schemeClr val="tx1"/>
                          </a:solidFill>
                          <a:effectLst/>
                        </a:rPr>
                        <a:t>gua</a:t>
                      </a:r>
                      <a:r>
                        <a:rPr lang="pt-BR" sz="1200" b="0" spc="-50" dirty="0" smtClean="0">
                          <a:solidFill>
                            <a:schemeClr val="tx1"/>
                          </a:solidFill>
                          <a:effectLst/>
                        </a:rPr>
                        <a:t> </a:t>
                      </a:r>
                      <a:r>
                        <a:rPr lang="pt-BR" sz="1200" b="0" dirty="0" smtClean="0">
                          <a:solidFill>
                            <a:schemeClr val="tx1"/>
                          </a:solidFill>
                          <a:effectLst/>
                        </a:rPr>
                        <a:t>ou</a:t>
                      </a:r>
                      <a:r>
                        <a:rPr lang="pt-BR" sz="1200" b="0" spc="-55" dirty="0" smtClean="0">
                          <a:solidFill>
                            <a:schemeClr val="tx1"/>
                          </a:solidFill>
                          <a:effectLst/>
                        </a:rPr>
                        <a:t> </a:t>
                      </a:r>
                      <a:r>
                        <a:rPr lang="pt-BR" sz="1200" b="0" spc="-5" dirty="0" smtClean="0">
                          <a:solidFill>
                            <a:schemeClr val="tx1"/>
                          </a:solidFill>
                          <a:effectLst/>
                        </a:rPr>
                        <a:t>entidade</a:t>
                      </a:r>
                      <a:r>
                        <a:rPr lang="pt-BR" sz="1200" b="0" spc="-50" dirty="0" smtClean="0">
                          <a:solidFill>
                            <a:schemeClr val="tx1"/>
                          </a:solidFill>
                          <a:effectLst/>
                        </a:rPr>
                        <a:t> </a:t>
                      </a:r>
                      <a:r>
                        <a:rPr lang="pt-BR" sz="1200" b="0" spc="-5" dirty="0" err="1" smtClean="0">
                          <a:solidFill>
                            <a:schemeClr val="tx1"/>
                          </a:solidFill>
                          <a:effectLst/>
                        </a:rPr>
                        <a:t>delegatá</a:t>
                      </a:r>
                      <a:r>
                        <a:rPr lang="pt-BR" sz="1200" b="0" spc="-10" dirty="0" err="1" smtClean="0">
                          <a:solidFill>
                            <a:schemeClr val="tx1"/>
                          </a:solidFill>
                          <a:effectLst/>
                        </a:rPr>
                        <a:t>r</a:t>
                      </a:r>
                      <a:r>
                        <a:rPr lang="pt-BR" sz="1200" b="0" spc="-5" dirty="0" err="1" smtClean="0">
                          <a:solidFill>
                            <a:schemeClr val="tx1"/>
                          </a:solidFill>
                          <a:effectLst/>
                        </a:rPr>
                        <a:t>ia</a:t>
                      </a:r>
                      <a:r>
                        <a:rPr lang="pt-BR" sz="1200" b="0" spc="-50" dirty="0" smtClean="0">
                          <a:solidFill>
                            <a:schemeClr val="tx1"/>
                          </a:solidFill>
                          <a:effectLst/>
                        </a:rPr>
                        <a:t> </a:t>
                      </a:r>
                      <a:r>
                        <a:rPr lang="pt-BR" sz="1200" b="0" spc="-5" dirty="0" smtClean="0">
                          <a:solidFill>
                            <a:schemeClr val="tx1"/>
                          </a:solidFill>
                          <a:effectLst/>
                        </a:rPr>
                        <a:t>de</a:t>
                      </a:r>
                      <a:r>
                        <a:rPr lang="pt-BR" sz="1200" b="0" spc="-55" dirty="0" smtClean="0">
                          <a:solidFill>
                            <a:schemeClr val="tx1"/>
                          </a:solidFill>
                          <a:effectLst/>
                        </a:rPr>
                        <a:t> </a:t>
                      </a:r>
                      <a:r>
                        <a:rPr lang="pt-BR" sz="1200" b="0" dirty="0" smtClean="0">
                          <a:solidFill>
                            <a:schemeClr val="tx1"/>
                          </a:solidFill>
                          <a:effectLst/>
                        </a:rPr>
                        <a:t>suas</a:t>
                      </a:r>
                      <a:r>
                        <a:rPr lang="pt-BR" sz="1200" b="0" spc="-45" dirty="0" smtClean="0">
                          <a:solidFill>
                            <a:schemeClr val="tx1"/>
                          </a:solidFill>
                          <a:effectLst/>
                        </a:rPr>
                        <a:t> </a:t>
                      </a:r>
                      <a:r>
                        <a:rPr lang="pt-BR" sz="1200" b="0" spc="-5" dirty="0" smtClean="0">
                          <a:solidFill>
                            <a:schemeClr val="tx1"/>
                          </a:solidFill>
                          <a:effectLst/>
                        </a:rPr>
                        <a:t>funções.</a:t>
                      </a:r>
                      <a:endParaRPr lang="pt-BR" sz="1200" b="0" dirty="0">
                        <a:solidFill>
                          <a:schemeClr val="tx1"/>
                        </a:solidFill>
                        <a:effectLst/>
                        <a:latin typeface="Calibri"/>
                        <a:ea typeface="Calibri"/>
                        <a:cs typeface="Times New Roman"/>
                      </a:endParaRPr>
                    </a:p>
                  </a:txBody>
                  <a:tcPr marL="0" marR="0" marT="0" marB="0">
                    <a:noFill/>
                  </a:tcPr>
                </a:tc>
                <a:tc>
                  <a:txBody>
                    <a:bodyPr/>
                    <a:lstStyle/>
                    <a:p>
                      <a:pPr marL="0" marR="0" indent="0" algn="l" defTabSz="914400" rtl="0" eaLnBrk="1" fontAlgn="auto" latinLnBrk="0" hangingPunct="1">
                        <a:lnSpc>
                          <a:spcPct val="114000"/>
                        </a:lnSpc>
                        <a:spcBef>
                          <a:spcPts val="0"/>
                        </a:spcBef>
                        <a:spcAft>
                          <a:spcPts val="600"/>
                        </a:spcAft>
                        <a:buClrTx/>
                        <a:buSzTx/>
                        <a:buFontTx/>
                        <a:buNone/>
                        <a:tabLst/>
                        <a:defRPr/>
                      </a:pPr>
                      <a:r>
                        <a:rPr lang="pt-BR" sz="1200" b="0" dirty="0" smtClean="0">
                          <a:solidFill>
                            <a:schemeClr val="tx1"/>
                          </a:solidFill>
                          <a:effectLst/>
                        </a:rPr>
                        <a:t>- Existe apoio dado pelo Instituto Brasília Ambiental - IBRAM aos comitês de bacias. Mas não há estrutura nem recursos próprios para isso.</a:t>
                      </a:r>
                    </a:p>
                    <a:p>
                      <a:pPr marL="0" indent="0">
                        <a:lnSpc>
                          <a:spcPct val="114000"/>
                        </a:lnSpc>
                        <a:spcAft>
                          <a:spcPts val="600"/>
                        </a:spcAft>
                        <a:buFontTx/>
                        <a:buNone/>
                      </a:pPr>
                      <a:r>
                        <a:rPr lang="pt-BR" sz="1200" b="0" dirty="0" smtClean="0">
                          <a:solidFill>
                            <a:schemeClr val="tx1"/>
                          </a:solidFill>
                          <a:effectLst/>
                        </a:rPr>
                        <a:t>- O </a:t>
                      </a:r>
                      <a:r>
                        <a:rPr lang="pt-BR" sz="1200" b="0" dirty="0">
                          <a:solidFill>
                            <a:schemeClr val="tx1"/>
                          </a:solidFill>
                          <a:effectLst/>
                        </a:rPr>
                        <a:t>Comitê do Paranaíba já aprovou a cobrança pelo uso da água. 60% dos recursos podem vir para o </a:t>
                      </a:r>
                      <a:r>
                        <a:rPr lang="pt-BR" sz="1200" b="0" dirty="0" smtClean="0">
                          <a:solidFill>
                            <a:schemeClr val="tx1"/>
                          </a:solidFill>
                          <a:effectLst/>
                        </a:rPr>
                        <a:t>DF. Caso </a:t>
                      </a:r>
                      <a:r>
                        <a:rPr lang="pt-BR" sz="1200" b="0" dirty="0">
                          <a:solidFill>
                            <a:schemeClr val="tx1"/>
                          </a:solidFill>
                          <a:effectLst/>
                        </a:rPr>
                        <a:t>não utilizemos, voltará para o restante da bacia.</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08000">
                        <a:lnSpc>
                          <a:spcPct val="114000"/>
                        </a:lnSpc>
                        <a:spcAft>
                          <a:spcPts val="600"/>
                        </a:spcAft>
                      </a:pPr>
                      <a:r>
                        <a:rPr lang="pt-BR" sz="1200" b="0" dirty="0">
                          <a:solidFill>
                            <a:schemeClr val="tx1"/>
                          </a:solidFill>
                          <a:effectLst/>
                        </a:rPr>
                        <a:t> </a:t>
                      </a:r>
                      <a:r>
                        <a:rPr lang="pt-BR" sz="1200" b="0" dirty="0" smtClean="0">
                          <a:solidFill>
                            <a:schemeClr val="tx1"/>
                          </a:solidFill>
                          <a:effectLst/>
                        </a:rPr>
                        <a:t>- </a:t>
                      </a:r>
                      <a:r>
                        <a:rPr lang="pt-BR" sz="1200" b="0" dirty="0">
                          <a:solidFill>
                            <a:schemeClr val="tx1"/>
                          </a:solidFill>
                          <a:effectLst/>
                        </a:rPr>
                        <a:t>Criação e estruturação da Agência de Bacia para  exercer a secretaria-executiva dos comitês, efetuar a cobrança e cumprir todas as outras atribuições previstas na Lei nº </a:t>
                      </a:r>
                      <a:r>
                        <a:rPr lang="pt-BR" sz="1200" b="0" dirty="0" smtClean="0">
                          <a:solidFill>
                            <a:schemeClr val="tx1"/>
                          </a:solidFill>
                          <a:effectLst/>
                        </a:rPr>
                        <a:t>2.725/2001;</a:t>
                      </a:r>
                    </a:p>
                    <a:p>
                      <a:pPr marL="108000" marR="0" indent="0" algn="l" defTabSz="914400" rtl="0" eaLnBrk="1" fontAlgn="auto" latinLnBrk="0" hangingPunct="1">
                        <a:lnSpc>
                          <a:spcPct val="114000"/>
                        </a:lnSpc>
                        <a:spcBef>
                          <a:spcPts val="0"/>
                        </a:spcBef>
                        <a:spcAft>
                          <a:spcPts val="600"/>
                        </a:spcAft>
                        <a:buClrTx/>
                        <a:buSzTx/>
                        <a:buFontTx/>
                        <a:buNone/>
                        <a:tabLst/>
                        <a:defRPr/>
                      </a:pPr>
                      <a:r>
                        <a:rPr lang="pt-BR" sz="1200" b="0" dirty="0" smtClean="0">
                          <a:solidFill>
                            <a:schemeClr val="tx1"/>
                          </a:solidFill>
                          <a:effectLst/>
                        </a:rPr>
                        <a:t> - Implementação da cobrança pelo uso da água nos rios de domínio do DF.</a:t>
                      </a:r>
                    </a:p>
                    <a:p>
                      <a:pPr marL="108000">
                        <a:lnSpc>
                          <a:spcPct val="114000"/>
                        </a:lnSpc>
                        <a:spcAft>
                          <a:spcPts val="600"/>
                        </a:spcAft>
                      </a:pPr>
                      <a:endParaRPr lang="pt-BR" sz="1200" b="0" dirty="0">
                        <a:solidFill>
                          <a:schemeClr val="tx1"/>
                        </a:solidFill>
                        <a:effectLst/>
                        <a:latin typeface="Calibri"/>
                        <a:ea typeface="Calibri"/>
                        <a:cs typeface="Times New Roman"/>
                      </a:endParaRPr>
                    </a:p>
                  </a:txBody>
                  <a:tcPr marL="0" marR="0" marT="0" marB="0">
                    <a:noFill/>
                  </a:tcPr>
                </a:tc>
              </a:tr>
            </a:tbl>
          </a:graphicData>
        </a:graphic>
      </p:graphicFrame>
      <p:sp>
        <p:nvSpPr>
          <p:cNvPr id="4" name="Retângulo 3"/>
          <p:cNvSpPr/>
          <p:nvPr/>
        </p:nvSpPr>
        <p:spPr>
          <a:xfrm>
            <a:off x="395536" y="404664"/>
            <a:ext cx="8280920" cy="461665"/>
          </a:xfrm>
          <a:prstGeom prst="rect">
            <a:avLst/>
          </a:prstGeom>
        </p:spPr>
        <p:txBody>
          <a:bodyPr wrap="square">
            <a:spAutoFit/>
          </a:bodyPr>
          <a:lstStyle/>
          <a:p>
            <a:pPr algn="ctr"/>
            <a:r>
              <a:rPr lang="pt-BR" sz="2400" b="1" dirty="0"/>
              <a:t>Propostas de Alocação de Recursos</a:t>
            </a:r>
            <a:endParaRPr lang="pt-BR" sz="2400" dirty="0"/>
          </a:p>
        </p:txBody>
      </p:sp>
    </p:spTree>
    <p:extLst>
      <p:ext uri="{BB962C8B-B14F-4D97-AF65-F5344CB8AC3E}">
        <p14:creationId xmlns:p14="http://schemas.microsoft.com/office/powerpoint/2010/main" val="5467329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513380414"/>
              </p:ext>
            </p:extLst>
          </p:nvPr>
        </p:nvGraphicFramePr>
        <p:xfrm>
          <a:off x="35497" y="692696"/>
          <a:ext cx="9001001" cy="6080882"/>
        </p:xfrm>
        <a:graphic>
          <a:graphicData uri="http://schemas.openxmlformats.org/drawingml/2006/table">
            <a:tbl>
              <a:tblPr firstRow="1" firstCol="1" lastRow="1" lastCol="1" bandRow="1" bandCol="1">
                <a:tableStyleId>{5C22544A-7EE6-4342-B048-85BDC9FD1C3A}</a:tableStyleId>
              </a:tblPr>
              <a:tblGrid>
                <a:gridCol w="1285050"/>
                <a:gridCol w="1811295"/>
                <a:gridCol w="2426319"/>
                <a:gridCol w="3478337"/>
              </a:tblGrid>
              <a:tr h="432048">
                <a:tc>
                  <a:txBody>
                    <a:bodyPr/>
                    <a:lstStyle/>
                    <a:p>
                      <a:pPr marL="144000">
                        <a:lnSpc>
                          <a:spcPct val="114000"/>
                        </a:lnSpc>
                        <a:spcAft>
                          <a:spcPts val="0"/>
                        </a:spcAft>
                      </a:pPr>
                      <a:endParaRPr lang="pt-BR" sz="1200"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META</a:t>
                      </a:r>
                      <a:r>
                        <a:rPr lang="pt-BR" sz="1300" b="1" i="1" baseline="0" dirty="0" smtClean="0">
                          <a:solidFill>
                            <a:schemeClr val="tx1"/>
                          </a:solidFill>
                          <a:effectLst/>
                          <a:latin typeface="Calibri"/>
                          <a:ea typeface="Calibri"/>
                          <a:cs typeface="Times New Roman"/>
                        </a:rPr>
                        <a:t> </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ANÁLISE</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PROPOSTA</a:t>
                      </a:r>
                      <a:endParaRPr lang="pt-BR" sz="1300" b="1" i="1" dirty="0">
                        <a:solidFill>
                          <a:schemeClr val="tx1"/>
                        </a:solidFill>
                        <a:effectLst/>
                        <a:latin typeface="Calibri"/>
                        <a:ea typeface="Calibri"/>
                        <a:cs typeface="Times New Roman"/>
                      </a:endParaRPr>
                    </a:p>
                  </a:txBody>
                  <a:tcPr marL="0" marR="0" marT="0" marB="0">
                    <a:noFill/>
                  </a:tcPr>
                </a:tc>
              </a:tr>
              <a:tr h="2808312">
                <a:tc>
                  <a:txBody>
                    <a:bodyPr/>
                    <a:lstStyle/>
                    <a:p>
                      <a:pPr marL="0" algn="l" rtl="0" eaLnBrk="1" latinLnBrk="0" hangingPunct="1">
                        <a:lnSpc>
                          <a:spcPct val="110000"/>
                        </a:lnSpc>
                        <a:spcAft>
                          <a:spcPts val="0"/>
                        </a:spcAft>
                      </a:pPr>
                      <a:r>
                        <a:rPr kumimoji="0" lang="en-US" sz="1400" b="1" u="none" kern="1200" spc="-5" dirty="0" err="1">
                          <a:solidFill>
                            <a:srgbClr val="002060"/>
                          </a:solidFill>
                          <a:effectLst/>
                          <a:latin typeface="+mn-lt"/>
                          <a:ea typeface="+mn-ea"/>
                          <a:cs typeface="+mn-cs"/>
                        </a:rPr>
                        <a:t>Comunicação</a:t>
                      </a:r>
                      <a:r>
                        <a:rPr kumimoji="0" lang="en-US" sz="1400" b="1" u="none" kern="1200" spc="-5" dirty="0">
                          <a:solidFill>
                            <a:srgbClr val="002060"/>
                          </a:solidFill>
                          <a:effectLst/>
                          <a:latin typeface="+mn-lt"/>
                          <a:ea typeface="+mn-ea"/>
                          <a:cs typeface="+mn-cs"/>
                        </a:rPr>
                        <a:t> Social e </a:t>
                      </a:r>
                      <a:r>
                        <a:rPr kumimoji="0" lang="en-US" sz="1400" b="1" u="none" kern="1200" spc="-5" dirty="0" err="1">
                          <a:solidFill>
                            <a:srgbClr val="002060"/>
                          </a:solidFill>
                          <a:effectLst/>
                          <a:latin typeface="+mn-lt"/>
                          <a:ea typeface="+mn-ea"/>
                          <a:cs typeface="+mn-cs"/>
                        </a:rPr>
                        <a:t>Difusão</a:t>
                      </a:r>
                      <a:endParaRPr kumimoji="0" lang="pt-BR" sz="1400" b="1" u="none" kern="1200" spc="-5" dirty="0">
                        <a:solidFill>
                          <a:srgbClr val="002060"/>
                        </a:solidFill>
                        <a:effectLst/>
                        <a:latin typeface="+mn-lt"/>
                        <a:ea typeface="+mn-ea"/>
                        <a:cs typeface="+mn-cs"/>
                      </a:endParaRPr>
                    </a:p>
                  </a:txBody>
                  <a:tcPr marL="0" marR="0" marT="0" marB="0">
                    <a:noFill/>
                  </a:tcPr>
                </a:tc>
                <a:tc>
                  <a:txBody>
                    <a:bodyPr/>
                    <a:lstStyle/>
                    <a:p>
                      <a:pPr marL="144000">
                        <a:lnSpc>
                          <a:spcPct val="114000"/>
                        </a:lnSpc>
                        <a:spcAft>
                          <a:spcPts val="0"/>
                        </a:spcAft>
                      </a:pPr>
                      <a:r>
                        <a:rPr lang="pt-BR" sz="1200" b="0" spc="-5" dirty="0">
                          <a:solidFill>
                            <a:schemeClr val="tx1"/>
                          </a:solidFill>
                          <a:effectLst/>
                        </a:rPr>
                        <a:t>Exist</a:t>
                      </a:r>
                      <a:r>
                        <a:rPr lang="pt-BR" sz="1200" b="0" spc="-10" dirty="0">
                          <a:solidFill>
                            <a:schemeClr val="tx1"/>
                          </a:solidFill>
                          <a:effectLst/>
                        </a:rPr>
                        <a:t>e</a:t>
                      </a:r>
                      <a:r>
                        <a:rPr lang="pt-BR" sz="1200" b="0" spc="-5" dirty="0">
                          <a:solidFill>
                            <a:schemeClr val="tx1"/>
                          </a:solidFill>
                          <a:effectLst/>
                        </a:rPr>
                        <a:t>m</a:t>
                      </a:r>
                      <a:r>
                        <a:rPr lang="pt-BR" sz="1200" b="0" spc="-50" dirty="0">
                          <a:solidFill>
                            <a:schemeClr val="tx1"/>
                          </a:solidFill>
                          <a:effectLst/>
                        </a:rPr>
                        <a:t> </a:t>
                      </a:r>
                      <a:r>
                        <a:rPr lang="pt-BR" sz="1200" b="0" spc="-50" dirty="0" smtClean="0">
                          <a:solidFill>
                            <a:schemeClr val="tx1"/>
                          </a:solidFill>
                          <a:effectLst/>
                        </a:rPr>
                        <a:t> </a:t>
                      </a:r>
                      <a:r>
                        <a:rPr lang="pt-BR" sz="1200" b="0" spc="-5" dirty="0" smtClean="0">
                          <a:solidFill>
                            <a:schemeClr val="tx1"/>
                          </a:solidFill>
                          <a:effectLst/>
                        </a:rPr>
                        <a:t>di</a:t>
                      </a:r>
                      <a:r>
                        <a:rPr lang="pt-BR" sz="1200" b="0" spc="-10" dirty="0" smtClean="0">
                          <a:solidFill>
                            <a:schemeClr val="tx1"/>
                          </a:solidFill>
                          <a:effectLst/>
                        </a:rPr>
                        <a:t>ver</a:t>
                      </a:r>
                      <a:r>
                        <a:rPr lang="pt-BR" sz="1200" b="0" spc="-5" dirty="0" smtClean="0">
                          <a:solidFill>
                            <a:schemeClr val="tx1"/>
                          </a:solidFill>
                          <a:effectLst/>
                        </a:rPr>
                        <a:t>sas</a:t>
                      </a:r>
                      <a:r>
                        <a:rPr lang="pt-BR" sz="1200" b="0" spc="-40" dirty="0" smtClean="0">
                          <a:solidFill>
                            <a:schemeClr val="tx1"/>
                          </a:solidFill>
                          <a:effectLst/>
                        </a:rPr>
                        <a:t> </a:t>
                      </a:r>
                      <a:r>
                        <a:rPr lang="pt-BR" sz="1200" b="0" dirty="0">
                          <a:solidFill>
                            <a:schemeClr val="tx1"/>
                          </a:solidFill>
                          <a:effectLst/>
                        </a:rPr>
                        <a:t>ações</a:t>
                      </a:r>
                      <a:r>
                        <a:rPr lang="pt-BR" sz="1200" b="0" spc="-35"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50" dirty="0">
                          <a:solidFill>
                            <a:schemeClr val="tx1"/>
                          </a:solidFill>
                          <a:effectLst/>
                        </a:rPr>
                        <a:t> </a:t>
                      </a:r>
                      <a:r>
                        <a:rPr lang="pt-BR" sz="1200" b="0" spc="-5" dirty="0">
                          <a:solidFill>
                            <a:schemeClr val="tx1"/>
                          </a:solidFill>
                          <a:effectLst/>
                        </a:rPr>
                        <a:t>comunicação</a:t>
                      </a:r>
                      <a:r>
                        <a:rPr lang="pt-BR" sz="1200" b="0" spc="-35" dirty="0">
                          <a:solidFill>
                            <a:schemeClr val="tx1"/>
                          </a:solidFill>
                          <a:effectLst/>
                        </a:rPr>
                        <a:t> </a:t>
                      </a:r>
                      <a:r>
                        <a:rPr lang="pt-BR" sz="1200" b="0" dirty="0">
                          <a:solidFill>
                            <a:schemeClr val="tx1"/>
                          </a:solidFill>
                          <a:effectLst/>
                        </a:rPr>
                        <a:t>social</a:t>
                      </a:r>
                      <a:r>
                        <a:rPr lang="pt-BR" sz="1200" b="0" spc="-45" dirty="0">
                          <a:solidFill>
                            <a:schemeClr val="tx1"/>
                          </a:solidFill>
                          <a:effectLst/>
                        </a:rPr>
                        <a:t> </a:t>
                      </a:r>
                      <a:r>
                        <a:rPr lang="pt-BR" sz="1200" b="0" dirty="0">
                          <a:solidFill>
                            <a:schemeClr val="tx1"/>
                          </a:solidFill>
                          <a:effectLst/>
                        </a:rPr>
                        <a:t>e</a:t>
                      </a:r>
                      <a:r>
                        <a:rPr lang="pt-BR" sz="1200" b="0" spc="-45" dirty="0">
                          <a:solidFill>
                            <a:schemeClr val="tx1"/>
                          </a:solidFill>
                          <a:effectLst/>
                        </a:rPr>
                        <a:t> </a:t>
                      </a:r>
                      <a:r>
                        <a:rPr lang="pt-BR" sz="1200" b="0" spc="-5" dirty="0">
                          <a:solidFill>
                            <a:schemeClr val="tx1"/>
                          </a:solidFill>
                          <a:effectLst/>
                        </a:rPr>
                        <a:t>difusão</a:t>
                      </a:r>
                      <a:r>
                        <a:rPr lang="pt-BR" sz="1200" b="0" spc="-40"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spc="-5" dirty="0">
                          <a:solidFill>
                            <a:schemeClr val="tx1"/>
                          </a:solidFill>
                          <a:effectLst/>
                        </a:rPr>
                        <a:t>info</a:t>
                      </a:r>
                      <a:r>
                        <a:rPr lang="pt-BR" sz="1200" b="0" spc="-10" dirty="0">
                          <a:solidFill>
                            <a:schemeClr val="tx1"/>
                          </a:solidFill>
                          <a:effectLst/>
                        </a:rPr>
                        <a:t>r</a:t>
                      </a:r>
                      <a:r>
                        <a:rPr lang="pt-BR" sz="1200" b="0" spc="-5" dirty="0">
                          <a:solidFill>
                            <a:schemeClr val="tx1"/>
                          </a:solidFill>
                          <a:effectLst/>
                        </a:rPr>
                        <a:t>maçõ</a:t>
                      </a:r>
                      <a:r>
                        <a:rPr lang="pt-BR" sz="1200" b="0" spc="-10" dirty="0">
                          <a:solidFill>
                            <a:schemeClr val="tx1"/>
                          </a:solidFill>
                          <a:effectLst/>
                        </a:rPr>
                        <a:t>e</a:t>
                      </a:r>
                      <a:r>
                        <a:rPr lang="pt-BR" sz="1200" b="0" spc="-5" dirty="0">
                          <a:solidFill>
                            <a:schemeClr val="tx1"/>
                          </a:solidFill>
                          <a:effectLst/>
                        </a:rPr>
                        <a:t>s</a:t>
                      </a:r>
                      <a:r>
                        <a:rPr lang="pt-BR" sz="1200" b="0" spc="-40" dirty="0">
                          <a:solidFill>
                            <a:schemeClr val="tx1"/>
                          </a:solidFill>
                          <a:effectLst/>
                        </a:rPr>
                        <a:t> </a:t>
                      </a:r>
                      <a:r>
                        <a:rPr lang="pt-BR" sz="1200" b="0" spc="-10" dirty="0">
                          <a:solidFill>
                            <a:schemeClr val="tx1"/>
                          </a:solidFill>
                          <a:effectLst/>
                        </a:rPr>
                        <a:t>e</a:t>
                      </a:r>
                      <a:r>
                        <a:rPr lang="pt-BR" sz="1200" b="0" spc="-5" dirty="0">
                          <a:solidFill>
                            <a:schemeClr val="tx1"/>
                          </a:solidFill>
                          <a:effectLst/>
                        </a:rPr>
                        <a:t>m</a:t>
                      </a:r>
                      <a:r>
                        <a:rPr lang="pt-BR" sz="1200" b="0" spc="-45" dirty="0">
                          <a:solidFill>
                            <a:schemeClr val="tx1"/>
                          </a:solidFill>
                          <a:effectLst/>
                        </a:rPr>
                        <a:t> </a:t>
                      </a:r>
                      <a:r>
                        <a:rPr lang="pt-BR" sz="1200" b="0" spc="-5" dirty="0">
                          <a:solidFill>
                            <a:schemeClr val="tx1"/>
                          </a:solidFill>
                          <a:effectLst/>
                        </a:rPr>
                        <a:t>t</a:t>
                      </a:r>
                      <a:r>
                        <a:rPr lang="pt-BR" sz="1200" b="0" spc="-10" dirty="0">
                          <a:solidFill>
                            <a:schemeClr val="tx1"/>
                          </a:solidFill>
                          <a:effectLst/>
                        </a:rPr>
                        <a:t>e</a:t>
                      </a:r>
                      <a:r>
                        <a:rPr lang="pt-BR" sz="1200" b="0" spc="-5" dirty="0">
                          <a:solidFill>
                            <a:schemeClr val="tx1"/>
                          </a:solidFill>
                          <a:effectLst/>
                        </a:rPr>
                        <a:t>mas</a:t>
                      </a:r>
                      <a:r>
                        <a:rPr lang="pt-BR" sz="1200" b="0" spc="-40" dirty="0">
                          <a:solidFill>
                            <a:schemeClr val="tx1"/>
                          </a:solidFill>
                          <a:effectLst/>
                        </a:rPr>
                        <a:t> </a:t>
                      </a:r>
                      <a:r>
                        <a:rPr lang="pt-BR" sz="1200" b="0" spc="-5" dirty="0">
                          <a:solidFill>
                            <a:schemeClr val="tx1"/>
                          </a:solidFill>
                          <a:effectLst/>
                        </a:rPr>
                        <a:t>afetos</a:t>
                      </a:r>
                      <a:r>
                        <a:rPr lang="pt-BR" sz="1200" b="0" spc="-40" dirty="0">
                          <a:solidFill>
                            <a:schemeClr val="tx1"/>
                          </a:solidFill>
                          <a:effectLst/>
                        </a:rPr>
                        <a:t> </a:t>
                      </a:r>
                      <a:r>
                        <a:rPr lang="pt-BR" sz="1200" b="0" dirty="0">
                          <a:solidFill>
                            <a:schemeClr val="tx1"/>
                          </a:solidFill>
                          <a:effectLst/>
                        </a:rPr>
                        <a:t>à</a:t>
                      </a:r>
                      <a:r>
                        <a:rPr lang="pt-BR" sz="1200" b="0" spc="-40" dirty="0">
                          <a:solidFill>
                            <a:schemeClr val="tx1"/>
                          </a:solidFill>
                          <a:effectLst/>
                        </a:rPr>
                        <a:t> </a:t>
                      </a:r>
                      <a:r>
                        <a:rPr lang="pt-BR" sz="1200" b="0" spc="-10" dirty="0">
                          <a:solidFill>
                            <a:schemeClr val="tx1"/>
                          </a:solidFill>
                          <a:effectLst/>
                        </a:rPr>
                        <a:t>ge</a:t>
                      </a:r>
                      <a:r>
                        <a:rPr lang="pt-BR" sz="1200" b="0" spc="-5" dirty="0">
                          <a:solidFill>
                            <a:schemeClr val="tx1"/>
                          </a:solidFill>
                          <a:effectLst/>
                        </a:rPr>
                        <a:t>stão</a:t>
                      </a:r>
                      <a:r>
                        <a:rPr lang="pt-BR" sz="1200" b="0" spc="-40"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spc="-10" dirty="0">
                          <a:solidFill>
                            <a:schemeClr val="tx1"/>
                          </a:solidFill>
                          <a:effectLst/>
                        </a:rPr>
                        <a:t>re</a:t>
                      </a:r>
                      <a:r>
                        <a:rPr lang="pt-BR" sz="1200" b="0" spc="-5" dirty="0">
                          <a:solidFill>
                            <a:schemeClr val="tx1"/>
                          </a:solidFill>
                          <a:effectLst/>
                        </a:rPr>
                        <a:t>cu</a:t>
                      </a:r>
                      <a:r>
                        <a:rPr lang="pt-BR" sz="1200" b="0" spc="-10" dirty="0">
                          <a:solidFill>
                            <a:schemeClr val="tx1"/>
                          </a:solidFill>
                          <a:effectLst/>
                        </a:rPr>
                        <a:t>r</a:t>
                      </a:r>
                      <a:r>
                        <a:rPr lang="pt-BR" sz="1200" b="0" spc="-5" dirty="0">
                          <a:solidFill>
                            <a:schemeClr val="tx1"/>
                          </a:solidFill>
                          <a:effectLst/>
                        </a:rPr>
                        <a:t>sos</a:t>
                      </a:r>
                      <a:r>
                        <a:rPr lang="pt-BR" sz="1200" b="0" spc="-40" dirty="0">
                          <a:solidFill>
                            <a:schemeClr val="tx1"/>
                          </a:solidFill>
                          <a:effectLst/>
                        </a:rPr>
                        <a:t> </a:t>
                      </a:r>
                      <a:r>
                        <a:rPr lang="pt-BR" sz="1200" b="0" spc="-5" dirty="0">
                          <a:solidFill>
                            <a:schemeClr val="tx1"/>
                          </a:solidFill>
                          <a:effectLst/>
                        </a:rPr>
                        <a:t>híd</a:t>
                      </a:r>
                      <a:r>
                        <a:rPr lang="pt-BR" sz="1200" b="0" spc="-10" dirty="0">
                          <a:solidFill>
                            <a:schemeClr val="tx1"/>
                          </a:solidFill>
                          <a:effectLst/>
                        </a:rPr>
                        <a:t>r</a:t>
                      </a:r>
                      <a:r>
                        <a:rPr lang="pt-BR" sz="1200" b="0" spc="-5" dirty="0">
                          <a:solidFill>
                            <a:schemeClr val="tx1"/>
                          </a:solidFill>
                          <a:effectLst/>
                        </a:rPr>
                        <a:t>icos</a:t>
                      </a:r>
                      <a:r>
                        <a:rPr lang="pt-BR" sz="1200" b="0" spc="-10" dirty="0">
                          <a:solidFill>
                            <a:schemeClr val="tx1"/>
                          </a:solidFill>
                          <a:effectLst/>
                        </a:rPr>
                        <a:t>,</a:t>
                      </a:r>
                      <a:r>
                        <a:rPr lang="pt-BR" sz="1200" b="0" spc="555" dirty="0">
                          <a:solidFill>
                            <a:schemeClr val="tx1"/>
                          </a:solidFill>
                          <a:effectLst/>
                        </a:rPr>
                        <a:t> </a:t>
                      </a:r>
                      <a:r>
                        <a:rPr lang="pt-BR" sz="1200" b="0" spc="-10" dirty="0">
                          <a:solidFill>
                            <a:schemeClr val="tx1"/>
                          </a:solidFill>
                          <a:effectLst/>
                        </a:rPr>
                        <a:t>r</a:t>
                      </a:r>
                      <a:r>
                        <a:rPr lang="pt-BR" sz="1200" b="0" spc="-5" dirty="0">
                          <a:solidFill>
                            <a:schemeClr val="tx1"/>
                          </a:solidFill>
                          <a:effectLst/>
                        </a:rPr>
                        <a:t>ealizadas</a:t>
                      </a:r>
                      <a:r>
                        <a:rPr lang="pt-BR" sz="1200" b="0" spc="-45" dirty="0">
                          <a:solidFill>
                            <a:schemeClr val="tx1"/>
                          </a:solidFill>
                          <a:effectLst/>
                        </a:rPr>
                        <a:t> </a:t>
                      </a:r>
                      <a:r>
                        <a:rPr lang="pt-BR" sz="1200" b="0" dirty="0">
                          <a:solidFill>
                            <a:schemeClr val="tx1"/>
                          </a:solidFill>
                          <a:effectLst/>
                        </a:rPr>
                        <a:t>a</a:t>
                      </a:r>
                      <a:r>
                        <a:rPr lang="pt-BR" sz="1200" b="0" spc="-45" dirty="0">
                          <a:solidFill>
                            <a:schemeClr val="tx1"/>
                          </a:solidFill>
                          <a:effectLst/>
                        </a:rPr>
                        <a:t> </a:t>
                      </a:r>
                      <a:r>
                        <a:rPr lang="pt-BR" sz="1200" b="0" spc="-5" dirty="0">
                          <a:solidFill>
                            <a:schemeClr val="tx1"/>
                          </a:solidFill>
                          <a:effectLst/>
                        </a:rPr>
                        <a:t>pa</a:t>
                      </a:r>
                      <a:r>
                        <a:rPr lang="pt-BR" sz="1200" b="0" spc="-10" dirty="0">
                          <a:solidFill>
                            <a:schemeClr val="tx1"/>
                          </a:solidFill>
                          <a:effectLst/>
                        </a:rPr>
                        <a:t>r</a:t>
                      </a:r>
                      <a:r>
                        <a:rPr lang="pt-BR" sz="1200" b="0" spc="-5" dirty="0">
                          <a:solidFill>
                            <a:schemeClr val="tx1"/>
                          </a:solidFill>
                          <a:effectLst/>
                        </a:rPr>
                        <a:t>ti</a:t>
                      </a:r>
                      <a:r>
                        <a:rPr lang="pt-BR" sz="1200" b="0" spc="-10" dirty="0">
                          <a:solidFill>
                            <a:schemeClr val="tx1"/>
                          </a:solidFill>
                          <a:effectLst/>
                        </a:rPr>
                        <a:t>r</a:t>
                      </a:r>
                      <a:r>
                        <a:rPr lang="pt-BR" sz="1200" b="0" spc="-45" dirty="0">
                          <a:solidFill>
                            <a:schemeClr val="tx1"/>
                          </a:solidFill>
                          <a:effectLst/>
                        </a:rPr>
                        <a:t> </a:t>
                      </a:r>
                      <a:r>
                        <a:rPr lang="pt-BR" sz="1200" b="0" spc="-5" dirty="0">
                          <a:solidFill>
                            <a:schemeClr val="tx1"/>
                          </a:solidFill>
                          <a:effectLst/>
                        </a:rPr>
                        <a:t>de</a:t>
                      </a:r>
                      <a:r>
                        <a:rPr lang="pt-BR" sz="1200" b="0" spc="-50" dirty="0">
                          <a:solidFill>
                            <a:schemeClr val="tx1"/>
                          </a:solidFill>
                          <a:effectLst/>
                        </a:rPr>
                        <a:t> </a:t>
                      </a:r>
                      <a:r>
                        <a:rPr lang="pt-BR" sz="1200" b="0" spc="-5" dirty="0">
                          <a:solidFill>
                            <a:schemeClr val="tx1"/>
                          </a:solidFill>
                          <a:effectLst/>
                        </a:rPr>
                        <a:t>uma</a:t>
                      </a:r>
                      <a:r>
                        <a:rPr lang="pt-BR" sz="1200" b="0" spc="-45" dirty="0">
                          <a:solidFill>
                            <a:schemeClr val="tx1"/>
                          </a:solidFill>
                          <a:effectLst/>
                        </a:rPr>
                        <a:t> </a:t>
                      </a:r>
                      <a:r>
                        <a:rPr lang="pt-BR" sz="1200" b="0" dirty="0">
                          <a:solidFill>
                            <a:schemeClr val="tx1"/>
                          </a:solidFill>
                          <a:effectLst/>
                        </a:rPr>
                        <a:t>base</a:t>
                      </a:r>
                      <a:r>
                        <a:rPr lang="pt-BR" sz="1200" b="0" spc="-50" dirty="0">
                          <a:solidFill>
                            <a:schemeClr val="tx1"/>
                          </a:solidFill>
                          <a:effectLst/>
                        </a:rPr>
                        <a:t> </a:t>
                      </a:r>
                      <a:r>
                        <a:rPr lang="pt-BR" sz="1200" b="0" spc="-5" dirty="0">
                          <a:solidFill>
                            <a:schemeClr val="tx1"/>
                          </a:solidFill>
                          <a:effectLst/>
                        </a:rPr>
                        <a:t>t</a:t>
                      </a:r>
                      <a:r>
                        <a:rPr lang="pt-BR" sz="1200" b="0" spc="-10" dirty="0">
                          <a:solidFill>
                            <a:schemeClr val="tx1"/>
                          </a:solidFill>
                          <a:effectLst/>
                        </a:rPr>
                        <a:t>éc</a:t>
                      </a:r>
                      <a:r>
                        <a:rPr lang="pt-BR" sz="1200" b="0" spc="-5" dirty="0">
                          <a:solidFill>
                            <a:schemeClr val="tx1"/>
                          </a:solidFill>
                          <a:effectLst/>
                        </a:rPr>
                        <a:t>nica</a:t>
                      </a:r>
                      <a:r>
                        <a:rPr lang="pt-BR" sz="1200" b="0" spc="-45" dirty="0">
                          <a:solidFill>
                            <a:schemeClr val="tx1"/>
                          </a:solidFill>
                          <a:effectLst/>
                        </a:rPr>
                        <a:t> </a:t>
                      </a:r>
                      <a:r>
                        <a:rPr lang="pt-BR" sz="1200" b="0" spc="-5" dirty="0">
                          <a:solidFill>
                            <a:schemeClr val="tx1"/>
                          </a:solidFill>
                          <a:effectLst/>
                        </a:rPr>
                        <a:t>p</a:t>
                      </a:r>
                      <a:r>
                        <a:rPr lang="pt-BR" sz="1200" b="0" spc="-10" dirty="0">
                          <a:solidFill>
                            <a:schemeClr val="tx1"/>
                          </a:solidFill>
                          <a:effectLst/>
                        </a:rPr>
                        <a:t>r</a:t>
                      </a:r>
                      <a:r>
                        <a:rPr lang="pt-BR" sz="1200" b="0" spc="-5" dirty="0">
                          <a:solidFill>
                            <a:schemeClr val="tx1"/>
                          </a:solidFill>
                          <a:effectLst/>
                        </a:rPr>
                        <a:t>ofissional</a:t>
                      </a:r>
                      <a:r>
                        <a:rPr lang="pt-BR" sz="1200" b="0" spc="-45" dirty="0">
                          <a:solidFill>
                            <a:schemeClr val="tx1"/>
                          </a:solidFill>
                          <a:effectLst/>
                        </a:rPr>
                        <a:t> </a:t>
                      </a:r>
                      <a:r>
                        <a:rPr lang="pt-BR" sz="1200" b="0" dirty="0">
                          <a:solidFill>
                            <a:schemeClr val="tx1"/>
                          </a:solidFill>
                          <a:effectLst/>
                        </a:rPr>
                        <a:t>e</a:t>
                      </a:r>
                      <a:r>
                        <a:rPr lang="pt-BR" sz="1200" b="0" spc="-45" dirty="0">
                          <a:solidFill>
                            <a:schemeClr val="tx1"/>
                          </a:solidFill>
                          <a:effectLst/>
                        </a:rPr>
                        <a:t> </a:t>
                      </a:r>
                      <a:r>
                        <a:rPr lang="pt-BR" sz="1200" b="0" spc="-5" dirty="0">
                          <a:solidFill>
                            <a:schemeClr val="tx1"/>
                          </a:solidFill>
                          <a:effectLst/>
                        </a:rPr>
                        <a:t>de</a:t>
                      </a:r>
                      <a:r>
                        <a:rPr lang="pt-BR" sz="1200" b="0" spc="-50" dirty="0">
                          <a:solidFill>
                            <a:schemeClr val="tx1"/>
                          </a:solidFill>
                          <a:effectLst/>
                        </a:rPr>
                        <a:t> </a:t>
                      </a:r>
                      <a:r>
                        <a:rPr lang="pt-BR" sz="1200" b="0" spc="-5" dirty="0">
                          <a:solidFill>
                            <a:schemeClr val="tx1"/>
                          </a:solidFill>
                          <a:effectLst/>
                        </a:rPr>
                        <a:t>um</a:t>
                      </a:r>
                      <a:r>
                        <a:rPr lang="pt-BR" sz="1200" b="0" spc="-50" dirty="0">
                          <a:solidFill>
                            <a:schemeClr val="tx1"/>
                          </a:solidFill>
                          <a:effectLst/>
                        </a:rPr>
                        <a:t> </a:t>
                      </a:r>
                      <a:r>
                        <a:rPr lang="pt-BR" sz="1200" b="0" spc="-5" dirty="0">
                          <a:solidFill>
                            <a:schemeClr val="tx1"/>
                          </a:solidFill>
                          <a:effectLst/>
                        </a:rPr>
                        <a:t>planejamento</a:t>
                      </a:r>
                      <a:r>
                        <a:rPr lang="pt-BR" sz="1200" b="0" spc="-40" dirty="0">
                          <a:solidFill>
                            <a:schemeClr val="tx1"/>
                          </a:solidFill>
                          <a:effectLst/>
                        </a:rPr>
                        <a:t> </a:t>
                      </a:r>
                      <a:r>
                        <a:rPr lang="pt-BR" sz="1200" b="0" spc="-5" dirty="0">
                          <a:solidFill>
                            <a:schemeClr val="tx1"/>
                          </a:solidFill>
                          <a:effectLst/>
                        </a:rPr>
                        <a:t>adequado.</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600"/>
                        </a:spcAft>
                      </a:pPr>
                      <a:r>
                        <a:rPr lang="pt-BR" sz="1200" b="0" dirty="0">
                          <a:solidFill>
                            <a:schemeClr val="tx1"/>
                          </a:solidFill>
                          <a:effectLst/>
                        </a:rPr>
                        <a:t>- Existe uma área de comunicação estruturada nos órgãos da adm. pública, mas que atende também outros temas do órgão.</a:t>
                      </a:r>
                    </a:p>
                    <a:p>
                      <a:pPr marL="144000">
                        <a:lnSpc>
                          <a:spcPct val="114000"/>
                        </a:lnSpc>
                        <a:spcAft>
                          <a:spcPts val="600"/>
                        </a:spcAft>
                      </a:pPr>
                      <a:r>
                        <a:rPr lang="pt-BR" sz="1200" b="0" dirty="0">
                          <a:solidFill>
                            <a:schemeClr val="tx1"/>
                          </a:solidFill>
                          <a:effectLst/>
                        </a:rPr>
                        <a:t> </a:t>
                      </a:r>
                      <a:r>
                        <a:rPr lang="pt-BR" sz="1200" b="0" dirty="0" smtClean="0">
                          <a:solidFill>
                            <a:schemeClr val="tx1"/>
                          </a:solidFill>
                          <a:effectLst/>
                        </a:rPr>
                        <a:t>- </a:t>
                      </a:r>
                      <a:r>
                        <a:rPr lang="pt-BR" sz="1200" b="0" dirty="0">
                          <a:solidFill>
                            <a:schemeClr val="tx1"/>
                          </a:solidFill>
                          <a:effectLst/>
                        </a:rPr>
                        <a:t>Não existe um trabalho articulado e planejado sobre o tema água e que envolva todos os entes do sistema.</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300"/>
                        </a:spcAft>
                      </a:pPr>
                      <a:r>
                        <a:rPr lang="pt-BR" sz="1200" b="0" spc="-5" dirty="0">
                          <a:solidFill>
                            <a:schemeClr val="tx1"/>
                          </a:solidFill>
                          <a:effectLst/>
                        </a:rPr>
                        <a:t> </a:t>
                      </a:r>
                      <a:r>
                        <a:rPr lang="pt-BR" sz="1200" b="0" dirty="0">
                          <a:solidFill>
                            <a:schemeClr val="tx1"/>
                          </a:solidFill>
                          <a:effectLst/>
                        </a:rPr>
                        <a:t>- Contratação de especialista para elaboração do</a:t>
                      </a:r>
                      <a:r>
                        <a:rPr lang="pt-BR" sz="1200" b="0" spc="-5" dirty="0">
                          <a:solidFill>
                            <a:schemeClr val="tx1"/>
                          </a:solidFill>
                          <a:effectLst/>
                        </a:rPr>
                        <a:t> Plano de Comunicação Social e Difusão da Gestão das Águas do DF.</a:t>
                      </a:r>
                      <a:endParaRPr lang="pt-BR" sz="1200" b="0" dirty="0">
                        <a:solidFill>
                          <a:schemeClr val="tx1"/>
                        </a:solidFill>
                        <a:effectLst/>
                      </a:endParaRPr>
                    </a:p>
                    <a:p>
                      <a:pPr marL="144000">
                        <a:lnSpc>
                          <a:spcPct val="114000"/>
                        </a:lnSpc>
                        <a:spcAft>
                          <a:spcPts val="300"/>
                        </a:spcAft>
                      </a:pPr>
                      <a:r>
                        <a:rPr lang="pt-BR" sz="1200" b="0" spc="-5" dirty="0">
                          <a:solidFill>
                            <a:schemeClr val="tx1"/>
                          </a:solidFill>
                          <a:effectLst/>
                        </a:rPr>
                        <a:t>- Aprovação, pelo CRHDF, do Plano de Comunicação Social e Difusão da Gestão das Águas do DF para nortear a implementação de ações dos entes do sistema.</a:t>
                      </a:r>
                      <a:endParaRPr lang="pt-BR" sz="1200" b="0" dirty="0">
                        <a:solidFill>
                          <a:schemeClr val="tx1"/>
                        </a:solidFill>
                        <a:effectLst/>
                      </a:endParaRPr>
                    </a:p>
                    <a:p>
                      <a:pPr marL="144000">
                        <a:lnSpc>
                          <a:spcPct val="114000"/>
                        </a:lnSpc>
                        <a:spcAft>
                          <a:spcPts val="300"/>
                        </a:spcAft>
                      </a:pPr>
                      <a:r>
                        <a:rPr lang="pt-BR" sz="1200" b="0" spc="-5" dirty="0">
                          <a:solidFill>
                            <a:schemeClr val="tx1"/>
                          </a:solidFill>
                          <a:effectLst/>
                        </a:rPr>
                        <a:t>- Apoiar a implementação do Plano de Comunicação dos Comitês.</a:t>
                      </a:r>
                      <a:endParaRPr lang="pt-BR" sz="1200" b="0" dirty="0">
                        <a:solidFill>
                          <a:schemeClr val="tx1"/>
                        </a:solidFill>
                        <a:effectLst/>
                      </a:endParaRPr>
                    </a:p>
                    <a:p>
                      <a:pPr marL="144000">
                        <a:lnSpc>
                          <a:spcPct val="114000"/>
                        </a:lnSpc>
                        <a:spcAft>
                          <a:spcPts val="300"/>
                        </a:spcAft>
                      </a:pPr>
                      <a:r>
                        <a:rPr lang="pt-BR" sz="1200" b="0" spc="-5" dirty="0">
                          <a:solidFill>
                            <a:schemeClr val="tx1"/>
                          </a:solidFill>
                          <a:effectLst/>
                        </a:rPr>
                        <a:t>- </a:t>
                      </a:r>
                      <a:r>
                        <a:rPr lang="pt-BR" sz="1200" b="0" spc="-5" dirty="0" smtClean="0">
                          <a:solidFill>
                            <a:schemeClr val="tx1"/>
                          </a:solidFill>
                          <a:effectLst/>
                        </a:rPr>
                        <a:t>Realizar </a:t>
                      </a:r>
                      <a:r>
                        <a:rPr lang="pt-BR" sz="1200" b="0" spc="-5" dirty="0">
                          <a:solidFill>
                            <a:schemeClr val="tx1"/>
                          </a:solidFill>
                          <a:effectLst/>
                        </a:rPr>
                        <a:t>a capacitação dos profissionais de comunicação social dos entes do sistema sobre os temas da gestão das águas. </a:t>
                      </a:r>
                      <a:endParaRPr lang="pt-BR" sz="1200" b="0" dirty="0">
                        <a:solidFill>
                          <a:schemeClr val="tx1"/>
                        </a:solidFill>
                        <a:effectLst/>
                      </a:endParaRPr>
                    </a:p>
                    <a:p>
                      <a:pPr marL="144000">
                        <a:lnSpc>
                          <a:spcPct val="114000"/>
                        </a:lnSpc>
                        <a:spcAft>
                          <a:spcPts val="300"/>
                        </a:spcAft>
                      </a:pPr>
                      <a:endParaRPr lang="pt-BR" sz="1200" b="0" dirty="0">
                        <a:solidFill>
                          <a:schemeClr val="tx1"/>
                        </a:solidFill>
                        <a:effectLst/>
                        <a:latin typeface="Calibri"/>
                        <a:ea typeface="Calibri"/>
                        <a:cs typeface="Times New Roman"/>
                      </a:endParaRPr>
                    </a:p>
                  </a:txBody>
                  <a:tcPr marL="0" marR="0" marT="0" marB="0">
                    <a:noFill/>
                  </a:tcPr>
                </a:tc>
              </a:tr>
              <a:tr h="2686921">
                <a:tc>
                  <a:txBody>
                    <a:bodyPr/>
                    <a:lstStyle/>
                    <a:p>
                      <a:pPr marL="0" algn="l" rtl="0" eaLnBrk="1" latinLnBrk="0" hangingPunct="1">
                        <a:lnSpc>
                          <a:spcPct val="110000"/>
                        </a:lnSpc>
                        <a:spcAft>
                          <a:spcPts val="0"/>
                        </a:spcAft>
                      </a:pPr>
                      <a:r>
                        <a:rPr kumimoji="0" lang="en-US" sz="1400" b="1" u="sng" kern="1200" spc="-5" dirty="0" err="1">
                          <a:solidFill>
                            <a:srgbClr val="002060"/>
                          </a:solidFill>
                          <a:effectLst/>
                          <a:latin typeface="+mn-lt"/>
                          <a:ea typeface="+mn-ea"/>
                          <a:cs typeface="+mn-cs"/>
                        </a:rPr>
                        <a:t>Capacitação</a:t>
                      </a:r>
                      <a:r>
                        <a:rPr kumimoji="0" lang="en-US" sz="1400" b="1" u="sng" kern="1200" spc="-5" dirty="0">
                          <a:solidFill>
                            <a:srgbClr val="002060"/>
                          </a:solidFill>
                          <a:effectLst/>
                          <a:latin typeface="+mn-lt"/>
                          <a:ea typeface="+mn-ea"/>
                          <a:cs typeface="+mn-cs"/>
                        </a:rPr>
                        <a:t> </a:t>
                      </a:r>
                      <a:r>
                        <a:rPr kumimoji="0" lang="en-US" sz="1400" b="1" u="sng" kern="1200" spc="-5" dirty="0" err="1">
                          <a:solidFill>
                            <a:srgbClr val="002060"/>
                          </a:solidFill>
                          <a:effectLst/>
                          <a:latin typeface="+mn-lt"/>
                          <a:ea typeface="+mn-ea"/>
                          <a:cs typeface="+mn-cs"/>
                        </a:rPr>
                        <a:t>Setorial</a:t>
                      </a:r>
                      <a:endParaRPr kumimoji="0" lang="pt-BR" sz="1400" b="1" u="sng" kern="1200" spc="-5" dirty="0">
                        <a:solidFill>
                          <a:srgbClr val="002060"/>
                        </a:solidFill>
                        <a:effectLst/>
                        <a:latin typeface="+mn-lt"/>
                        <a:ea typeface="+mn-ea"/>
                        <a:cs typeface="+mn-cs"/>
                      </a:endParaRPr>
                    </a:p>
                  </a:txBody>
                  <a:tcPr marL="0" marR="0" marT="0" marB="0">
                    <a:noFill/>
                  </a:tcPr>
                </a:tc>
                <a:tc>
                  <a:txBody>
                    <a:bodyPr/>
                    <a:lstStyle/>
                    <a:p>
                      <a:pPr marL="144000">
                        <a:lnSpc>
                          <a:spcPct val="114000"/>
                        </a:lnSpc>
                        <a:spcAft>
                          <a:spcPts val="0"/>
                        </a:spcAft>
                      </a:pPr>
                      <a:r>
                        <a:rPr lang="pt-BR" sz="1200" b="0" spc="-5" dirty="0">
                          <a:solidFill>
                            <a:schemeClr val="tx1"/>
                          </a:solidFill>
                          <a:effectLst/>
                        </a:rPr>
                        <a:t>Exist</a:t>
                      </a:r>
                      <a:r>
                        <a:rPr lang="pt-BR" sz="1200" b="0" spc="-10" dirty="0">
                          <a:solidFill>
                            <a:schemeClr val="tx1"/>
                          </a:solidFill>
                          <a:effectLst/>
                        </a:rPr>
                        <a:t>e</a:t>
                      </a:r>
                      <a:r>
                        <a:rPr lang="pt-BR" sz="1200" b="0" spc="-45" dirty="0">
                          <a:solidFill>
                            <a:schemeClr val="tx1"/>
                          </a:solidFill>
                          <a:effectLst/>
                        </a:rPr>
                        <a:t> </a:t>
                      </a:r>
                      <a:r>
                        <a:rPr lang="pt-BR" sz="1200" b="0" spc="-5" dirty="0">
                          <a:solidFill>
                            <a:schemeClr val="tx1"/>
                          </a:solidFill>
                          <a:effectLst/>
                        </a:rPr>
                        <a:t>p</a:t>
                      </a:r>
                      <a:r>
                        <a:rPr lang="pt-BR" sz="1200" b="0" spc="-10" dirty="0">
                          <a:solidFill>
                            <a:schemeClr val="tx1"/>
                          </a:solidFill>
                          <a:effectLst/>
                        </a:rPr>
                        <a:t>r</a:t>
                      </a:r>
                      <a:r>
                        <a:rPr lang="pt-BR" sz="1200" b="0" spc="-5" dirty="0">
                          <a:solidFill>
                            <a:schemeClr val="tx1"/>
                          </a:solidFill>
                          <a:effectLst/>
                        </a:rPr>
                        <a:t>o</a:t>
                      </a:r>
                      <a:r>
                        <a:rPr lang="pt-BR" sz="1200" b="0" spc="-10" dirty="0">
                          <a:solidFill>
                            <a:schemeClr val="tx1"/>
                          </a:solidFill>
                          <a:effectLst/>
                        </a:rPr>
                        <a:t>gr</a:t>
                      </a:r>
                      <a:r>
                        <a:rPr lang="pt-BR" sz="1200" b="0" spc="-5" dirty="0">
                          <a:solidFill>
                            <a:schemeClr val="tx1"/>
                          </a:solidFill>
                          <a:effectLst/>
                        </a:rPr>
                        <a:t>ama</a:t>
                      </a:r>
                      <a:r>
                        <a:rPr lang="pt-BR" sz="1200" b="0" spc="-40"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spc="-5" dirty="0">
                          <a:solidFill>
                            <a:schemeClr val="tx1"/>
                          </a:solidFill>
                          <a:effectLst/>
                        </a:rPr>
                        <a:t>capacitação</a:t>
                      </a:r>
                      <a:r>
                        <a:rPr lang="pt-BR" sz="1200" b="0" spc="-35" dirty="0">
                          <a:solidFill>
                            <a:schemeClr val="tx1"/>
                          </a:solidFill>
                          <a:effectLst/>
                        </a:rPr>
                        <a:t> </a:t>
                      </a:r>
                      <a:r>
                        <a:rPr lang="pt-BR" sz="1200" b="0" spc="-10" dirty="0">
                          <a:solidFill>
                            <a:schemeClr val="tx1"/>
                          </a:solidFill>
                          <a:effectLst/>
                        </a:rPr>
                        <a:t>e</a:t>
                      </a:r>
                      <a:r>
                        <a:rPr lang="pt-BR" sz="1200" b="0" spc="-5" dirty="0">
                          <a:solidFill>
                            <a:schemeClr val="tx1"/>
                          </a:solidFill>
                          <a:effectLst/>
                        </a:rPr>
                        <a:t>m</a:t>
                      </a:r>
                      <a:r>
                        <a:rPr lang="pt-BR" sz="1200" b="0" spc="-45" dirty="0">
                          <a:solidFill>
                            <a:schemeClr val="tx1"/>
                          </a:solidFill>
                          <a:effectLst/>
                        </a:rPr>
                        <a:t> </a:t>
                      </a:r>
                      <a:r>
                        <a:rPr lang="pt-BR" sz="1200" b="0" spc="-5" dirty="0">
                          <a:solidFill>
                            <a:schemeClr val="tx1"/>
                          </a:solidFill>
                          <a:effectLst/>
                        </a:rPr>
                        <a:t>âmbito</a:t>
                      </a:r>
                      <a:r>
                        <a:rPr lang="pt-BR" sz="1200" b="0" spc="-35" dirty="0">
                          <a:solidFill>
                            <a:schemeClr val="tx1"/>
                          </a:solidFill>
                          <a:effectLst/>
                        </a:rPr>
                        <a:t> </a:t>
                      </a:r>
                      <a:r>
                        <a:rPr lang="pt-BR" sz="1200" b="0" spc="-10" dirty="0">
                          <a:solidFill>
                            <a:schemeClr val="tx1"/>
                          </a:solidFill>
                          <a:effectLst/>
                        </a:rPr>
                        <a:t>e</a:t>
                      </a:r>
                      <a:r>
                        <a:rPr lang="pt-BR" sz="1200" b="0" spc="-5" dirty="0">
                          <a:solidFill>
                            <a:schemeClr val="tx1"/>
                          </a:solidFill>
                          <a:effectLst/>
                        </a:rPr>
                        <a:t>stadual</a:t>
                      </a:r>
                      <a:r>
                        <a:rPr lang="pt-BR" sz="1200" b="0" spc="-40" dirty="0">
                          <a:solidFill>
                            <a:schemeClr val="tx1"/>
                          </a:solidFill>
                          <a:effectLst/>
                        </a:rPr>
                        <a:t> </a:t>
                      </a:r>
                      <a:r>
                        <a:rPr lang="pt-BR" sz="1200" b="0" spc="-5" dirty="0">
                          <a:solidFill>
                            <a:schemeClr val="tx1"/>
                          </a:solidFill>
                          <a:effectLst/>
                        </a:rPr>
                        <a:t>para</a:t>
                      </a:r>
                      <a:r>
                        <a:rPr lang="pt-BR" sz="1200" b="0" spc="-40" dirty="0">
                          <a:solidFill>
                            <a:schemeClr val="tx1"/>
                          </a:solidFill>
                          <a:effectLst/>
                        </a:rPr>
                        <a:t> </a:t>
                      </a:r>
                      <a:r>
                        <a:rPr lang="pt-BR" sz="1200" b="0" spc="-5" dirty="0">
                          <a:solidFill>
                            <a:schemeClr val="tx1"/>
                          </a:solidFill>
                          <a:effectLst/>
                        </a:rPr>
                        <a:t>t</a:t>
                      </a:r>
                      <a:r>
                        <a:rPr lang="pt-BR" sz="1200" b="0" spc="-10" dirty="0">
                          <a:solidFill>
                            <a:schemeClr val="tx1"/>
                          </a:solidFill>
                          <a:effectLst/>
                        </a:rPr>
                        <a:t>e</a:t>
                      </a:r>
                      <a:r>
                        <a:rPr lang="pt-BR" sz="1200" b="0" spc="-5" dirty="0">
                          <a:solidFill>
                            <a:schemeClr val="tx1"/>
                          </a:solidFill>
                          <a:effectLst/>
                        </a:rPr>
                        <a:t>mas</a:t>
                      </a:r>
                      <a:r>
                        <a:rPr lang="pt-BR" sz="1200" b="0" spc="-35" dirty="0">
                          <a:solidFill>
                            <a:schemeClr val="tx1"/>
                          </a:solidFill>
                          <a:effectLst/>
                        </a:rPr>
                        <a:t> </a:t>
                      </a:r>
                      <a:r>
                        <a:rPr lang="pt-BR" sz="1200" b="0" spc="-5" dirty="0">
                          <a:solidFill>
                            <a:schemeClr val="tx1"/>
                          </a:solidFill>
                          <a:effectLst/>
                        </a:rPr>
                        <a:t>af</a:t>
                      </a:r>
                      <a:r>
                        <a:rPr lang="pt-BR" sz="1200" b="0" spc="-10" dirty="0">
                          <a:solidFill>
                            <a:schemeClr val="tx1"/>
                          </a:solidFill>
                          <a:effectLst/>
                        </a:rPr>
                        <a:t>e</a:t>
                      </a:r>
                      <a:r>
                        <a:rPr lang="pt-BR" sz="1200" b="0" spc="-5" dirty="0">
                          <a:solidFill>
                            <a:schemeClr val="tx1"/>
                          </a:solidFill>
                          <a:effectLst/>
                        </a:rPr>
                        <a:t>tos</a:t>
                      </a:r>
                      <a:r>
                        <a:rPr lang="pt-BR" sz="1200" b="0" spc="-35" dirty="0">
                          <a:solidFill>
                            <a:schemeClr val="tx1"/>
                          </a:solidFill>
                          <a:effectLst/>
                        </a:rPr>
                        <a:t> </a:t>
                      </a:r>
                      <a:r>
                        <a:rPr lang="pt-BR" sz="1200" b="0" dirty="0">
                          <a:solidFill>
                            <a:schemeClr val="tx1"/>
                          </a:solidFill>
                          <a:effectLst/>
                        </a:rPr>
                        <a:t>à</a:t>
                      </a:r>
                      <a:r>
                        <a:rPr lang="pt-BR" sz="1200" b="0" spc="-40" dirty="0">
                          <a:solidFill>
                            <a:schemeClr val="tx1"/>
                          </a:solidFill>
                          <a:effectLst/>
                        </a:rPr>
                        <a:t> </a:t>
                      </a:r>
                      <a:r>
                        <a:rPr lang="pt-BR" sz="1200" b="0" spc="-10" dirty="0">
                          <a:solidFill>
                            <a:schemeClr val="tx1"/>
                          </a:solidFill>
                          <a:effectLst/>
                        </a:rPr>
                        <a:t>ge</a:t>
                      </a:r>
                      <a:r>
                        <a:rPr lang="pt-BR" sz="1200" b="0" spc="-5" dirty="0">
                          <a:solidFill>
                            <a:schemeClr val="tx1"/>
                          </a:solidFill>
                          <a:effectLst/>
                        </a:rPr>
                        <a:t>stão</a:t>
                      </a:r>
                      <a:r>
                        <a:rPr lang="pt-BR" sz="1200" b="0" spc="-35"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spc="-10" dirty="0">
                          <a:solidFill>
                            <a:schemeClr val="tx1"/>
                          </a:solidFill>
                          <a:effectLst/>
                        </a:rPr>
                        <a:t>re</a:t>
                      </a:r>
                      <a:r>
                        <a:rPr lang="pt-BR" sz="1200" b="0" spc="-5" dirty="0">
                          <a:solidFill>
                            <a:schemeClr val="tx1"/>
                          </a:solidFill>
                          <a:effectLst/>
                        </a:rPr>
                        <a:t>cu</a:t>
                      </a:r>
                      <a:r>
                        <a:rPr lang="pt-BR" sz="1200" b="0" spc="-10" dirty="0">
                          <a:solidFill>
                            <a:schemeClr val="tx1"/>
                          </a:solidFill>
                          <a:effectLst/>
                        </a:rPr>
                        <a:t>r</a:t>
                      </a:r>
                      <a:r>
                        <a:rPr lang="pt-BR" sz="1200" b="0" spc="-5" dirty="0">
                          <a:solidFill>
                            <a:schemeClr val="tx1"/>
                          </a:solidFill>
                          <a:effectLst/>
                        </a:rPr>
                        <a:t>sos</a:t>
                      </a:r>
                      <a:r>
                        <a:rPr lang="pt-BR" sz="1200" b="0" spc="-35" dirty="0">
                          <a:solidFill>
                            <a:schemeClr val="tx1"/>
                          </a:solidFill>
                          <a:effectLst/>
                        </a:rPr>
                        <a:t> </a:t>
                      </a:r>
                      <a:r>
                        <a:rPr lang="pt-BR" sz="1200" b="0" spc="-5" dirty="0">
                          <a:solidFill>
                            <a:schemeClr val="tx1"/>
                          </a:solidFill>
                          <a:effectLst/>
                        </a:rPr>
                        <a:t>híd</a:t>
                      </a:r>
                      <a:r>
                        <a:rPr lang="pt-BR" sz="1200" b="0" spc="-10" dirty="0">
                          <a:solidFill>
                            <a:schemeClr val="tx1"/>
                          </a:solidFill>
                          <a:effectLst/>
                        </a:rPr>
                        <a:t>r</a:t>
                      </a:r>
                      <a:r>
                        <a:rPr lang="pt-BR" sz="1200" b="0" spc="-5" dirty="0">
                          <a:solidFill>
                            <a:schemeClr val="tx1"/>
                          </a:solidFill>
                          <a:effectLst/>
                        </a:rPr>
                        <a:t>icos</a:t>
                      </a:r>
                      <a:r>
                        <a:rPr lang="pt-BR" sz="1200" b="0" spc="-10" dirty="0">
                          <a:solidFill>
                            <a:schemeClr val="tx1"/>
                          </a:solidFill>
                          <a:effectLst/>
                        </a:rPr>
                        <a:t>,</a:t>
                      </a:r>
                      <a:r>
                        <a:rPr lang="pt-BR" sz="1200" b="0" spc="-45" dirty="0">
                          <a:solidFill>
                            <a:schemeClr val="tx1"/>
                          </a:solidFill>
                          <a:effectLst/>
                        </a:rPr>
                        <a:t> </a:t>
                      </a:r>
                      <a:r>
                        <a:rPr lang="pt-BR" sz="1200" b="0" spc="-5" dirty="0">
                          <a:solidFill>
                            <a:schemeClr val="tx1"/>
                          </a:solidFill>
                          <a:effectLst/>
                        </a:rPr>
                        <a:t>mas</a:t>
                      </a:r>
                      <a:r>
                        <a:rPr lang="pt-BR" sz="1200" b="0" spc="-35" dirty="0">
                          <a:solidFill>
                            <a:schemeClr val="tx1"/>
                          </a:solidFill>
                          <a:effectLst/>
                        </a:rPr>
                        <a:t> </a:t>
                      </a:r>
                      <a:r>
                        <a:rPr lang="pt-BR" sz="1200" b="0" spc="-5" dirty="0">
                          <a:solidFill>
                            <a:schemeClr val="tx1"/>
                          </a:solidFill>
                          <a:effectLst/>
                        </a:rPr>
                        <a:t>não</a:t>
                      </a:r>
                      <a:r>
                        <a:rPr lang="pt-BR" sz="1200" b="0" spc="-35" dirty="0">
                          <a:solidFill>
                            <a:schemeClr val="tx1"/>
                          </a:solidFill>
                          <a:effectLst/>
                        </a:rPr>
                        <a:t> </a:t>
                      </a:r>
                      <a:r>
                        <a:rPr lang="pt-BR" sz="1200" b="0" dirty="0">
                          <a:solidFill>
                            <a:schemeClr val="tx1"/>
                          </a:solidFill>
                          <a:effectLst/>
                        </a:rPr>
                        <a:t>é</a:t>
                      </a:r>
                      <a:r>
                        <a:rPr lang="pt-BR" sz="1200" b="0" spc="-45" dirty="0">
                          <a:solidFill>
                            <a:schemeClr val="tx1"/>
                          </a:solidFill>
                          <a:effectLst/>
                        </a:rPr>
                        <a:t> </a:t>
                      </a:r>
                      <a:r>
                        <a:rPr lang="pt-BR" sz="1200" b="0" spc="-5" dirty="0">
                          <a:solidFill>
                            <a:schemeClr val="tx1"/>
                          </a:solidFill>
                          <a:effectLst/>
                        </a:rPr>
                        <a:t>um</a:t>
                      </a:r>
                      <a:r>
                        <a:rPr lang="pt-BR" sz="1200" b="0" spc="-45" dirty="0">
                          <a:solidFill>
                            <a:schemeClr val="tx1"/>
                          </a:solidFill>
                          <a:effectLst/>
                        </a:rPr>
                        <a:t> </a:t>
                      </a:r>
                      <a:r>
                        <a:rPr lang="pt-BR" sz="1200" b="0" spc="-5" dirty="0">
                          <a:solidFill>
                            <a:schemeClr val="tx1"/>
                          </a:solidFill>
                          <a:effectLst/>
                        </a:rPr>
                        <a:t>p</a:t>
                      </a:r>
                      <a:r>
                        <a:rPr lang="pt-BR" sz="1200" b="0" spc="-10" dirty="0">
                          <a:solidFill>
                            <a:schemeClr val="tx1"/>
                          </a:solidFill>
                          <a:effectLst/>
                        </a:rPr>
                        <a:t>r</a:t>
                      </a:r>
                      <a:r>
                        <a:rPr lang="pt-BR" sz="1200" b="0" spc="-5" dirty="0">
                          <a:solidFill>
                            <a:schemeClr val="tx1"/>
                          </a:solidFill>
                          <a:effectLst/>
                        </a:rPr>
                        <a:t>o</a:t>
                      </a:r>
                      <a:r>
                        <a:rPr lang="pt-BR" sz="1200" b="0" spc="-10" dirty="0">
                          <a:solidFill>
                            <a:schemeClr val="tx1"/>
                          </a:solidFill>
                          <a:effectLst/>
                        </a:rPr>
                        <a:t>gr</a:t>
                      </a:r>
                      <a:r>
                        <a:rPr lang="pt-BR" sz="1200" b="0" spc="-5" dirty="0">
                          <a:solidFill>
                            <a:schemeClr val="tx1"/>
                          </a:solidFill>
                          <a:effectLst/>
                        </a:rPr>
                        <a:t>ama</a:t>
                      </a:r>
                      <a:r>
                        <a:rPr lang="pt-BR" sz="1200" b="0" spc="505" dirty="0">
                          <a:solidFill>
                            <a:schemeClr val="tx1"/>
                          </a:solidFill>
                          <a:effectLst/>
                        </a:rPr>
                        <a:t> </a:t>
                      </a:r>
                      <a:r>
                        <a:rPr lang="pt-BR" sz="1200" b="0" spc="-5" dirty="0">
                          <a:solidFill>
                            <a:schemeClr val="tx1"/>
                          </a:solidFill>
                          <a:effectLst/>
                        </a:rPr>
                        <a:t>d</a:t>
                      </a:r>
                      <a:r>
                        <a:rPr lang="pt-BR" sz="1200" b="0" spc="-10" dirty="0">
                          <a:solidFill>
                            <a:schemeClr val="tx1"/>
                          </a:solidFill>
                          <a:effectLst/>
                        </a:rPr>
                        <a:t>ev</a:t>
                      </a:r>
                      <a:r>
                        <a:rPr lang="pt-BR" sz="1200" b="0" spc="-5" dirty="0">
                          <a:solidFill>
                            <a:schemeClr val="tx1"/>
                          </a:solidFill>
                          <a:effectLst/>
                        </a:rPr>
                        <a:t>idam</a:t>
                      </a:r>
                      <a:r>
                        <a:rPr lang="pt-BR" sz="1200" b="0" spc="-10" dirty="0">
                          <a:solidFill>
                            <a:schemeClr val="tx1"/>
                          </a:solidFill>
                          <a:effectLst/>
                        </a:rPr>
                        <a:t>e</a:t>
                      </a:r>
                      <a:r>
                        <a:rPr lang="pt-BR" sz="1200" b="0" spc="-5" dirty="0">
                          <a:solidFill>
                            <a:schemeClr val="tx1"/>
                          </a:solidFill>
                          <a:effectLst/>
                        </a:rPr>
                        <a:t>nt</a:t>
                      </a:r>
                      <a:r>
                        <a:rPr lang="pt-BR" sz="1200" b="0" spc="-10" dirty="0">
                          <a:solidFill>
                            <a:schemeClr val="tx1"/>
                          </a:solidFill>
                          <a:effectLst/>
                        </a:rPr>
                        <a:t>e</a:t>
                      </a:r>
                      <a:r>
                        <a:rPr lang="pt-BR" sz="1200" b="0" spc="-55" dirty="0">
                          <a:solidFill>
                            <a:schemeClr val="tx1"/>
                          </a:solidFill>
                          <a:effectLst/>
                        </a:rPr>
                        <a:t> </a:t>
                      </a:r>
                      <a:r>
                        <a:rPr lang="pt-BR" sz="1200" b="0" spc="-5" dirty="0">
                          <a:solidFill>
                            <a:schemeClr val="tx1"/>
                          </a:solidFill>
                          <a:effectLst/>
                        </a:rPr>
                        <a:t>fo</a:t>
                      </a:r>
                      <a:r>
                        <a:rPr lang="pt-BR" sz="1200" b="0" spc="-10" dirty="0">
                          <a:solidFill>
                            <a:schemeClr val="tx1"/>
                          </a:solidFill>
                          <a:effectLst/>
                        </a:rPr>
                        <a:t>r</a:t>
                      </a:r>
                      <a:r>
                        <a:rPr lang="pt-BR" sz="1200" b="0" spc="-5" dirty="0">
                          <a:solidFill>
                            <a:schemeClr val="tx1"/>
                          </a:solidFill>
                          <a:effectLst/>
                        </a:rPr>
                        <a:t>malizado</a:t>
                      </a:r>
                      <a:r>
                        <a:rPr lang="pt-BR" sz="1200" b="0" spc="-10" dirty="0">
                          <a:solidFill>
                            <a:schemeClr val="tx1"/>
                          </a:solidFill>
                          <a:effectLst/>
                        </a:rPr>
                        <a:t>,</a:t>
                      </a:r>
                      <a:r>
                        <a:rPr lang="pt-BR" sz="1200" b="0" spc="-55" dirty="0">
                          <a:solidFill>
                            <a:schemeClr val="tx1"/>
                          </a:solidFill>
                          <a:effectLst/>
                        </a:rPr>
                        <a:t> </a:t>
                      </a:r>
                      <a:r>
                        <a:rPr lang="pt-BR" sz="1200" b="0" spc="-10" dirty="0">
                          <a:solidFill>
                            <a:schemeClr val="tx1"/>
                          </a:solidFill>
                          <a:effectLst/>
                        </a:rPr>
                        <a:t>re</a:t>
                      </a:r>
                      <a:r>
                        <a:rPr lang="pt-BR" sz="1200" b="0" spc="-5" dirty="0">
                          <a:solidFill>
                            <a:schemeClr val="tx1"/>
                          </a:solidFill>
                          <a:effectLst/>
                        </a:rPr>
                        <a:t>alizado</a:t>
                      </a:r>
                      <a:r>
                        <a:rPr lang="pt-BR" sz="1200" b="0" spc="-50" dirty="0">
                          <a:solidFill>
                            <a:schemeClr val="tx1"/>
                          </a:solidFill>
                          <a:effectLst/>
                        </a:rPr>
                        <a:t> </a:t>
                      </a:r>
                      <a:r>
                        <a:rPr lang="pt-BR" sz="1200" b="0" spc="-5" dirty="0">
                          <a:solidFill>
                            <a:schemeClr val="tx1"/>
                          </a:solidFill>
                          <a:effectLst/>
                        </a:rPr>
                        <a:t>de</a:t>
                      </a:r>
                      <a:r>
                        <a:rPr lang="pt-BR" sz="1200" b="0" spc="-55" dirty="0">
                          <a:solidFill>
                            <a:schemeClr val="tx1"/>
                          </a:solidFill>
                          <a:effectLst/>
                        </a:rPr>
                        <a:t> </a:t>
                      </a:r>
                      <a:r>
                        <a:rPr lang="pt-BR" sz="1200" b="0" spc="-5" dirty="0">
                          <a:solidFill>
                            <a:schemeClr val="tx1"/>
                          </a:solidFill>
                          <a:effectLst/>
                        </a:rPr>
                        <a:t>modo</a:t>
                      </a:r>
                      <a:r>
                        <a:rPr lang="pt-BR" sz="1200" b="0" spc="-45" dirty="0">
                          <a:solidFill>
                            <a:schemeClr val="tx1"/>
                          </a:solidFill>
                          <a:effectLst/>
                        </a:rPr>
                        <a:t> </a:t>
                      </a:r>
                      <a:r>
                        <a:rPr lang="pt-BR" sz="1200" b="0" spc="-5" dirty="0">
                          <a:solidFill>
                            <a:schemeClr val="tx1"/>
                          </a:solidFill>
                          <a:effectLst/>
                        </a:rPr>
                        <a:t>contínuo</a:t>
                      </a:r>
                      <a:r>
                        <a:rPr lang="pt-BR" sz="1200" b="0" spc="-50" dirty="0">
                          <a:solidFill>
                            <a:schemeClr val="tx1"/>
                          </a:solidFill>
                          <a:effectLst/>
                        </a:rPr>
                        <a:t> </a:t>
                      </a:r>
                      <a:r>
                        <a:rPr lang="pt-BR" sz="1200" b="0" dirty="0">
                          <a:solidFill>
                            <a:schemeClr val="tx1"/>
                          </a:solidFill>
                          <a:effectLst/>
                        </a:rPr>
                        <a:t>e</a:t>
                      </a:r>
                      <a:r>
                        <a:rPr lang="pt-BR" sz="1200" b="0" spc="-55" dirty="0">
                          <a:solidFill>
                            <a:schemeClr val="tx1"/>
                          </a:solidFill>
                          <a:effectLst/>
                        </a:rPr>
                        <a:t> </a:t>
                      </a:r>
                      <a:r>
                        <a:rPr lang="pt-BR" sz="1200" b="0" spc="-5" dirty="0">
                          <a:solidFill>
                            <a:schemeClr val="tx1"/>
                          </a:solidFill>
                          <a:effectLst/>
                        </a:rPr>
                        <a:t>bas</a:t>
                      </a:r>
                      <a:r>
                        <a:rPr lang="pt-BR" sz="1200" b="0" spc="-10" dirty="0">
                          <a:solidFill>
                            <a:schemeClr val="tx1"/>
                          </a:solidFill>
                          <a:effectLst/>
                        </a:rPr>
                        <a:t>e</a:t>
                      </a:r>
                      <a:r>
                        <a:rPr lang="pt-BR" sz="1200" b="0" spc="-5" dirty="0">
                          <a:solidFill>
                            <a:schemeClr val="tx1"/>
                          </a:solidFill>
                          <a:effectLst/>
                        </a:rPr>
                        <a:t>ado</a:t>
                      </a:r>
                      <a:r>
                        <a:rPr lang="pt-BR" sz="1200" b="0" spc="-45" dirty="0">
                          <a:solidFill>
                            <a:schemeClr val="tx1"/>
                          </a:solidFill>
                          <a:effectLst/>
                        </a:rPr>
                        <a:t> </a:t>
                      </a:r>
                      <a:r>
                        <a:rPr lang="pt-BR" sz="1200" b="0" spc="-10" dirty="0">
                          <a:solidFill>
                            <a:schemeClr val="tx1"/>
                          </a:solidFill>
                          <a:effectLst/>
                        </a:rPr>
                        <a:t>e</a:t>
                      </a:r>
                      <a:r>
                        <a:rPr lang="pt-BR" sz="1200" b="0" spc="-5" dirty="0">
                          <a:solidFill>
                            <a:schemeClr val="tx1"/>
                          </a:solidFill>
                          <a:effectLst/>
                        </a:rPr>
                        <a:t>m</a:t>
                      </a:r>
                      <a:r>
                        <a:rPr lang="pt-BR" sz="1200" b="0" spc="-55" dirty="0">
                          <a:solidFill>
                            <a:schemeClr val="tx1"/>
                          </a:solidFill>
                          <a:effectLst/>
                        </a:rPr>
                        <a:t> </a:t>
                      </a:r>
                      <a:r>
                        <a:rPr lang="pt-BR" sz="1200" b="0" spc="-10" dirty="0">
                          <a:solidFill>
                            <a:schemeClr val="tx1"/>
                          </a:solidFill>
                          <a:effectLst/>
                        </a:rPr>
                        <a:t>e</a:t>
                      </a:r>
                      <a:r>
                        <a:rPr lang="pt-BR" sz="1200" b="0" spc="-5" dirty="0">
                          <a:solidFill>
                            <a:schemeClr val="tx1"/>
                          </a:solidFill>
                          <a:effectLst/>
                        </a:rPr>
                        <a:t>studos</a:t>
                      </a:r>
                      <a:r>
                        <a:rPr lang="pt-BR" sz="1200" b="0" spc="-50" dirty="0">
                          <a:solidFill>
                            <a:schemeClr val="tx1"/>
                          </a:solidFill>
                          <a:effectLst/>
                        </a:rPr>
                        <a:t> </a:t>
                      </a:r>
                      <a:r>
                        <a:rPr lang="pt-BR" sz="1200" b="0" spc="-5" dirty="0">
                          <a:solidFill>
                            <a:schemeClr val="tx1"/>
                          </a:solidFill>
                          <a:effectLst/>
                        </a:rPr>
                        <a:t>de</a:t>
                      </a:r>
                      <a:r>
                        <a:rPr lang="pt-BR" sz="1200" b="0" spc="-55"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5" dirty="0">
                          <a:solidFill>
                            <a:schemeClr val="tx1"/>
                          </a:solidFill>
                          <a:effectLst/>
                        </a:rPr>
                        <a:t>t</a:t>
                      </a:r>
                      <a:r>
                        <a:rPr lang="pt-BR" sz="1200" b="0" spc="-10" dirty="0">
                          <a:solidFill>
                            <a:schemeClr val="tx1"/>
                          </a:solidFill>
                          <a:effectLst/>
                        </a:rPr>
                        <a:t>er</a:t>
                      </a:r>
                      <a:r>
                        <a:rPr lang="pt-BR" sz="1200" b="0" spc="-5" dirty="0">
                          <a:solidFill>
                            <a:schemeClr val="tx1"/>
                          </a:solidFill>
                          <a:effectLst/>
                        </a:rPr>
                        <a:t>minação</a:t>
                      </a:r>
                      <a:r>
                        <a:rPr lang="pt-BR" sz="1200" b="0" spc="-45"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55"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5" dirty="0">
                          <a:solidFill>
                            <a:schemeClr val="tx1"/>
                          </a:solidFill>
                          <a:effectLst/>
                        </a:rPr>
                        <a:t>mandas.</a:t>
                      </a:r>
                      <a:r>
                        <a:rPr lang="pt-BR" sz="1200" b="0" spc="-50" dirty="0">
                          <a:solidFill>
                            <a:schemeClr val="tx1"/>
                          </a:solidFill>
                          <a:effectLst/>
                        </a:rPr>
                        <a:t> </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600"/>
                        </a:spcAft>
                      </a:pPr>
                      <a:r>
                        <a:rPr lang="pt-BR" sz="1200" b="0" spc="-5" dirty="0">
                          <a:solidFill>
                            <a:schemeClr val="tx1"/>
                          </a:solidFill>
                          <a:effectLst/>
                        </a:rPr>
                        <a:t>- Não existe um p</a:t>
                      </a:r>
                      <a:r>
                        <a:rPr lang="pt-BR" sz="1200" b="0" spc="-10" dirty="0">
                          <a:solidFill>
                            <a:schemeClr val="tx1"/>
                          </a:solidFill>
                          <a:effectLst/>
                        </a:rPr>
                        <a:t>r</a:t>
                      </a:r>
                      <a:r>
                        <a:rPr lang="pt-BR" sz="1200" b="0" spc="-5" dirty="0">
                          <a:solidFill>
                            <a:schemeClr val="tx1"/>
                          </a:solidFill>
                          <a:effectLst/>
                        </a:rPr>
                        <a:t>o</a:t>
                      </a:r>
                      <a:r>
                        <a:rPr lang="pt-BR" sz="1200" b="0" spc="-10" dirty="0">
                          <a:solidFill>
                            <a:schemeClr val="tx1"/>
                          </a:solidFill>
                          <a:effectLst/>
                        </a:rPr>
                        <a:t>gr</a:t>
                      </a:r>
                      <a:r>
                        <a:rPr lang="pt-BR" sz="1200" b="0" spc="-5" dirty="0">
                          <a:solidFill>
                            <a:schemeClr val="tx1"/>
                          </a:solidFill>
                          <a:effectLst/>
                        </a:rPr>
                        <a:t>ama</a:t>
                      </a:r>
                      <a:r>
                        <a:rPr lang="pt-BR" sz="1200" b="0" spc="-40"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spc="-5" dirty="0">
                          <a:solidFill>
                            <a:schemeClr val="tx1"/>
                          </a:solidFill>
                          <a:effectLst/>
                        </a:rPr>
                        <a:t>capacitação</a:t>
                      </a:r>
                      <a:r>
                        <a:rPr lang="pt-BR" sz="1200" b="0" spc="-35" dirty="0">
                          <a:solidFill>
                            <a:schemeClr val="tx1"/>
                          </a:solidFill>
                          <a:effectLst/>
                        </a:rPr>
                        <a:t> </a:t>
                      </a:r>
                      <a:r>
                        <a:rPr lang="pt-BR" sz="1200" b="0" spc="-10" dirty="0">
                          <a:solidFill>
                            <a:schemeClr val="tx1"/>
                          </a:solidFill>
                          <a:effectLst/>
                        </a:rPr>
                        <a:t>e</a:t>
                      </a:r>
                      <a:r>
                        <a:rPr lang="pt-BR" sz="1200" b="0" spc="-5" dirty="0">
                          <a:solidFill>
                            <a:schemeClr val="tx1"/>
                          </a:solidFill>
                          <a:effectLst/>
                        </a:rPr>
                        <a:t>m</a:t>
                      </a:r>
                      <a:r>
                        <a:rPr lang="pt-BR" sz="1200" b="0" spc="-45" dirty="0">
                          <a:solidFill>
                            <a:schemeClr val="tx1"/>
                          </a:solidFill>
                          <a:effectLst/>
                        </a:rPr>
                        <a:t> </a:t>
                      </a:r>
                      <a:r>
                        <a:rPr lang="pt-BR" sz="1200" b="0" spc="-5" dirty="0">
                          <a:solidFill>
                            <a:schemeClr val="tx1"/>
                          </a:solidFill>
                          <a:effectLst/>
                        </a:rPr>
                        <a:t>âmbito</a:t>
                      </a:r>
                      <a:r>
                        <a:rPr lang="pt-BR" sz="1200" b="0" spc="-35" dirty="0">
                          <a:solidFill>
                            <a:schemeClr val="tx1"/>
                          </a:solidFill>
                          <a:effectLst/>
                        </a:rPr>
                        <a:t> </a:t>
                      </a:r>
                      <a:r>
                        <a:rPr lang="pt-BR" sz="1200" b="0" spc="-10" dirty="0">
                          <a:solidFill>
                            <a:schemeClr val="tx1"/>
                          </a:solidFill>
                          <a:effectLst/>
                        </a:rPr>
                        <a:t>distrital</a:t>
                      </a:r>
                      <a:r>
                        <a:rPr lang="pt-BR" sz="1200" b="0" spc="-40" dirty="0">
                          <a:solidFill>
                            <a:schemeClr val="tx1"/>
                          </a:solidFill>
                          <a:effectLst/>
                        </a:rPr>
                        <a:t> aberto a participação de todos os entes do SGRHDF </a:t>
                      </a:r>
                      <a:r>
                        <a:rPr lang="pt-BR" sz="1200" b="0" spc="-5" dirty="0">
                          <a:solidFill>
                            <a:schemeClr val="tx1"/>
                          </a:solidFill>
                          <a:effectLst/>
                        </a:rPr>
                        <a:t>para</a:t>
                      </a:r>
                      <a:r>
                        <a:rPr lang="pt-BR" sz="1200" b="0" spc="-40" dirty="0">
                          <a:solidFill>
                            <a:schemeClr val="tx1"/>
                          </a:solidFill>
                          <a:effectLst/>
                        </a:rPr>
                        <a:t> </a:t>
                      </a:r>
                      <a:r>
                        <a:rPr lang="pt-BR" sz="1200" b="0" spc="-5" dirty="0">
                          <a:solidFill>
                            <a:schemeClr val="tx1"/>
                          </a:solidFill>
                          <a:effectLst/>
                        </a:rPr>
                        <a:t>t</a:t>
                      </a:r>
                      <a:r>
                        <a:rPr lang="pt-BR" sz="1200" b="0" spc="-10" dirty="0">
                          <a:solidFill>
                            <a:schemeClr val="tx1"/>
                          </a:solidFill>
                          <a:effectLst/>
                        </a:rPr>
                        <a:t>e</a:t>
                      </a:r>
                      <a:r>
                        <a:rPr lang="pt-BR" sz="1200" b="0" spc="-5" dirty="0">
                          <a:solidFill>
                            <a:schemeClr val="tx1"/>
                          </a:solidFill>
                          <a:effectLst/>
                        </a:rPr>
                        <a:t>mas</a:t>
                      </a:r>
                      <a:r>
                        <a:rPr lang="pt-BR" sz="1200" b="0" spc="-35" dirty="0">
                          <a:solidFill>
                            <a:schemeClr val="tx1"/>
                          </a:solidFill>
                          <a:effectLst/>
                        </a:rPr>
                        <a:t> </a:t>
                      </a:r>
                      <a:r>
                        <a:rPr lang="pt-BR" sz="1200" b="0" spc="-5" dirty="0">
                          <a:solidFill>
                            <a:schemeClr val="tx1"/>
                          </a:solidFill>
                          <a:effectLst/>
                        </a:rPr>
                        <a:t>af</a:t>
                      </a:r>
                      <a:r>
                        <a:rPr lang="pt-BR" sz="1200" b="0" spc="-10" dirty="0">
                          <a:solidFill>
                            <a:schemeClr val="tx1"/>
                          </a:solidFill>
                          <a:effectLst/>
                        </a:rPr>
                        <a:t>e</a:t>
                      </a:r>
                      <a:r>
                        <a:rPr lang="pt-BR" sz="1200" b="0" spc="-5" dirty="0">
                          <a:solidFill>
                            <a:schemeClr val="tx1"/>
                          </a:solidFill>
                          <a:effectLst/>
                        </a:rPr>
                        <a:t>tos</a:t>
                      </a:r>
                      <a:r>
                        <a:rPr lang="pt-BR" sz="1200" b="0" spc="-35" dirty="0">
                          <a:solidFill>
                            <a:schemeClr val="tx1"/>
                          </a:solidFill>
                          <a:effectLst/>
                        </a:rPr>
                        <a:t> </a:t>
                      </a:r>
                      <a:r>
                        <a:rPr lang="pt-BR" sz="1200" b="0" dirty="0">
                          <a:solidFill>
                            <a:schemeClr val="tx1"/>
                          </a:solidFill>
                          <a:effectLst/>
                        </a:rPr>
                        <a:t>à</a:t>
                      </a:r>
                      <a:r>
                        <a:rPr lang="pt-BR" sz="1200" b="0" spc="-40" dirty="0">
                          <a:solidFill>
                            <a:schemeClr val="tx1"/>
                          </a:solidFill>
                          <a:effectLst/>
                        </a:rPr>
                        <a:t> </a:t>
                      </a:r>
                      <a:r>
                        <a:rPr lang="pt-BR" sz="1200" b="0" spc="-10" dirty="0">
                          <a:solidFill>
                            <a:schemeClr val="tx1"/>
                          </a:solidFill>
                          <a:effectLst/>
                        </a:rPr>
                        <a:t>ge</a:t>
                      </a:r>
                      <a:r>
                        <a:rPr lang="pt-BR" sz="1200" b="0" spc="-5" dirty="0">
                          <a:solidFill>
                            <a:schemeClr val="tx1"/>
                          </a:solidFill>
                          <a:effectLst/>
                        </a:rPr>
                        <a:t>stão</a:t>
                      </a:r>
                      <a:r>
                        <a:rPr lang="pt-BR" sz="1200" b="0" spc="-35"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spc="-10" dirty="0">
                          <a:solidFill>
                            <a:schemeClr val="tx1"/>
                          </a:solidFill>
                          <a:effectLst/>
                        </a:rPr>
                        <a:t>re</a:t>
                      </a:r>
                      <a:r>
                        <a:rPr lang="pt-BR" sz="1200" b="0" spc="-5" dirty="0">
                          <a:solidFill>
                            <a:schemeClr val="tx1"/>
                          </a:solidFill>
                          <a:effectLst/>
                        </a:rPr>
                        <a:t>cu</a:t>
                      </a:r>
                      <a:r>
                        <a:rPr lang="pt-BR" sz="1200" b="0" spc="-10" dirty="0">
                          <a:solidFill>
                            <a:schemeClr val="tx1"/>
                          </a:solidFill>
                          <a:effectLst/>
                        </a:rPr>
                        <a:t>r</a:t>
                      </a:r>
                      <a:r>
                        <a:rPr lang="pt-BR" sz="1200" b="0" spc="-5" dirty="0">
                          <a:solidFill>
                            <a:schemeClr val="tx1"/>
                          </a:solidFill>
                          <a:effectLst/>
                        </a:rPr>
                        <a:t>sos</a:t>
                      </a:r>
                      <a:r>
                        <a:rPr lang="pt-BR" sz="1200" b="0" spc="-35" dirty="0">
                          <a:solidFill>
                            <a:schemeClr val="tx1"/>
                          </a:solidFill>
                          <a:effectLst/>
                        </a:rPr>
                        <a:t> </a:t>
                      </a:r>
                      <a:r>
                        <a:rPr lang="pt-BR" sz="1200" b="0" spc="-5" dirty="0">
                          <a:solidFill>
                            <a:schemeClr val="tx1"/>
                          </a:solidFill>
                          <a:effectLst/>
                        </a:rPr>
                        <a:t>híd</a:t>
                      </a:r>
                      <a:r>
                        <a:rPr lang="pt-BR" sz="1200" b="0" spc="-10" dirty="0">
                          <a:solidFill>
                            <a:schemeClr val="tx1"/>
                          </a:solidFill>
                          <a:effectLst/>
                        </a:rPr>
                        <a:t>r</a:t>
                      </a:r>
                      <a:r>
                        <a:rPr lang="pt-BR" sz="1200" b="0" spc="-5" dirty="0">
                          <a:solidFill>
                            <a:schemeClr val="tx1"/>
                          </a:solidFill>
                          <a:effectLst/>
                        </a:rPr>
                        <a:t>icos.</a:t>
                      </a:r>
                      <a:endParaRPr lang="pt-BR" sz="1200" b="0" dirty="0">
                        <a:solidFill>
                          <a:schemeClr val="tx1"/>
                        </a:solidFill>
                        <a:effectLst/>
                      </a:endParaRPr>
                    </a:p>
                    <a:p>
                      <a:pPr marL="144000">
                        <a:lnSpc>
                          <a:spcPct val="114000"/>
                        </a:lnSpc>
                        <a:spcAft>
                          <a:spcPts val="600"/>
                        </a:spcAft>
                      </a:pPr>
                      <a:r>
                        <a:rPr lang="pt-BR" sz="1200" b="0" spc="-5" dirty="0">
                          <a:solidFill>
                            <a:schemeClr val="tx1"/>
                          </a:solidFill>
                          <a:effectLst/>
                        </a:rPr>
                        <a:t>- A Sema, a </a:t>
                      </a:r>
                      <a:r>
                        <a:rPr lang="pt-BR" sz="1200" b="0" spc="-5" dirty="0" err="1">
                          <a:solidFill>
                            <a:schemeClr val="tx1"/>
                          </a:solidFill>
                          <a:effectLst/>
                        </a:rPr>
                        <a:t>Adasa</a:t>
                      </a:r>
                      <a:r>
                        <a:rPr lang="pt-BR" sz="1200" b="0" spc="-5" dirty="0">
                          <a:solidFill>
                            <a:schemeClr val="tx1"/>
                          </a:solidFill>
                          <a:effectLst/>
                        </a:rPr>
                        <a:t> e o </a:t>
                      </a:r>
                      <a:r>
                        <a:rPr lang="pt-BR" sz="1200" b="0" spc="-5" dirty="0" err="1">
                          <a:solidFill>
                            <a:schemeClr val="tx1"/>
                          </a:solidFill>
                          <a:effectLst/>
                        </a:rPr>
                        <a:t>Ibram</a:t>
                      </a:r>
                      <a:r>
                        <a:rPr lang="pt-BR" sz="1200" b="0" spc="-5" dirty="0">
                          <a:solidFill>
                            <a:schemeClr val="tx1"/>
                          </a:solidFill>
                          <a:effectLst/>
                        </a:rPr>
                        <a:t> estão participando das oficinas do projeto </a:t>
                      </a:r>
                      <a:r>
                        <a:rPr lang="pt-BR" sz="1200" b="0" spc="-5" dirty="0" err="1">
                          <a:solidFill>
                            <a:schemeClr val="tx1"/>
                          </a:solidFill>
                          <a:effectLst/>
                        </a:rPr>
                        <a:t>DesenvolverRH</a:t>
                      </a:r>
                      <a:r>
                        <a:rPr lang="pt-BR" sz="1200" b="0" spc="-5" dirty="0">
                          <a:solidFill>
                            <a:schemeClr val="tx1"/>
                          </a:solidFill>
                          <a:effectLst/>
                        </a:rPr>
                        <a:t>, promovido pela ANA para capacitar na elaboração do Plano de Capacitação em Recursos Hídricos de cada estado e do DF</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600"/>
                        </a:spcAft>
                      </a:pPr>
                      <a:r>
                        <a:rPr lang="pt-BR" sz="1200" b="0" spc="-5" dirty="0" smtClean="0">
                          <a:solidFill>
                            <a:schemeClr val="tx1"/>
                          </a:solidFill>
                          <a:effectLst/>
                        </a:rPr>
                        <a:t>- </a:t>
                      </a:r>
                      <a:r>
                        <a:rPr lang="pt-BR" sz="1200" b="0" spc="-5" dirty="0">
                          <a:solidFill>
                            <a:schemeClr val="tx1"/>
                          </a:solidFill>
                          <a:effectLst/>
                        </a:rPr>
                        <a:t>Elaboração e aprovação, pelo CRHDF, do Plano de Capacitação em Gestão das Águas do DF para capacitar os integrantes do SGIRH/DF</a:t>
                      </a:r>
                      <a:endParaRPr lang="pt-BR" sz="1200" b="0" dirty="0">
                        <a:solidFill>
                          <a:schemeClr val="tx1"/>
                        </a:solidFill>
                        <a:effectLst/>
                      </a:endParaRPr>
                    </a:p>
                    <a:p>
                      <a:pPr marL="144000">
                        <a:lnSpc>
                          <a:spcPct val="114000"/>
                        </a:lnSpc>
                        <a:spcAft>
                          <a:spcPts val="600"/>
                        </a:spcAft>
                      </a:pPr>
                      <a:r>
                        <a:rPr lang="pt-BR" sz="1200" b="0" spc="-5" dirty="0">
                          <a:solidFill>
                            <a:schemeClr val="tx1"/>
                          </a:solidFill>
                          <a:effectLst/>
                        </a:rPr>
                        <a:t>- Divulgação sistemática dos cursos existentes sobre o tema.</a:t>
                      </a:r>
                      <a:endParaRPr lang="pt-BR" sz="1200" b="0" dirty="0">
                        <a:solidFill>
                          <a:schemeClr val="tx1"/>
                        </a:solidFill>
                        <a:effectLst/>
                      </a:endParaRPr>
                    </a:p>
                    <a:p>
                      <a:pPr marL="144000">
                        <a:lnSpc>
                          <a:spcPct val="114000"/>
                        </a:lnSpc>
                        <a:spcAft>
                          <a:spcPts val="600"/>
                        </a:spcAft>
                      </a:pPr>
                      <a:r>
                        <a:rPr lang="pt-BR" sz="1200" b="0" spc="-5" dirty="0">
                          <a:solidFill>
                            <a:schemeClr val="tx1"/>
                          </a:solidFill>
                          <a:effectLst/>
                        </a:rPr>
                        <a:t>- Realização de cursos e eventos de capacitação sobre o tema para os entes do sistema. </a:t>
                      </a:r>
                      <a:endParaRPr lang="pt-BR" sz="1200" b="0" dirty="0">
                        <a:solidFill>
                          <a:schemeClr val="tx1"/>
                        </a:solidFill>
                        <a:effectLst/>
                        <a:latin typeface="Calibri"/>
                        <a:ea typeface="Calibri"/>
                        <a:cs typeface="Times New Roman"/>
                      </a:endParaRPr>
                    </a:p>
                  </a:txBody>
                  <a:tcPr marL="0" marR="0" marT="0" marB="0">
                    <a:noFill/>
                  </a:tcPr>
                </a:tc>
              </a:tr>
            </a:tbl>
          </a:graphicData>
        </a:graphic>
      </p:graphicFrame>
    </p:spTree>
    <p:extLst>
      <p:ext uri="{BB962C8B-B14F-4D97-AF65-F5344CB8AC3E}">
        <p14:creationId xmlns:p14="http://schemas.microsoft.com/office/powerpoint/2010/main" val="8769241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96" y="584448"/>
            <a:ext cx="9054314" cy="6012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tângulo 5"/>
          <p:cNvSpPr/>
          <p:nvPr/>
        </p:nvSpPr>
        <p:spPr>
          <a:xfrm>
            <a:off x="35496" y="3555132"/>
            <a:ext cx="9001000" cy="66595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362953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512" y="188640"/>
            <a:ext cx="8229600" cy="1069848"/>
          </a:xfrm>
        </p:spPr>
        <p:txBody>
          <a:bodyPr>
            <a:normAutofit/>
          </a:bodyPr>
          <a:lstStyle/>
          <a:p>
            <a:r>
              <a:rPr lang="pt-BR" sz="2400" dirty="0"/>
              <a:t>Meta II.3 Variáveis de </a:t>
            </a:r>
            <a:r>
              <a:rPr lang="pt-BR" sz="2400" dirty="0" smtClean="0"/>
              <a:t>planejamento</a:t>
            </a:r>
            <a:endParaRPr lang="pt-BR" sz="2400" dirty="0"/>
          </a:p>
        </p:txBody>
      </p:sp>
      <p:graphicFrame>
        <p:nvGraphicFramePr>
          <p:cNvPr id="5" name="Tabela 4"/>
          <p:cNvGraphicFramePr>
            <a:graphicFrameLocks noGrp="1"/>
          </p:cNvGraphicFramePr>
          <p:nvPr>
            <p:extLst>
              <p:ext uri="{D42A27DB-BD31-4B8C-83A1-F6EECF244321}">
                <p14:modId xmlns:p14="http://schemas.microsoft.com/office/powerpoint/2010/main" val="2308369310"/>
              </p:ext>
            </p:extLst>
          </p:nvPr>
        </p:nvGraphicFramePr>
        <p:xfrm>
          <a:off x="107504" y="980728"/>
          <a:ext cx="8928992" cy="4981370"/>
        </p:xfrm>
        <a:graphic>
          <a:graphicData uri="http://schemas.openxmlformats.org/drawingml/2006/table">
            <a:tbl>
              <a:tblPr firstRow="1" firstCol="1" bandRow="1"/>
              <a:tblGrid>
                <a:gridCol w="216024"/>
                <a:gridCol w="145290"/>
                <a:gridCol w="1253858"/>
                <a:gridCol w="360051"/>
                <a:gridCol w="360051"/>
                <a:gridCol w="473038"/>
                <a:gridCol w="5167740"/>
                <a:gridCol w="447852"/>
                <a:gridCol w="505088"/>
              </a:tblGrid>
              <a:tr h="223005">
                <a:tc gridSpan="2">
                  <a:txBody>
                    <a:bodyPr/>
                    <a:lstStyle/>
                    <a:p>
                      <a:pPr algn="ctr">
                        <a:lnSpc>
                          <a:spcPct val="115000"/>
                        </a:lnSpc>
                        <a:spcAft>
                          <a:spcPts val="0"/>
                        </a:spcAft>
                      </a:pPr>
                      <a:r>
                        <a:rPr lang="pt-BR" sz="900" b="1" dirty="0">
                          <a:effectLst/>
                          <a:latin typeface="Calibri"/>
                          <a:ea typeface="Times New Roman"/>
                          <a:cs typeface="Times New Roman"/>
                        </a:rPr>
                        <a:t>Item</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a:txBody>
                    <a:bodyPr/>
                    <a:lstStyle/>
                    <a:p>
                      <a:pPr algn="ctr">
                        <a:lnSpc>
                          <a:spcPct val="115000"/>
                        </a:lnSpc>
                        <a:spcAft>
                          <a:spcPts val="0"/>
                        </a:spcAft>
                      </a:pPr>
                      <a:r>
                        <a:rPr lang="pt-BR" sz="900" b="1">
                          <a:effectLst/>
                          <a:latin typeface="Calibri"/>
                          <a:ea typeface="Times New Roman"/>
                          <a:cs typeface="Times New Roman"/>
                        </a:rPr>
                        <a:t>Variável</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900" b="1">
                          <a:effectLst/>
                          <a:latin typeface="Calibri"/>
                          <a:ea typeface="Times New Roman"/>
                          <a:cs typeface="Times New Roman"/>
                        </a:rPr>
                        <a:t>2016</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900" b="1">
                          <a:effectLst/>
                          <a:latin typeface="Calibri"/>
                          <a:ea typeface="Times New Roman"/>
                          <a:cs typeface="Times New Roman"/>
                        </a:rPr>
                        <a:t>Meta</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900" b="1">
                          <a:effectLst/>
                          <a:latin typeface="Calibri"/>
                          <a:ea typeface="Times New Roman"/>
                          <a:cs typeface="Times New Roman"/>
                        </a:rPr>
                        <a:t>Tipologia C</a:t>
                      </a:r>
                      <a:endParaRPr lang="pt-BR" sz="1000">
                        <a:effectLst/>
                        <a:latin typeface="Calibri"/>
                        <a:ea typeface="Times New Roman"/>
                        <a:cs typeface="Times New Roman"/>
                      </a:endParaRPr>
                    </a:p>
                    <a:p>
                      <a:pPr algn="ctr">
                        <a:lnSpc>
                          <a:spcPct val="115000"/>
                        </a:lnSpc>
                        <a:spcAft>
                          <a:spcPts val="0"/>
                        </a:spcAft>
                      </a:pPr>
                      <a:r>
                        <a:rPr lang="pt-BR" sz="900" b="1">
                          <a:effectLst/>
                          <a:latin typeface="Calibri"/>
                          <a:ea typeface="Times New Roman"/>
                          <a:cs typeface="Times New Roman"/>
                        </a:rPr>
                        <a:t>Nível</a:t>
                      </a:r>
                      <a:endParaRPr lang="pt-BR" sz="1000">
                        <a:effectLst/>
                        <a:latin typeface="Calibri"/>
                        <a:ea typeface="Times New Roman"/>
                        <a:cs typeface="Times New Roman"/>
                      </a:endParaRPr>
                    </a:p>
                    <a:p>
                      <a:pPr algn="ctr">
                        <a:lnSpc>
                          <a:spcPct val="115000"/>
                        </a:lnSpc>
                        <a:spcAft>
                          <a:spcPts val="0"/>
                        </a:spcAft>
                      </a:pPr>
                      <a:r>
                        <a:rPr lang="pt-BR" sz="900" b="1">
                          <a:effectLst/>
                          <a:latin typeface="Calibri"/>
                          <a:ea typeface="Times New Roman"/>
                          <a:cs typeface="Times New Roman"/>
                        </a:rPr>
                        <a:t>Mínimo</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900" b="1">
                          <a:effectLst/>
                          <a:latin typeface="Calibri"/>
                          <a:ea typeface="Times New Roman"/>
                          <a:cs typeface="Times New Roman"/>
                        </a:rPr>
                        <a:t>DESCRIÇÃO DO NÍVEL DA VARIÁVEL PARA ATINGIMENTO DA META</a:t>
                      </a:r>
                      <a:endParaRPr lang="pt-BR" sz="1000">
                        <a:effectLst/>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900" b="1">
                          <a:effectLst/>
                          <a:latin typeface="Calibri"/>
                          <a:ea typeface="Times New Roman"/>
                          <a:cs typeface="Times New Roman"/>
                        </a:rPr>
                        <a:t>Tem</a:t>
                      </a:r>
                      <a:endParaRPr lang="pt-BR" sz="1000">
                        <a:effectLst/>
                        <a:latin typeface="Calibri"/>
                        <a:ea typeface="Times New Roman"/>
                        <a:cs typeface="Times New Roman"/>
                      </a:endParaRPr>
                    </a:p>
                    <a:p>
                      <a:pPr algn="ctr">
                        <a:lnSpc>
                          <a:spcPct val="115000"/>
                        </a:lnSpc>
                        <a:spcAft>
                          <a:spcPts val="0"/>
                        </a:spcAft>
                      </a:pPr>
                      <a:r>
                        <a:rPr lang="pt-BR" sz="900" b="1">
                          <a:effectLst/>
                          <a:latin typeface="Calibri"/>
                          <a:ea typeface="Times New Roman"/>
                          <a:cs typeface="Times New Roman"/>
                        </a:rPr>
                        <a:t>desafio?</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900" b="1">
                          <a:effectLst/>
                          <a:latin typeface="Calibri"/>
                          <a:ea typeface="Times New Roman"/>
                          <a:cs typeface="Times New Roman"/>
                        </a:rPr>
                        <a:t>Proposta alocação recursos </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9016">
                <a:tc gridSpan="5">
                  <a:txBody>
                    <a:bodyPr/>
                    <a:lstStyle/>
                    <a:p>
                      <a:pPr algn="ctr">
                        <a:lnSpc>
                          <a:spcPct val="115000"/>
                        </a:lnSpc>
                        <a:spcAft>
                          <a:spcPts val="0"/>
                        </a:spcAft>
                      </a:pPr>
                      <a:r>
                        <a:rPr lang="pt-BR" sz="900" b="1" dirty="0">
                          <a:effectLst/>
                          <a:latin typeface="Calibri"/>
                          <a:ea typeface="Times New Roman"/>
                          <a:cs typeface="Times New Roman"/>
                        </a:rPr>
                        <a:t>Variáveis de planejamento</a:t>
                      </a:r>
                      <a:endParaRPr lang="pt-BR" sz="1000" dirty="0">
                        <a:effectLst/>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r>
              <a:tr h="476131">
                <a:tc>
                  <a:txBody>
                    <a:bodyPr/>
                    <a:lstStyle/>
                    <a:p>
                      <a:pPr>
                        <a:lnSpc>
                          <a:spcPct val="115000"/>
                        </a:lnSpc>
                        <a:spcAft>
                          <a:spcPts val="0"/>
                        </a:spcAft>
                      </a:pPr>
                      <a:r>
                        <a:rPr lang="pt-BR" sz="1100" b="1" dirty="0">
                          <a:effectLst/>
                          <a:latin typeface="Calibri"/>
                          <a:ea typeface="Times New Roman"/>
                          <a:cs typeface="Times New Roman"/>
                        </a:rPr>
                        <a:t>2.1 </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pt-BR" sz="1200" b="1" u="sng" spc="-10" dirty="0">
                          <a:effectLst/>
                          <a:latin typeface="Calibri"/>
                          <a:ea typeface="Times New Roman"/>
                          <a:cs typeface="Times New Roman"/>
                        </a:rPr>
                        <a:t>Balan</a:t>
                      </a:r>
                      <a:r>
                        <a:rPr lang="pt-BR" sz="1200" b="1" u="sng" spc="-5" dirty="0">
                          <a:effectLst/>
                          <a:latin typeface="Calibri"/>
                          <a:ea typeface="Times New Roman"/>
                          <a:cs typeface="Times New Roman"/>
                        </a:rPr>
                        <a:t>ç</a:t>
                      </a:r>
                      <a:r>
                        <a:rPr lang="pt-BR" sz="1200" b="1" u="sng" spc="-10" dirty="0">
                          <a:effectLst/>
                          <a:latin typeface="Calibri"/>
                          <a:ea typeface="Times New Roman"/>
                          <a:cs typeface="Times New Roman"/>
                        </a:rPr>
                        <a:t>o</a:t>
                      </a:r>
                      <a:r>
                        <a:rPr lang="pt-BR" sz="1200" b="1" u="sng" spc="-30" dirty="0">
                          <a:effectLst/>
                          <a:latin typeface="Calibri"/>
                          <a:ea typeface="Times New Roman"/>
                          <a:cs typeface="Times New Roman"/>
                        </a:rPr>
                        <a:t> </a:t>
                      </a:r>
                      <a:r>
                        <a:rPr lang="pt-BR" sz="1200" b="1" u="sng" spc="-5" dirty="0">
                          <a:effectLst/>
                          <a:latin typeface="Calibri"/>
                          <a:ea typeface="Times New Roman"/>
                          <a:cs typeface="Times New Roman"/>
                        </a:rPr>
                        <a:t>H</a:t>
                      </a:r>
                      <a:r>
                        <a:rPr lang="pt-BR" sz="1200" b="1" u="sng" spc="-10" dirty="0">
                          <a:effectLst/>
                          <a:latin typeface="Calibri"/>
                          <a:ea typeface="Times New Roman"/>
                          <a:cs typeface="Times New Roman"/>
                        </a:rPr>
                        <a:t>íd</a:t>
                      </a:r>
                      <a:r>
                        <a:rPr lang="pt-BR" sz="1200" b="1" u="sng" spc="-5" dirty="0">
                          <a:effectLst/>
                          <a:latin typeface="Calibri"/>
                          <a:ea typeface="Times New Roman"/>
                          <a:cs typeface="Times New Roman"/>
                        </a:rPr>
                        <a:t>ric</a:t>
                      </a:r>
                      <a:r>
                        <a:rPr lang="pt-BR" sz="1200" b="1" u="sng" spc="-10" dirty="0">
                          <a:effectLst/>
                          <a:latin typeface="Calibri"/>
                          <a:ea typeface="Times New Roman"/>
                          <a:cs typeface="Times New Roman"/>
                        </a:rPr>
                        <a:t>o</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15000"/>
                        </a:lnSpc>
                        <a:spcAft>
                          <a:spcPts val="0"/>
                        </a:spcAft>
                      </a:pP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pt-BR" sz="1200" b="1" dirty="0">
                          <a:effectLst/>
                          <a:highlight>
                            <a:srgbClr val="FFFF00"/>
                          </a:highlight>
                          <a:latin typeface="Calibri"/>
                          <a:ea typeface="Times New Roman"/>
                          <a:cs typeface="Times New Roman"/>
                        </a:rPr>
                        <a:t>2</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highlight>
                            <a:srgbClr val="FFFF00"/>
                          </a:highlight>
                          <a:latin typeface="Calibri"/>
                          <a:ea typeface="Times New Roman"/>
                          <a:cs typeface="Times New Roman"/>
                        </a:rPr>
                        <a:t>3</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latin typeface="Calibri"/>
                          <a:ea typeface="Times New Roman"/>
                          <a:cs typeface="Times New Roman"/>
                        </a:rPr>
                        <a:t>3</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200" spc="-5" dirty="0">
                          <a:effectLst/>
                          <a:latin typeface="Calibri"/>
                          <a:ea typeface="Times New Roman"/>
                          <a:cs typeface="Times New Roman"/>
                        </a:rPr>
                        <a:t>Há</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um</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conh</a:t>
                      </a:r>
                      <a:r>
                        <a:rPr lang="pt-BR" sz="1200" spc="-10" dirty="0">
                          <a:effectLst/>
                          <a:latin typeface="Calibri"/>
                          <a:ea typeface="Times New Roman"/>
                          <a:cs typeface="Times New Roman"/>
                        </a:rPr>
                        <a:t>ec</a:t>
                      </a:r>
                      <a:r>
                        <a:rPr lang="pt-BR" sz="1200" spc="-5" dirty="0">
                          <a:effectLst/>
                          <a:latin typeface="Calibri"/>
                          <a:ea typeface="Times New Roman"/>
                          <a:cs typeface="Times New Roman"/>
                        </a:rPr>
                        <a:t>imento</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adequado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das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demandas</a:t>
                      </a:r>
                      <a:r>
                        <a:rPr lang="pt-BR" sz="1200" spc="-50" dirty="0">
                          <a:effectLst/>
                          <a:latin typeface="Calibri"/>
                          <a:ea typeface="Times New Roman"/>
                          <a:cs typeface="Times New Roman"/>
                        </a:rPr>
                        <a:t> </a:t>
                      </a:r>
                      <a:r>
                        <a:rPr lang="pt-BR" sz="1200" dirty="0">
                          <a:effectLst/>
                          <a:latin typeface="Calibri"/>
                          <a:ea typeface="Times New Roman"/>
                          <a:cs typeface="Times New Roman"/>
                        </a:rPr>
                        <a:t>e</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das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disponibilidades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hídricas</a:t>
                      </a:r>
                      <a:r>
                        <a:rPr lang="pt-BR" sz="1200" spc="-50" dirty="0">
                          <a:effectLst/>
                          <a:latin typeface="Calibri"/>
                          <a:ea typeface="Times New Roman"/>
                          <a:cs typeface="Times New Roman"/>
                        </a:rPr>
                        <a:t> </a:t>
                      </a:r>
                      <a:r>
                        <a:rPr lang="pt-BR" sz="1200" dirty="0">
                          <a:effectLst/>
                          <a:latin typeface="Calibri"/>
                          <a:ea typeface="Times New Roman"/>
                          <a:cs typeface="Times New Roman"/>
                        </a:rPr>
                        <a:t>sob</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domínio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estadual</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(águas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sup</a:t>
                      </a:r>
                      <a:r>
                        <a:rPr lang="pt-BR" sz="1200" spc="-10" dirty="0">
                          <a:effectLst/>
                          <a:latin typeface="Calibri"/>
                          <a:ea typeface="Times New Roman"/>
                          <a:cs typeface="Times New Roman"/>
                        </a:rPr>
                        <a:t>er</a:t>
                      </a:r>
                      <a:r>
                        <a:rPr lang="pt-BR" sz="1200" spc="-5" dirty="0">
                          <a:effectLst/>
                          <a:latin typeface="Calibri"/>
                          <a:ea typeface="Times New Roman"/>
                          <a:cs typeface="Times New Roman"/>
                        </a:rPr>
                        <a:t>ficiais</a:t>
                      </a:r>
                      <a:r>
                        <a:rPr lang="pt-BR" sz="1200" spc="-50" dirty="0">
                          <a:effectLst/>
                          <a:latin typeface="Calibri"/>
                          <a:ea typeface="Times New Roman"/>
                          <a:cs typeface="Times New Roman"/>
                        </a:rPr>
                        <a:t> </a:t>
                      </a:r>
                      <a:r>
                        <a:rPr lang="pt-BR" sz="1200" dirty="0">
                          <a:effectLst/>
                          <a:latin typeface="Calibri"/>
                          <a:ea typeface="Times New Roman"/>
                          <a:cs typeface="Times New Roman"/>
                        </a:rPr>
                        <a:t>e</a:t>
                      </a:r>
                      <a:r>
                        <a:rPr lang="pt-BR" sz="1200" spc="525" dirty="0">
                          <a:effectLst/>
                          <a:latin typeface="Times New Roman"/>
                          <a:ea typeface="Times New Roman"/>
                          <a:cs typeface="Times New Roman"/>
                        </a:rPr>
                        <a:t> </a:t>
                      </a:r>
                      <a:r>
                        <a:rPr lang="pt-BR" sz="1200" spc="-5" dirty="0">
                          <a:effectLst/>
                          <a:latin typeface="Calibri"/>
                          <a:ea typeface="Times New Roman"/>
                          <a:cs typeface="Times New Roman"/>
                        </a:rPr>
                        <a:t>subt</a:t>
                      </a:r>
                      <a:r>
                        <a:rPr lang="pt-BR" sz="1200" spc="-10" dirty="0">
                          <a:effectLst/>
                          <a:latin typeface="Calibri"/>
                          <a:ea typeface="Times New Roman"/>
                          <a:cs typeface="Times New Roman"/>
                        </a:rPr>
                        <a:t>err</a:t>
                      </a:r>
                      <a:r>
                        <a:rPr lang="pt-BR" sz="1200" spc="-5" dirty="0">
                          <a:effectLst/>
                          <a:latin typeface="Calibri"/>
                          <a:ea typeface="Times New Roman"/>
                          <a:cs typeface="Times New Roman"/>
                        </a:rPr>
                        <a:t>âneas)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em</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todo</a:t>
                      </a:r>
                      <a:r>
                        <a:rPr lang="pt-BR" sz="1200" spc="-40" dirty="0">
                          <a:effectLst/>
                          <a:latin typeface="Calibri"/>
                          <a:ea typeface="Times New Roman"/>
                          <a:cs typeface="Times New Roman"/>
                        </a:rPr>
                        <a:t> </a:t>
                      </a:r>
                      <a:r>
                        <a:rPr lang="pt-BR" sz="1200" dirty="0">
                          <a:effectLst/>
                          <a:latin typeface="Calibri"/>
                          <a:ea typeface="Times New Roman"/>
                          <a:cs typeface="Times New Roman"/>
                        </a:rPr>
                        <a:t>o</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t</a:t>
                      </a:r>
                      <a:r>
                        <a:rPr lang="pt-BR" sz="1200" spc="-10" dirty="0">
                          <a:effectLst/>
                          <a:latin typeface="Calibri"/>
                          <a:ea typeface="Times New Roman"/>
                          <a:cs typeface="Times New Roman"/>
                        </a:rPr>
                        <a:t>err</a:t>
                      </a:r>
                      <a:r>
                        <a:rPr lang="pt-BR" sz="1200" spc="-5" dirty="0">
                          <a:effectLst/>
                          <a:latin typeface="Calibri"/>
                          <a:ea typeface="Times New Roman"/>
                          <a:cs typeface="Times New Roman"/>
                        </a:rPr>
                        <a:t>itó</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io</a:t>
                      </a:r>
                      <a:r>
                        <a:rPr lang="pt-BR" sz="1200" spc="-10" dirty="0">
                          <a:effectLst/>
                          <a:latin typeface="Calibri"/>
                          <a:ea typeface="Times New Roman"/>
                          <a:cs typeface="Times New Roman"/>
                        </a:rPr>
                        <a:t>,</a:t>
                      </a:r>
                      <a:r>
                        <a:rPr lang="pt-BR" sz="1200" spc="-45" dirty="0">
                          <a:effectLst/>
                          <a:latin typeface="Calibri"/>
                          <a:ea typeface="Times New Roman"/>
                          <a:cs typeface="Times New Roman"/>
                        </a:rPr>
                        <a:t> </a:t>
                      </a:r>
                      <a:r>
                        <a:rPr lang="pt-BR" sz="1200" dirty="0">
                          <a:effectLst/>
                          <a:latin typeface="Calibri"/>
                          <a:ea typeface="Times New Roman"/>
                          <a:cs typeface="Times New Roman"/>
                        </a:rPr>
                        <a:t>por</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meio</a:t>
                      </a:r>
                      <a:r>
                        <a:rPr lang="pt-BR" sz="1200" spc="-35" dirty="0">
                          <a:effectLst/>
                          <a:latin typeface="Calibri"/>
                          <a:ea typeface="Times New Roman"/>
                          <a:cs typeface="Times New Roman"/>
                        </a:rPr>
                        <a:t> </a:t>
                      </a:r>
                      <a:r>
                        <a:rPr lang="pt-BR" sz="1200" spc="-5" dirty="0">
                          <a:effectLst/>
                          <a:latin typeface="Calibri"/>
                          <a:ea typeface="Times New Roman"/>
                          <a:cs typeface="Times New Roman"/>
                        </a:rPr>
                        <a:t>d</a:t>
                      </a:r>
                      <a:r>
                        <a:rPr lang="pt-BR" sz="1200" spc="-10" dirty="0">
                          <a:effectLst/>
                          <a:latin typeface="Calibri"/>
                          <a:ea typeface="Times New Roman"/>
                          <a:cs typeface="Times New Roman"/>
                        </a:rPr>
                        <a:t>e</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estudos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esp</a:t>
                      </a:r>
                      <a:r>
                        <a:rPr lang="pt-BR" sz="1200" spc="-10" dirty="0">
                          <a:effectLst/>
                          <a:latin typeface="Calibri"/>
                          <a:ea typeface="Times New Roman"/>
                          <a:cs typeface="Times New Roman"/>
                        </a:rPr>
                        <a:t>ec</a:t>
                      </a:r>
                      <a:r>
                        <a:rPr lang="pt-BR" sz="1200" spc="-5" dirty="0">
                          <a:effectLst/>
                          <a:latin typeface="Calibri"/>
                          <a:ea typeface="Times New Roman"/>
                          <a:cs typeface="Times New Roman"/>
                        </a:rPr>
                        <a:t>íficos</a:t>
                      </a:r>
                      <a:r>
                        <a:rPr lang="pt-BR" sz="1200" spc="-35" dirty="0">
                          <a:effectLst/>
                          <a:latin typeface="Calibri"/>
                          <a:ea typeface="Times New Roman"/>
                          <a:cs typeface="Times New Roman"/>
                        </a:rPr>
                        <a:t> </a:t>
                      </a:r>
                      <a:r>
                        <a:rPr lang="pt-BR" sz="1200" dirty="0">
                          <a:effectLst/>
                          <a:latin typeface="Calibri"/>
                          <a:ea typeface="Times New Roman"/>
                          <a:cs typeface="Times New Roman"/>
                        </a:rPr>
                        <a:t>ou</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planos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de</a:t>
                      </a:r>
                      <a:r>
                        <a:rPr lang="pt-BR" sz="1200" spc="-45" dirty="0">
                          <a:effectLst/>
                          <a:latin typeface="Calibri"/>
                          <a:ea typeface="Times New Roman"/>
                          <a:cs typeface="Times New Roman"/>
                        </a:rPr>
                        <a:t> </a:t>
                      </a:r>
                      <a:r>
                        <a:rPr lang="pt-BR" sz="1200" spc="-10" dirty="0">
                          <a:effectLst/>
                          <a:latin typeface="Calibri"/>
                          <a:ea typeface="Times New Roman"/>
                          <a:cs typeface="Times New Roman"/>
                        </a:rPr>
                        <a:t>rec</a:t>
                      </a:r>
                      <a:r>
                        <a:rPr lang="pt-BR" sz="1200" spc="-5" dirty="0">
                          <a:effectLst/>
                          <a:latin typeface="Calibri"/>
                          <a:ea typeface="Times New Roman"/>
                          <a:cs typeface="Times New Roman"/>
                        </a:rPr>
                        <a:t>ursos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hídricos.</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NÃO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836">
                <a:tc>
                  <a:txBody>
                    <a:bodyPr/>
                    <a:lstStyle/>
                    <a:p>
                      <a:pPr>
                        <a:lnSpc>
                          <a:spcPct val="115000"/>
                        </a:lnSpc>
                        <a:spcAft>
                          <a:spcPts val="0"/>
                        </a:spcAft>
                      </a:pPr>
                      <a:r>
                        <a:rPr lang="pt-BR" sz="1100" b="1">
                          <a:effectLst/>
                          <a:latin typeface="Calibri"/>
                          <a:ea typeface="Times New Roman"/>
                          <a:cs typeface="Times New Roman"/>
                        </a:rPr>
                        <a:t>2.2 </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pt-BR" sz="1200" b="1" u="sng" spc="-5" dirty="0">
                          <a:effectLst/>
                          <a:latin typeface="Calibri"/>
                          <a:ea typeface="Times New Roman"/>
                          <a:cs typeface="Times New Roman"/>
                        </a:rPr>
                        <a:t>Div</a:t>
                      </a:r>
                      <a:r>
                        <a:rPr lang="pt-BR" sz="1200" b="1" u="sng" spc="-10" dirty="0">
                          <a:effectLst/>
                          <a:latin typeface="Calibri"/>
                          <a:ea typeface="Times New Roman"/>
                          <a:cs typeface="Times New Roman"/>
                        </a:rPr>
                        <a:t>isão</a:t>
                      </a:r>
                      <a:r>
                        <a:rPr lang="pt-BR" sz="1200" b="1" u="sng" spc="-40" dirty="0">
                          <a:effectLst/>
                          <a:latin typeface="Calibri"/>
                          <a:ea typeface="Times New Roman"/>
                          <a:cs typeface="Times New Roman"/>
                        </a:rPr>
                        <a:t> </a:t>
                      </a:r>
                      <a:r>
                        <a:rPr lang="pt-BR" sz="1200" b="1" u="sng" spc="-5" dirty="0">
                          <a:effectLst/>
                          <a:latin typeface="Calibri"/>
                          <a:ea typeface="Times New Roman"/>
                          <a:cs typeface="Times New Roman"/>
                        </a:rPr>
                        <a:t>H</a:t>
                      </a:r>
                      <a:r>
                        <a:rPr lang="pt-BR" sz="1200" b="1" u="sng" spc="-10" dirty="0">
                          <a:effectLst/>
                          <a:latin typeface="Calibri"/>
                          <a:ea typeface="Times New Roman"/>
                          <a:cs typeface="Times New Roman"/>
                        </a:rPr>
                        <a:t>id</a:t>
                      </a:r>
                      <a:r>
                        <a:rPr lang="pt-BR" sz="1200" b="1" u="sng" spc="-5" dirty="0">
                          <a:effectLst/>
                          <a:latin typeface="Calibri"/>
                          <a:ea typeface="Times New Roman"/>
                          <a:cs typeface="Times New Roman"/>
                        </a:rPr>
                        <a:t>rográf</a:t>
                      </a:r>
                      <a:r>
                        <a:rPr lang="pt-BR" sz="1200" b="1" u="sng" spc="-10" dirty="0">
                          <a:effectLst/>
                          <a:latin typeface="Calibri"/>
                          <a:ea typeface="Times New Roman"/>
                          <a:cs typeface="Times New Roman"/>
                        </a:rPr>
                        <a:t>i</a:t>
                      </a:r>
                      <a:r>
                        <a:rPr lang="pt-BR" sz="1200" b="1" u="sng" spc="-5" dirty="0">
                          <a:effectLst/>
                          <a:latin typeface="Calibri"/>
                          <a:ea typeface="Times New Roman"/>
                          <a:cs typeface="Times New Roman"/>
                        </a:rPr>
                        <a:t>c</a:t>
                      </a:r>
                      <a:r>
                        <a:rPr lang="pt-BR" sz="1200" b="1" u="sng" spc="-10" dirty="0">
                          <a:effectLst/>
                          <a:latin typeface="Calibri"/>
                          <a:ea typeface="Times New Roman"/>
                          <a:cs typeface="Times New Roman"/>
                        </a:rPr>
                        <a:t>a</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15000"/>
                        </a:lnSpc>
                        <a:spcAft>
                          <a:spcPts val="0"/>
                        </a:spcAft>
                      </a:pP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pt-BR" sz="1200" b="1" dirty="0">
                          <a:effectLst/>
                          <a:latin typeface="Calibri"/>
                          <a:ea typeface="Times New Roman"/>
                          <a:cs typeface="Times New Roman"/>
                        </a:rPr>
                        <a:t>3</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latin typeface="Calibri"/>
                          <a:ea typeface="Times New Roman"/>
                          <a:cs typeface="Times New Roman"/>
                        </a:rPr>
                        <a:t>3</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latin typeface="Calibri"/>
                          <a:ea typeface="Times New Roman"/>
                          <a:cs typeface="Times New Roman"/>
                        </a:rPr>
                        <a:t>3</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200" spc="-5" dirty="0">
                          <a:effectLst/>
                          <a:latin typeface="Calibri"/>
                          <a:ea typeface="Times New Roman"/>
                          <a:cs typeface="Times New Roman"/>
                        </a:rPr>
                        <a:t>Há</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uma</a:t>
                      </a:r>
                      <a:r>
                        <a:rPr lang="pt-BR" sz="1200" spc="-50" dirty="0">
                          <a:effectLst/>
                          <a:latin typeface="Calibri"/>
                          <a:ea typeface="Times New Roman"/>
                          <a:cs typeface="Times New Roman"/>
                        </a:rPr>
                        <a:t> </a:t>
                      </a:r>
                      <a:r>
                        <a:rPr lang="pt-BR" sz="1200" dirty="0">
                          <a:effectLst/>
                          <a:latin typeface="Calibri"/>
                          <a:ea typeface="Times New Roman"/>
                          <a:cs typeface="Times New Roman"/>
                        </a:rPr>
                        <a:t>divisão</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hidro</a:t>
                      </a:r>
                      <a:r>
                        <a:rPr lang="pt-BR" sz="1200" spc="-10" dirty="0">
                          <a:effectLst/>
                          <a:latin typeface="Calibri"/>
                          <a:ea typeface="Times New Roman"/>
                          <a:cs typeface="Times New Roman"/>
                        </a:rPr>
                        <a:t>gr</a:t>
                      </a:r>
                      <a:r>
                        <a:rPr lang="pt-BR" sz="1200" spc="-5" dirty="0">
                          <a:effectLst/>
                          <a:latin typeface="Calibri"/>
                          <a:ea typeface="Times New Roman"/>
                          <a:cs typeface="Times New Roman"/>
                        </a:rPr>
                        <a:t>áfica</a:t>
                      </a:r>
                      <a:r>
                        <a:rPr lang="pt-BR" sz="1200" spc="-50" dirty="0">
                          <a:effectLst/>
                          <a:latin typeface="Calibri"/>
                          <a:ea typeface="Times New Roman"/>
                          <a:cs typeface="Times New Roman"/>
                        </a:rPr>
                        <a:t> </a:t>
                      </a:r>
                      <a:r>
                        <a:rPr lang="pt-BR" sz="1200" spc="-10" dirty="0">
                          <a:effectLst/>
                          <a:latin typeface="Calibri"/>
                          <a:ea typeface="Times New Roman"/>
                          <a:cs typeface="Times New Roman"/>
                        </a:rPr>
                        <a:t>re</a:t>
                      </a:r>
                      <a:r>
                        <a:rPr lang="pt-BR" sz="1200" spc="-5" dirty="0">
                          <a:effectLst/>
                          <a:latin typeface="Calibri"/>
                          <a:ea typeface="Times New Roman"/>
                          <a:cs typeface="Times New Roman"/>
                        </a:rPr>
                        <a:t>conhecida</a:t>
                      </a:r>
                      <a:r>
                        <a:rPr lang="pt-BR" sz="1200" spc="-10" dirty="0">
                          <a:effectLst/>
                          <a:latin typeface="Calibri"/>
                          <a:ea typeface="Times New Roman"/>
                          <a:cs typeface="Times New Roman"/>
                        </a:rPr>
                        <a:t>,</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confiá</a:t>
                      </a:r>
                      <a:r>
                        <a:rPr lang="pt-BR" sz="1200" spc="-10" dirty="0">
                          <a:effectLst/>
                          <a:latin typeface="Calibri"/>
                          <a:ea typeface="Times New Roman"/>
                          <a:cs typeface="Times New Roman"/>
                        </a:rPr>
                        <a:t>ve</a:t>
                      </a:r>
                      <a:r>
                        <a:rPr lang="pt-BR" sz="1200" spc="-5" dirty="0">
                          <a:effectLst/>
                          <a:latin typeface="Calibri"/>
                          <a:ea typeface="Times New Roman"/>
                          <a:cs typeface="Times New Roman"/>
                        </a:rPr>
                        <a:t>l</a:t>
                      </a:r>
                      <a:r>
                        <a:rPr lang="pt-BR" sz="1200" spc="-50" dirty="0">
                          <a:effectLst/>
                          <a:latin typeface="Calibri"/>
                          <a:ea typeface="Times New Roman"/>
                          <a:cs typeface="Times New Roman"/>
                        </a:rPr>
                        <a:t> </a:t>
                      </a:r>
                      <a:r>
                        <a:rPr lang="pt-BR" sz="1200" dirty="0">
                          <a:effectLst/>
                          <a:latin typeface="Calibri"/>
                          <a:ea typeface="Times New Roman"/>
                          <a:cs typeface="Times New Roman"/>
                        </a:rPr>
                        <a:t>e</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fo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malm</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nt</a:t>
                      </a:r>
                      <a:r>
                        <a:rPr lang="pt-BR" sz="1200" spc="-10" dirty="0">
                          <a:effectLst/>
                          <a:latin typeface="Calibri"/>
                          <a:ea typeface="Times New Roman"/>
                          <a:cs typeface="Times New Roman"/>
                        </a:rPr>
                        <a:t>e</a:t>
                      </a:r>
                      <a:r>
                        <a:rPr lang="pt-BR" sz="1200" spc="-55"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stabel</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cida</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(po</a:t>
                      </a:r>
                      <a:r>
                        <a:rPr lang="pt-BR" sz="1200" spc="-10" dirty="0">
                          <a:effectLst/>
                          <a:latin typeface="Calibri"/>
                          <a:ea typeface="Times New Roman"/>
                          <a:cs typeface="Times New Roman"/>
                        </a:rPr>
                        <a:t>r</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L</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i</a:t>
                      </a:r>
                      <a:r>
                        <a:rPr lang="pt-BR" sz="1200" spc="-10" dirty="0">
                          <a:effectLst/>
                          <a:latin typeface="Calibri"/>
                          <a:ea typeface="Times New Roman"/>
                          <a:cs typeface="Times New Roman"/>
                        </a:rPr>
                        <a:t>,</a:t>
                      </a:r>
                      <a:r>
                        <a:rPr lang="pt-BR" sz="1200" spc="-50" dirty="0">
                          <a:effectLst/>
                          <a:latin typeface="Calibri"/>
                          <a:ea typeface="Times New Roman"/>
                          <a:cs typeface="Times New Roman"/>
                        </a:rPr>
                        <a:t> </a:t>
                      </a:r>
                      <a:r>
                        <a:rPr lang="pt-BR" sz="1200" dirty="0">
                          <a:effectLst/>
                          <a:latin typeface="Calibri"/>
                          <a:ea typeface="Times New Roman"/>
                          <a:cs typeface="Times New Roman"/>
                        </a:rPr>
                        <a:t>por</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D</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c</a:t>
                      </a:r>
                      <a:r>
                        <a:rPr lang="pt-BR" sz="1200" spc="-10" dirty="0">
                          <a:effectLst/>
                          <a:latin typeface="Calibri"/>
                          <a:ea typeface="Times New Roman"/>
                          <a:cs typeface="Times New Roman"/>
                        </a:rPr>
                        <a:t>re</a:t>
                      </a:r>
                      <a:r>
                        <a:rPr lang="pt-BR" sz="1200" spc="-5" dirty="0">
                          <a:effectLst/>
                          <a:latin typeface="Calibri"/>
                          <a:ea typeface="Times New Roman"/>
                          <a:cs typeface="Times New Roman"/>
                        </a:rPr>
                        <a:t>to</a:t>
                      </a:r>
                      <a:r>
                        <a:rPr lang="pt-BR" sz="1200" spc="-45" dirty="0">
                          <a:effectLst/>
                          <a:latin typeface="Calibri"/>
                          <a:ea typeface="Times New Roman"/>
                          <a:cs typeface="Times New Roman"/>
                        </a:rPr>
                        <a:t> </a:t>
                      </a:r>
                      <a:r>
                        <a:rPr lang="pt-BR" sz="1200" dirty="0">
                          <a:effectLst/>
                          <a:latin typeface="Calibri"/>
                          <a:ea typeface="Times New Roman"/>
                          <a:cs typeface="Times New Roman"/>
                        </a:rPr>
                        <a:t>ou</a:t>
                      </a:r>
                      <a:r>
                        <a:rPr lang="pt-BR" sz="1200" spc="-50" dirty="0">
                          <a:effectLst/>
                          <a:latin typeface="Calibri"/>
                          <a:ea typeface="Times New Roman"/>
                          <a:cs typeface="Times New Roman"/>
                        </a:rPr>
                        <a:t> </a:t>
                      </a:r>
                      <a:r>
                        <a:rPr lang="pt-BR" sz="1200" dirty="0">
                          <a:effectLst/>
                          <a:latin typeface="Calibri"/>
                          <a:ea typeface="Times New Roman"/>
                          <a:cs typeface="Times New Roman"/>
                        </a:rPr>
                        <a:t>por</a:t>
                      </a:r>
                      <a:r>
                        <a:rPr lang="pt-BR" sz="1200" spc="-55" dirty="0">
                          <a:effectLst/>
                          <a:latin typeface="Calibri"/>
                          <a:ea typeface="Times New Roman"/>
                          <a:cs typeface="Times New Roman"/>
                        </a:rPr>
                        <a:t> </a:t>
                      </a:r>
                      <a:r>
                        <a:rPr lang="pt-BR" sz="1200" dirty="0">
                          <a:effectLst/>
                          <a:latin typeface="Calibri"/>
                          <a:ea typeface="Times New Roman"/>
                          <a:cs typeface="Times New Roman"/>
                        </a:rPr>
                        <a:t>Resolução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do</a:t>
                      </a:r>
                      <a:r>
                        <a:rPr lang="pt-BR" sz="1200" spc="375" dirty="0">
                          <a:effectLst/>
                          <a:latin typeface="Times New Roman"/>
                          <a:ea typeface="Times New Roman"/>
                          <a:cs typeface="Times New Roman"/>
                        </a:rPr>
                        <a:t> </a:t>
                      </a:r>
                      <a:r>
                        <a:rPr lang="pt-BR" sz="1200" spc="-5" dirty="0">
                          <a:effectLst/>
                          <a:latin typeface="Calibri"/>
                          <a:ea typeface="Times New Roman"/>
                          <a:cs typeface="Times New Roman"/>
                        </a:rPr>
                        <a:t>Conselho</a:t>
                      </a:r>
                      <a:r>
                        <a:rPr lang="pt-BR" sz="1200" spc="-130" dirty="0">
                          <a:effectLst/>
                          <a:latin typeface="Calibri"/>
                          <a:ea typeface="Times New Roman"/>
                          <a:cs typeface="Times New Roman"/>
                        </a:rPr>
                        <a:t> </a:t>
                      </a:r>
                      <a:r>
                        <a:rPr lang="pt-BR" sz="1200" spc="-5" dirty="0">
                          <a:effectLst/>
                          <a:latin typeface="Calibri"/>
                          <a:ea typeface="Times New Roman"/>
                          <a:cs typeface="Times New Roman"/>
                        </a:rPr>
                        <a:t>Estadual).</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NÃO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4654">
                <a:tc>
                  <a:txBody>
                    <a:bodyPr/>
                    <a:lstStyle/>
                    <a:p>
                      <a:pPr>
                        <a:lnSpc>
                          <a:spcPct val="115000"/>
                        </a:lnSpc>
                        <a:spcAft>
                          <a:spcPts val="0"/>
                        </a:spcAft>
                      </a:pPr>
                      <a:r>
                        <a:rPr lang="pt-BR" sz="1100" b="1" u="sng">
                          <a:effectLst/>
                          <a:latin typeface="Calibri"/>
                          <a:ea typeface="Times New Roman"/>
                          <a:cs typeface="Times New Roman"/>
                        </a:rPr>
                        <a:t>2.3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pt-BR" sz="1200" b="1" spc="-5" dirty="0">
                          <a:effectLst/>
                          <a:latin typeface="Calibri"/>
                          <a:ea typeface="Times New Roman"/>
                          <a:cs typeface="Times New Roman"/>
                        </a:rPr>
                        <a:t>P</a:t>
                      </a:r>
                      <a:r>
                        <a:rPr lang="pt-BR" sz="1200" b="1" spc="-10" dirty="0">
                          <a:effectLst/>
                          <a:latin typeface="Calibri"/>
                          <a:ea typeface="Times New Roman"/>
                          <a:cs typeface="Times New Roman"/>
                        </a:rPr>
                        <a:t>lan</a:t>
                      </a:r>
                      <a:r>
                        <a:rPr lang="pt-BR" sz="1200" b="1" spc="-5" dirty="0">
                          <a:effectLst/>
                          <a:latin typeface="Calibri"/>
                          <a:ea typeface="Times New Roman"/>
                          <a:cs typeface="Times New Roman"/>
                        </a:rPr>
                        <a:t>ej</a:t>
                      </a:r>
                      <a:r>
                        <a:rPr lang="pt-BR" sz="1200" b="1" spc="-10" dirty="0">
                          <a:effectLst/>
                          <a:latin typeface="Calibri"/>
                          <a:ea typeface="Times New Roman"/>
                          <a:cs typeface="Times New Roman"/>
                        </a:rPr>
                        <a:t>a</a:t>
                      </a:r>
                      <a:r>
                        <a:rPr lang="pt-BR" sz="1200" b="1" spc="-5" dirty="0">
                          <a:effectLst/>
                          <a:latin typeface="Calibri"/>
                          <a:ea typeface="Times New Roman"/>
                          <a:cs typeface="Times New Roman"/>
                        </a:rPr>
                        <a:t>me</a:t>
                      </a:r>
                      <a:r>
                        <a:rPr lang="pt-BR" sz="1200" b="1" spc="-10" dirty="0">
                          <a:effectLst/>
                          <a:latin typeface="Calibri"/>
                          <a:ea typeface="Times New Roman"/>
                          <a:cs typeface="Times New Roman"/>
                        </a:rPr>
                        <a:t>nto</a:t>
                      </a:r>
                      <a:r>
                        <a:rPr lang="pt-BR" sz="1200" b="1" spc="-45" dirty="0">
                          <a:effectLst/>
                          <a:latin typeface="Calibri"/>
                          <a:ea typeface="Times New Roman"/>
                          <a:cs typeface="Times New Roman"/>
                        </a:rPr>
                        <a:t> </a:t>
                      </a:r>
                      <a:r>
                        <a:rPr lang="pt-BR" sz="1200" b="1" spc="-5" dirty="0">
                          <a:effectLst/>
                          <a:latin typeface="Calibri"/>
                          <a:ea typeface="Times New Roman"/>
                          <a:cs typeface="Times New Roman"/>
                        </a:rPr>
                        <a:t>Es</a:t>
                      </a:r>
                      <a:r>
                        <a:rPr lang="pt-BR" sz="1200" b="1" spc="-10" dirty="0">
                          <a:effectLst/>
                          <a:latin typeface="Calibri"/>
                          <a:ea typeface="Times New Roman"/>
                          <a:cs typeface="Times New Roman"/>
                        </a:rPr>
                        <a:t>t</a:t>
                      </a:r>
                      <a:r>
                        <a:rPr lang="pt-BR" sz="1200" b="1" spc="-5" dirty="0">
                          <a:effectLst/>
                          <a:latin typeface="Calibri"/>
                          <a:ea typeface="Times New Roman"/>
                          <a:cs typeface="Times New Roman"/>
                        </a:rPr>
                        <a:t>r</a:t>
                      </a:r>
                      <a:r>
                        <a:rPr lang="pt-BR" sz="1200" b="1" spc="-10" dirty="0">
                          <a:effectLst/>
                          <a:latin typeface="Calibri"/>
                          <a:ea typeface="Times New Roman"/>
                          <a:cs typeface="Times New Roman"/>
                        </a:rPr>
                        <a:t>at</a:t>
                      </a:r>
                      <a:r>
                        <a:rPr lang="pt-BR" sz="1200" b="1" spc="-5" dirty="0">
                          <a:effectLst/>
                          <a:latin typeface="Calibri"/>
                          <a:ea typeface="Times New Roman"/>
                          <a:cs typeface="Times New Roman"/>
                        </a:rPr>
                        <a:t>ég</a:t>
                      </a:r>
                      <a:r>
                        <a:rPr lang="pt-BR" sz="1200" b="1" spc="-10" dirty="0">
                          <a:effectLst/>
                          <a:latin typeface="Calibri"/>
                          <a:ea typeface="Times New Roman"/>
                          <a:cs typeface="Times New Roman"/>
                        </a:rPr>
                        <a:t>i</a:t>
                      </a:r>
                      <a:r>
                        <a:rPr lang="pt-BR" sz="1200" b="1" spc="-5" dirty="0">
                          <a:effectLst/>
                          <a:latin typeface="Calibri"/>
                          <a:ea typeface="Times New Roman"/>
                          <a:cs typeface="Times New Roman"/>
                        </a:rPr>
                        <a:t>c</a:t>
                      </a:r>
                      <a:r>
                        <a:rPr lang="pt-BR" sz="1200" b="1" spc="-10" dirty="0">
                          <a:effectLst/>
                          <a:latin typeface="Calibri"/>
                          <a:ea typeface="Times New Roman"/>
                          <a:cs typeface="Times New Roman"/>
                        </a:rPr>
                        <a:t>o</a:t>
                      </a:r>
                      <a:r>
                        <a:rPr lang="pt-BR" sz="1200" b="1" spc="155" dirty="0">
                          <a:effectLst/>
                          <a:latin typeface="Times New Roman"/>
                          <a:ea typeface="Times New Roman"/>
                          <a:cs typeface="Times New Roman"/>
                        </a:rPr>
                        <a:t> </a:t>
                      </a:r>
                      <a:r>
                        <a:rPr lang="pt-BR" sz="1200" b="1" spc="-10" dirty="0">
                          <a:effectLst/>
                          <a:latin typeface="Calibri"/>
                          <a:ea typeface="Times New Roman"/>
                          <a:cs typeface="Times New Roman"/>
                        </a:rPr>
                        <a:t>In</a:t>
                      </a:r>
                      <a:r>
                        <a:rPr lang="pt-BR" sz="1200" b="1" spc="-5" dirty="0">
                          <a:effectLst/>
                          <a:latin typeface="Calibri"/>
                          <a:ea typeface="Times New Roman"/>
                          <a:cs typeface="Times New Roman"/>
                        </a:rPr>
                        <a:t>st</a:t>
                      </a:r>
                      <a:r>
                        <a:rPr lang="pt-BR" sz="1200" b="1" spc="-10" dirty="0">
                          <a:effectLst/>
                          <a:latin typeface="Calibri"/>
                          <a:ea typeface="Times New Roman"/>
                          <a:cs typeface="Times New Roman"/>
                        </a:rPr>
                        <a:t>itu</a:t>
                      </a:r>
                      <a:r>
                        <a:rPr lang="pt-BR" sz="1200" b="1" spc="-5" dirty="0">
                          <a:effectLst/>
                          <a:latin typeface="Calibri"/>
                          <a:ea typeface="Times New Roman"/>
                          <a:cs typeface="Times New Roman"/>
                        </a:rPr>
                        <a:t>c</a:t>
                      </a:r>
                      <a:r>
                        <a:rPr lang="pt-BR" sz="1200" b="1" spc="-10" dirty="0">
                          <a:effectLst/>
                          <a:latin typeface="Calibri"/>
                          <a:ea typeface="Times New Roman"/>
                          <a:cs typeface="Times New Roman"/>
                        </a:rPr>
                        <a:t>ional</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highlight>
                            <a:srgbClr val="FFFF00"/>
                          </a:highlight>
                          <a:latin typeface="Calibri"/>
                          <a:ea typeface="Times New Roman"/>
                          <a:cs typeface="Times New Roman"/>
                        </a:rPr>
                        <a:t>2</a:t>
                      </a:r>
                      <a:endParaRPr lang="pt-BR" sz="12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highlight>
                            <a:srgbClr val="FFFF00"/>
                          </a:highlight>
                          <a:latin typeface="Calibri"/>
                          <a:ea typeface="Times New Roman"/>
                          <a:cs typeface="Times New Roman"/>
                        </a:rPr>
                        <a:t>3</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latin typeface="Calibri"/>
                          <a:ea typeface="Times New Roman"/>
                          <a:cs typeface="Times New Roman"/>
                        </a:rPr>
                        <a:t>3</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200" spc="-5" dirty="0">
                          <a:effectLst/>
                          <a:latin typeface="Calibri"/>
                          <a:ea typeface="Times New Roman"/>
                          <a:cs typeface="Times New Roman"/>
                        </a:rPr>
                        <a:t>Há</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um</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plan</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jam</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nto</a:t>
                      </a:r>
                      <a:r>
                        <a:rPr lang="pt-BR" sz="1200" spc="-45"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a:t>
                      </a:r>
                      <a:r>
                        <a:rPr lang="pt-BR" sz="1200" spc="-10" dirty="0">
                          <a:effectLst/>
                          <a:latin typeface="Calibri"/>
                          <a:ea typeface="Times New Roman"/>
                          <a:cs typeface="Times New Roman"/>
                        </a:rPr>
                        <a:t>tr</a:t>
                      </a:r>
                      <a:r>
                        <a:rPr lang="pt-BR" sz="1200" spc="-5" dirty="0">
                          <a:effectLst/>
                          <a:latin typeface="Calibri"/>
                          <a:ea typeface="Times New Roman"/>
                          <a:cs typeface="Times New Roman"/>
                        </a:rPr>
                        <a:t>a</a:t>
                      </a:r>
                      <a:r>
                        <a:rPr lang="pt-BR" sz="1200" spc="-10" dirty="0">
                          <a:effectLst/>
                          <a:latin typeface="Calibri"/>
                          <a:ea typeface="Times New Roman"/>
                          <a:cs typeface="Times New Roman"/>
                        </a:rPr>
                        <a:t>tég</a:t>
                      </a:r>
                      <a:r>
                        <a:rPr lang="pt-BR" sz="1200" spc="-5" dirty="0">
                          <a:effectLst/>
                          <a:latin typeface="Calibri"/>
                          <a:ea typeface="Times New Roman"/>
                          <a:cs typeface="Times New Roman"/>
                        </a:rPr>
                        <a:t>ico</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ap</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o</a:t>
                      </a:r>
                      <a:r>
                        <a:rPr lang="pt-BR" sz="1200" spc="-10" dirty="0">
                          <a:effectLst/>
                          <a:latin typeface="Calibri"/>
                          <a:ea typeface="Times New Roman"/>
                          <a:cs typeface="Times New Roman"/>
                        </a:rPr>
                        <a:t>v</a:t>
                      </a:r>
                      <a:r>
                        <a:rPr lang="pt-BR" sz="1200" spc="-5" dirty="0">
                          <a:effectLst/>
                          <a:latin typeface="Calibri"/>
                          <a:ea typeface="Times New Roman"/>
                          <a:cs typeface="Times New Roman"/>
                        </a:rPr>
                        <a:t>ado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pa</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a</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i</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nta</a:t>
                      </a:r>
                      <a:r>
                        <a:rPr lang="pt-BR" sz="1200" spc="-10" dirty="0">
                          <a:effectLst/>
                          <a:latin typeface="Calibri"/>
                          <a:ea typeface="Times New Roman"/>
                          <a:cs typeface="Times New Roman"/>
                        </a:rPr>
                        <a:t>r</a:t>
                      </a:r>
                      <a:r>
                        <a:rPr lang="pt-BR" sz="1200" spc="-55" dirty="0">
                          <a:effectLst/>
                          <a:latin typeface="Calibri"/>
                          <a:ea typeface="Times New Roman"/>
                          <a:cs typeface="Times New Roman"/>
                        </a:rPr>
                        <a:t> </a:t>
                      </a:r>
                      <a:r>
                        <a:rPr lang="pt-BR" sz="1200" dirty="0">
                          <a:effectLst/>
                          <a:latin typeface="Calibri"/>
                          <a:ea typeface="Times New Roman"/>
                          <a:cs typeface="Times New Roman"/>
                        </a:rPr>
                        <a:t>as</a:t>
                      </a:r>
                      <a:r>
                        <a:rPr lang="pt-BR" sz="1200" spc="-45" dirty="0">
                          <a:effectLst/>
                          <a:latin typeface="Calibri"/>
                          <a:ea typeface="Times New Roman"/>
                          <a:cs typeface="Times New Roman"/>
                        </a:rPr>
                        <a:t> </a:t>
                      </a:r>
                      <a:r>
                        <a:rPr lang="pt-BR" sz="1200" dirty="0">
                          <a:effectLst/>
                          <a:latin typeface="Calibri"/>
                          <a:ea typeface="Times New Roman"/>
                          <a:cs typeface="Times New Roman"/>
                        </a:rPr>
                        <a:t>ações</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da</a:t>
                      </a:r>
                      <a:r>
                        <a:rPr lang="pt-BR" sz="1200" spc="-50" dirty="0">
                          <a:effectLst/>
                          <a:latin typeface="Calibri"/>
                          <a:ea typeface="Times New Roman"/>
                          <a:cs typeface="Times New Roman"/>
                        </a:rPr>
                        <a:t> </a:t>
                      </a:r>
                      <a:r>
                        <a:rPr lang="pt-BR" sz="1200" spc="-10" dirty="0">
                          <a:effectLst/>
                          <a:latin typeface="Calibri"/>
                          <a:ea typeface="Times New Roman"/>
                          <a:cs typeface="Times New Roman"/>
                        </a:rPr>
                        <a:t>A</a:t>
                      </a:r>
                      <a:r>
                        <a:rPr lang="pt-BR" sz="1200" spc="-5" dirty="0">
                          <a:effectLst/>
                          <a:latin typeface="Calibri"/>
                          <a:ea typeface="Times New Roman"/>
                          <a:cs typeface="Times New Roman"/>
                        </a:rPr>
                        <a:t>dminis</a:t>
                      </a:r>
                      <a:r>
                        <a:rPr lang="pt-BR" sz="1200" spc="-10" dirty="0">
                          <a:effectLst/>
                          <a:latin typeface="Calibri"/>
                          <a:ea typeface="Times New Roman"/>
                          <a:cs typeface="Times New Roman"/>
                        </a:rPr>
                        <a:t>tr</a:t>
                      </a:r>
                      <a:r>
                        <a:rPr lang="pt-BR" sz="1200" spc="-5" dirty="0">
                          <a:effectLst/>
                          <a:latin typeface="Calibri"/>
                          <a:ea typeface="Times New Roman"/>
                          <a:cs typeface="Times New Roman"/>
                        </a:rPr>
                        <a:t>ação</a:t>
                      </a:r>
                      <a:r>
                        <a:rPr lang="pt-BR" sz="1200" spc="-50" dirty="0">
                          <a:effectLst/>
                          <a:latin typeface="Calibri"/>
                          <a:ea typeface="Times New Roman"/>
                          <a:cs typeface="Times New Roman"/>
                        </a:rPr>
                        <a:t> </a:t>
                      </a:r>
                      <a:r>
                        <a:rPr lang="pt-BR" sz="1200" spc="-10" dirty="0">
                          <a:effectLst/>
                          <a:latin typeface="Calibri"/>
                          <a:ea typeface="Times New Roman"/>
                          <a:cs typeface="Times New Roman"/>
                        </a:rPr>
                        <a:t>P</a:t>
                      </a:r>
                      <a:r>
                        <a:rPr lang="pt-BR" sz="1200" spc="-5" dirty="0">
                          <a:effectLst/>
                          <a:latin typeface="Calibri"/>
                          <a:ea typeface="Times New Roman"/>
                          <a:cs typeface="Times New Roman"/>
                        </a:rPr>
                        <a:t>ública</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(S</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c</a:t>
                      </a:r>
                      <a:r>
                        <a:rPr lang="pt-BR" sz="1200" spc="-10" dirty="0">
                          <a:effectLst/>
                          <a:latin typeface="Calibri"/>
                          <a:ea typeface="Times New Roman"/>
                          <a:cs typeface="Times New Roman"/>
                        </a:rPr>
                        <a:t>re</a:t>
                      </a:r>
                      <a:r>
                        <a:rPr lang="pt-BR" sz="1200" spc="-5" dirty="0">
                          <a:effectLst/>
                          <a:latin typeface="Calibri"/>
                          <a:ea typeface="Times New Roman"/>
                          <a:cs typeface="Times New Roman"/>
                        </a:rPr>
                        <a:t>ta</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ia</a:t>
                      </a:r>
                      <a:r>
                        <a:rPr lang="pt-BR" sz="1200" spc="-50"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/ou</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O</a:t>
                      </a:r>
                      <a:r>
                        <a:rPr lang="pt-BR" sz="1200" spc="-10" dirty="0">
                          <a:effectLst/>
                          <a:latin typeface="Calibri"/>
                          <a:ea typeface="Times New Roman"/>
                          <a:cs typeface="Times New Roman"/>
                        </a:rPr>
                        <a:t>rg</a:t>
                      </a:r>
                      <a:r>
                        <a:rPr lang="pt-BR" sz="1200" spc="-5" dirty="0">
                          <a:effectLst/>
                          <a:latin typeface="Calibri"/>
                          <a:ea typeface="Times New Roman"/>
                          <a:cs typeface="Times New Roman"/>
                        </a:rPr>
                        <a:t>anismo</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G</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sto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a:t>
                      </a:r>
                      <a:r>
                        <a:rPr lang="pt-BR" sz="1200" spc="405" dirty="0">
                          <a:effectLst/>
                          <a:latin typeface="Times New Roman"/>
                          <a:ea typeface="Times New Roman"/>
                          <a:cs typeface="Times New Roman"/>
                        </a:rPr>
                        <a:t> </a:t>
                      </a:r>
                      <a:r>
                        <a:rPr lang="pt-BR" sz="1200" spc="-5" dirty="0">
                          <a:effectLst/>
                          <a:latin typeface="Calibri"/>
                          <a:ea typeface="Times New Roman"/>
                          <a:cs typeface="Times New Roman"/>
                        </a:rPr>
                        <a:t>na</a:t>
                      </a:r>
                      <a:r>
                        <a:rPr lang="pt-BR" sz="1200" spc="-45" dirty="0">
                          <a:effectLst/>
                          <a:latin typeface="Calibri"/>
                          <a:ea typeface="Times New Roman"/>
                          <a:cs typeface="Times New Roman"/>
                        </a:rPr>
                        <a:t> </a:t>
                      </a:r>
                      <a:r>
                        <a:rPr lang="pt-BR" sz="1200" spc="-10" dirty="0">
                          <a:effectLst/>
                          <a:latin typeface="Calibri"/>
                          <a:ea typeface="Times New Roman"/>
                          <a:cs typeface="Times New Roman"/>
                        </a:rPr>
                        <a:t>ge</a:t>
                      </a:r>
                      <a:r>
                        <a:rPr lang="pt-BR" sz="1200" spc="-5" dirty="0">
                          <a:effectLst/>
                          <a:latin typeface="Calibri"/>
                          <a:ea typeface="Times New Roman"/>
                          <a:cs typeface="Times New Roman"/>
                        </a:rPr>
                        <a:t>stão</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d</a:t>
                      </a:r>
                      <a:r>
                        <a:rPr lang="pt-BR" sz="1200" spc="-10" dirty="0">
                          <a:effectLst/>
                          <a:latin typeface="Calibri"/>
                          <a:ea typeface="Times New Roman"/>
                          <a:cs typeface="Times New Roman"/>
                        </a:rPr>
                        <a:t>e</a:t>
                      </a:r>
                      <a:r>
                        <a:rPr lang="pt-BR" sz="1200" spc="-45" dirty="0">
                          <a:effectLst/>
                          <a:latin typeface="Calibri"/>
                          <a:ea typeface="Times New Roman"/>
                          <a:cs typeface="Times New Roman"/>
                        </a:rPr>
                        <a:t> </a:t>
                      </a:r>
                      <a:r>
                        <a:rPr lang="pt-BR" sz="1200" spc="-10" dirty="0">
                          <a:effectLst/>
                          <a:latin typeface="Calibri"/>
                          <a:ea typeface="Times New Roman"/>
                          <a:cs typeface="Times New Roman"/>
                        </a:rPr>
                        <a:t>re</a:t>
                      </a:r>
                      <a:r>
                        <a:rPr lang="pt-BR" sz="1200" spc="-5" dirty="0">
                          <a:effectLst/>
                          <a:latin typeface="Calibri"/>
                          <a:ea typeface="Times New Roman"/>
                          <a:cs typeface="Times New Roman"/>
                        </a:rPr>
                        <a:t>cu</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sos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hídricos</a:t>
                      </a:r>
                      <a:r>
                        <a:rPr lang="pt-BR" sz="1200" spc="-10" dirty="0">
                          <a:effectLst/>
                          <a:latin typeface="Calibri"/>
                          <a:ea typeface="Times New Roman"/>
                          <a:cs typeface="Times New Roman"/>
                        </a:rPr>
                        <a:t>,</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bem</a:t>
                      </a:r>
                      <a:r>
                        <a:rPr lang="pt-BR" sz="1200" spc="-45" dirty="0">
                          <a:effectLst/>
                          <a:latin typeface="Calibri"/>
                          <a:ea typeface="Times New Roman"/>
                          <a:cs typeface="Times New Roman"/>
                        </a:rPr>
                        <a:t> </a:t>
                      </a:r>
                      <a:r>
                        <a:rPr lang="pt-BR" sz="1200" dirty="0">
                          <a:effectLst/>
                          <a:latin typeface="Calibri"/>
                          <a:ea typeface="Times New Roman"/>
                          <a:cs typeface="Times New Roman"/>
                        </a:rPr>
                        <a:t>como</a:t>
                      </a:r>
                      <a:r>
                        <a:rPr lang="pt-BR" sz="1200" spc="-40" dirty="0">
                          <a:effectLst/>
                          <a:latin typeface="Calibri"/>
                          <a:ea typeface="Times New Roman"/>
                          <a:cs typeface="Times New Roman"/>
                        </a:rPr>
                        <a:t> </a:t>
                      </a:r>
                      <a:r>
                        <a:rPr lang="pt-BR" sz="1200" dirty="0">
                          <a:effectLst/>
                          <a:latin typeface="Calibri"/>
                          <a:ea typeface="Times New Roman"/>
                          <a:cs typeface="Times New Roman"/>
                        </a:rPr>
                        <a:t>os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inst</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um</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ntos</a:t>
                      </a:r>
                      <a:r>
                        <a:rPr lang="pt-BR" sz="1200" spc="-40" dirty="0">
                          <a:effectLst/>
                          <a:latin typeface="Calibri"/>
                          <a:ea typeface="Times New Roman"/>
                          <a:cs typeface="Times New Roman"/>
                        </a:rPr>
                        <a:t> </a:t>
                      </a:r>
                      <a:r>
                        <a:rPr lang="pt-BR" sz="1200" dirty="0">
                          <a:effectLst/>
                          <a:latin typeface="Calibri"/>
                          <a:ea typeface="Times New Roman"/>
                          <a:cs typeface="Times New Roman"/>
                        </a:rPr>
                        <a:t>e</a:t>
                      </a:r>
                      <a:r>
                        <a:rPr lang="pt-BR" sz="1200" spc="-45" dirty="0">
                          <a:effectLst/>
                          <a:latin typeface="Calibri"/>
                          <a:ea typeface="Times New Roman"/>
                          <a:cs typeface="Times New Roman"/>
                        </a:rPr>
                        <a:t> </a:t>
                      </a:r>
                      <a:r>
                        <a:rPr lang="pt-BR" sz="1200" dirty="0">
                          <a:effectLst/>
                          <a:latin typeface="Calibri"/>
                          <a:ea typeface="Times New Roman"/>
                          <a:cs typeface="Times New Roman"/>
                        </a:rPr>
                        <a:t>as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condiçõ</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n</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c</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ssá</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ias</a:t>
                      </a:r>
                      <a:r>
                        <a:rPr lang="pt-BR" sz="1200" spc="-35" dirty="0">
                          <a:effectLst/>
                          <a:latin typeface="Calibri"/>
                          <a:ea typeface="Times New Roman"/>
                          <a:cs typeface="Times New Roman"/>
                        </a:rPr>
                        <a:t> </a:t>
                      </a:r>
                      <a:r>
                        <a:rPr lang="pt-BR" sz="1200" spc="-5" dirty="0">
                          <a:effectLst/>
                          <a:latin typeface="Calibri"/>
                          <a:ea typeface="Times New Roman"/>
                          <a:cs typeface="Times New Roman"/>
                        </a:rPr>
                        <a:t>pa</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a</a:t>
                      </a:r>
                      <a:r>
                        <a:rPr lang="pt-BR" sz="1200" spc="-45" dirty="0">
                          <a:effectLst/>
                          <a:latin typeface="Calibri"/>
                          <a:ea typeface="Times New Roman"/>
                          <a:cs typeface="Times New Roman"/>
                        </a:rPr>
                        <a:t> </a:t>
                      </a:r>
                      <a:r>
                        <a:rPr lang="pt-BR" sz="1200" dirty="0">
                          <a:effectLst/>
                          <a:latin typeface="Calibri"/>
                          <a:ea typeface="Times New Roman"/>
                          <a:cs typeface="Times New Roman"/>
                        </a:rPr>
                        <a:t>a</a:t>
                      </a:r>
                      <a:r>
                        <a:rPr lang="pt-BR" sz="1200" spc="-45" dirty="0">
                          <a:effectLst/>
                          <a:latin typeface="Calibri"/>
                          <a:ea typeface="Times New Roman"/>
                          <a:cs typeface="Times New Roman"/>
                        </a:rPr>
                        <a:t> </a:t>
                      </a:r>
                      <a:r>
                        <a:rPr lang="pt-BR" sz="1200" dirty="0">
                          <a:effectLst/>
                          <a:latin typeface="Calibri"/>
                          <a:ea typeface="Times New Roman"/>
                          <a:cs typeface="Times New Roman"/>
                        </a:rPr>
                        <a:t>sua</a:t>
                      </a:r>
                      <a:r>
                        <a:rPr lang="pt-BR" sz="1200" spc="-40"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feti</a:t>
                      </a:r>
                      <a:r>
                        <a:rPr lang="pt-BR" sz="1200" spc="-10" dirty="0">
                          <a:effectLst/>
                          <a:latin typeface="Calibri"/>
                          <a:ea typeface="Times New Roman"/>
                          <a:cs typeface="Times New Roman"/>
                        </a:rPr>
                        <a:t>v</a:t>
                      </a:r>
                      <a:r>
                        <a:rPr lang="pt-BR" sz="1200" spc="-5" dirty="0">
                          <a:effectLst/>
                          <a:latin typeface="Calibri"/>
                          <a:ea typeface="Times New Roman"/>
                          <a:cs typeface="Times New Roman"/>
                        </a:rPr>
                        <a:t>a</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impl</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m</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ntação.</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smtClean="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NÃO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1753">
                <a:tc>
                  <a:txBody>
                    <a:bodyPr/>
                    <a:lstStyle/>
                    <a:p>
                      <a:pPr>
                        <a:lnSpc>
                          <a:spcPct val="115000"/>
                        </a:lnSpc>
                        <a:spcAft>
                          <a:spcPts val="0"/>
                        </a:spcAft>
                      </a:pPr>
                      <a:r>
                        <a:rPr lang="pt-BR" sz="1100" b="1">
                          <a:effectLst/>
                          <a:latin typeface="Calibri"/>
                          <a:ea typeface="Times New Roman"/>
                          <a:cs typeface="Times New Roman"/>
                        </a:rPr>
                        <a:t>2.4 </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pt-BR" sz="1200" b="1" u="sng" spc="-5" dirty="0">
                          <a:effectLst/>
                          <a:uFill>
                            <a:solidFill>
                              <a:srgbClr val="000000"/>
                            </a:solidFill>
                          </a:uFill>
                          <a:latin typeface="Calibri"/>
                          <a:ea typeface="Times New Roman"/>
                          <a:cs typeface="Times New Roman"/>
                        </a:rPr>
                        <a:t>P</a:t>
                      </a:r>
                      <a:r>
                        <a:rPr lang="pt-BR" sz="1200" b="1" u="sng" spc="-10" dirty="0">
                          <a:effectLst/>
                          <a:uFill>
                            <a:solidFill>
                              <a:srgbClr val="000000"/>
                            </a:solidFill>
                          </a:uFill>
                          <a:latin typeface="Calibri"/>
                          <a:ea typeface="Times New Roman"/>
                          <a:cs typeface="Times New Roman"/>
                        </a:rPr>
                        <a:t>lano</a:t>
                      </a:r>
                      <a:r>
                        <a:rPr lang="pt-BR" sz="1200" b="1" u="sng" spc="-35" dirty="0">
                          <a:effectLst/>
                          <a:uFill>
                            <a:solidFill>
                              <a:srgbClr val="000000"/>
                            </a:solidFill>
                          </a:uFill>
                          <a:latin typeface="Calibri"/>
                          <a:ea typeface="Times New Roman"/>
                          <a:cs typeface="Times New Roman"/>
                        </a:rPr>
                        <a:t> </a:t>
                      </a:r>
                      <a:r>
                        <a:rPr lang="pt-BR" sz="1200" b="1" u="sng" spc="-5" dirty="0">
                          <a:effectLst/>
                          <a:uFill>
                            <a:solidFill>
                              <a:srgbClr val="000000"/>
                            </a:solidFill>
                          </a:uFill>
                          <a:latin typeface="Calibri"/>
                          <a:ea typeface="Times New Roman"/>
                          <a:cs typeface="Times New Roman"/>
                        </a:rPr>
                        <a:t>Est</a:t>
                      </a:r>
                      <a:r>
                        <a:rPr lang="pt-BR" sz="1200" b="1" u="sng" spc="-10" dirty="0">
                          <a:effectLst/>
                          <a:uFill>
                            <a:solidFill>
                              <a:srgbClr val="000000"/>
                            </a:solidFill>
                          </a:uFill>
                          <a:latin typeface="Calibri"/>
                          <a:ea typeface="Times New Roman"/>
                          <a:cs typeface="Times New Roman"/>
                        </a:rPr>
                        <a:t>adual</a:t>
                      </a:r>
                      <a:r>
                        <a:rPr lang="pt-BR" sz="1200" b="1" u="sng" spc="-25" dirty="0">
                          <a:effectLst/>
                          <a:uFill>
                            <a:solidFill>
                              <a:srgbClr val="000000"/>
                            </a:solidFill>
                          </a:uFill>
                          <a:latin typeface="Calibri"/>
                          <a:ea typeface="Times New Roman"/>
                          <a:cs typeface="Times New Roman"/>
                        </a:rPr>
                        <a:t> </a:t>
                      </a:r>
                      <a:r>
                        <a:rPr lang="pt-BR" sz="1200" b="1" u="sng" spc="-10" dirty="0">
                          <a:effectLst/>
                          <a:uFill>
                            <a:solidFill>
                              <a:srgbClr val="000000"/>
                            </a:solidFill>
                          </a:uFill>
                          <a:latin typeface="Calibri"/>
                          <a:ea typeface="Times New Roman"/>
                          <a:cs typeface="Times New Roman"/>
                        </a:rPr>
                        <a:t>d</a:t>
                      </a:r>
                      <a:r>
                        <a:rPr lang="pt-BR" sz="1200" b="1" u="sng" spc="-5" dirty="0">
                          <a:effectLst/>
                          <a:uFill>
                            <a:solidFill>
                              <a:srgbClr val="000000"/>
                            </a:solidFill>
                          </a:uFill>
                          <a:latin typeface="Calibri"/>
                          <a:ea typeface="Times New Roman"/>
                          <a:cs typeface="Times New Roman"/>
                        </a:rPr>
                        <a:t>e</a:t>
                      </a:r>
                      <a:r>
                        <a:rPr lang="pt-BR" sz="1200" b="1" u="sng" spc="-30" dirty="0">
                          <a:effectLst/>
                          <a:uFill>
                            <a:solidFill>
                              <a:srgbClr val="000000"/>
                            </a:solidFill>
                          </a:uFill>
                          <a:latin typeface="Calibri"/>
                          <a:ea typeface="Times New Roman"/>
                          <a:cs typeface="Times New Roman"/>
                        </a:rPr>
                        <a:t> </a:t>
                      </a:r>
                      <a:r>
                        <a:rPr lang="pt-BR" sz="1200" b="1" u="sng" spc="-5" dirty="0">
                          <a:effectLst/>
                          <a:uFill>
                            <a:solidFill>
                              <a:srgbClr val="000000"/>
                            </a:solidFill>
                          </a:uFill>
                          <a:latin typeface="Calibri"/>
                          <a:ea typeface="Times New Roman"/>
                          <a:cs typeface="Times New Roman"/>
                        </a:rPr>
                        <a:t>Rec</a:t>
                      </a:r>
                      <a:r>
                        <a:rPr lang="pt-BR" sz="1200" b="1" u="sng" spc="-10" dirty="0">
                          <a:effectLst/>
                          <a:uFill>
                            <a:solidFill>
                              <a:srgbClr val="000000"/>
                            </a:solidFill>
                          </a:uFill>
                          <a:latin typeface="Calibri"/>
                          <a:ea typeface="Times New Roman"/>
                          <a:cs typeface="Times New Roman"/>
                        </a:rPr>
                        <a:t>u</a:t>
                      </a:r>
                      <a:r>
                        <a:rPr lang="pt-BR" sz="1200" b="1" u="sng" spc="-5" dirty="0">
                          <a:effectLst/>
                          <a:uFill>
                            <a:solidFill>
                              <a:srgbClr val="000000"/>
                            </a:solidFill>
                          </a:uFill>
                          <a:latin typeface="Calibri"/>
                          <a:ea typeface="Times New Roman"/>
                          <a:cs typeface="Times New Roman"/>
                        </a:rPr>
                        <a:t>rsos</a:t>
                      </a:r>
                      <a:r>
                        <a:rPr lang="pt-BR" sz="1200" b="1" dirty="0">
                          <a:effectLst/>
                          <a:latin typeface="Calibri"/>
                          <a:ea typeface="Times New Roman"/>
                          <a:cs typeface="Times New Roman"/>
                        </a:rPr>
                        <a:t> </a:t>
                      </a:r>
                      <a:r>
                        <a:rPr lang="pt-BR" sz="1200" b="1" u="sng" spc="-5" dirty="0">
                          <a:effectLst/>
                          <a:uFill>
                            <a:solidFill>
                              <a:srgbClr val="000000"/>
                            </a:solidFill>
                          </a:uFill>
                          <a:latin typeface="Calibri"/>
                          <a:ea typeface="Times New Roman"/>
                          <a:cs typeface="Times New Roman"/>
                        </a:rPr>
                        <a:t>H</a:t>
                      </a:r>
                      <a:r>
                        <a:rPr lang="pt-BR" sz="1200" b="1" u="sng" spc="-10" dirty="0">
                          <a:effectLst/>
                          <a:uFill>
                            <a:solidFill>
                              <a:srgbClr val="000000"/>
                            </a:solidFill>
                          </a:uFill>
                          <a:latin typeface="Calibri"/>
                          <a:ea typeface="Times New Roman"/>
                          <a:cs typeface="Times New Roman"/>
                        </a:rPr>
                        <a:t>íd</a:t>
                      </a:r>
                      <a:r>
                        <a:rPr lang="pt-BR" sz="1200" b="1" u="sng" spc="-5" dirty="0">
                          <a:effectLst/>
                          <a:uFill>
                            <a:solidFill>
                              <a:srgbClr val="000000"/>
                            </a:solidFill>
                          </a:uFill>
                          <a:latin typeface="Calibri"/>
                          <a:ea typeface="Times New Roman"/>
                          <a:cs typeface="Times New Roman"/>
                        </a:rPr>
                        <a:t>ric</a:t>
                      </a:r>
                      <a:r>
                        <a:rPr lang="pt-BR" sz="1200" b="1" u="sng" spc="-10" dirty="0">
                          <a:effectLst/>
                          <a:uFill>
                            <a:solidFill>
                              <a:srgbClr val="000000"/>
                            </a:solidFill>
                          </a:uFill>
                          <a:latin typeface="Calibri"/>
                          <a:ea typeface="Times New Roman"/>
                          <a:cs typeface="Times New Roman"/>
                        </a:rPr>
                        <a:t>o</a:t>
                      </a:r>
                      <a:r>
                        <a:rPr lang="pt-BR" sz="1200" b="1" u="sng" spc="-5" dirty="0">
                          <a:effectLst/>
                          <a:uFill>
                            <a:solidFill>
                              <a:srgbClr val="000000"/>
                            </a:solidFill>
                          </a:uFill>
                          <a:latin typeface="Calibri"/>
                          <a:ea typeface="Times New Roman"/>
                          <a:cs typeface="Times New Roman"/>
                        </a:rPr>
                        <a:t>s</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15000"/>
                        </a:lnSpc>
                        <a:spcAft>
                          <a:spcPts val="0"/>
                        </a:spcAft>
                      </a:pP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pt-BR" sz="1200" b="1" dirty="0">
                          <a:effectLst/>
                          <a:latin typeface="Calibri"/>
                          <a:ea typeface="Times New Roman"/>
                          <a:cs typeface="Times New Roman"/>
                        </a:rPr>
                        <a:t>4</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latin typeface="Calibri"/>
                          <a:ea typeface="Times New Roman"/>
                          <a:cs typeface="Times New Roman"/>
                        </a:rPr>
                        <a:t>4</a:t>
                      </a:r>
                      <a:endParaRPr lang="pt-BR" sz="12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latin typeface="Calibri"/>
                          <a:ea typeface="Times New Roman"/>
                          <a:cs typeface="Times New Roman"/>
                        </a:rPr>
                        <a:t>4</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200" spc="-5" dirty="0">
                          <a:effectLst/>
                          <a:latin typeface="Calibri"/>
                          <a:ea typeface="Times New Roman"/>
                          <a:cs typeface="Times New Roman"/>
                        </a:rPr>
                        <a:t>Exist</a:t>
                      </a:r>
                      <a:r>
                        <a:rPr lang="pt-BR" sz="1200" spc="-10" dirty="0">
                          <a:effectLst/>
                          <a:latin typeface="Calibri"/>
                          <a:ea typeface="Times New Roman"/>
                          <a:cs typeface="Times New Roman"/>
                        </a:rPr>
                        <a:t>e</a:t>
                      </a:r>
                      <a:r>
                        <a:rPr lang="pt-BR" sz="1200" spc="-50" dirty="0">
                          <a:effectLst/>
                          <a:latin typeface="Calibri"/>
                          <a:ea typeface="Times New Roman"/>
                          <a:cs typeface="Times New Roman"/>
                        </a:rPr>
                        <a:t> </a:t>
                      </a:r>
                      <a:r>
                        <a:rPr lang="pt-BR" sz="1200" spc="-10" dirty="0">
                          <a:effectLst/>
                          <a:latin typeface="Calibri"/>
                          <a:ea typeface="Times New Roman"/>
                          <a:cs typeface="Times New Roman"/>
                        </a:rPr>
                        <a:t>P</a:t>
                      </a:r>
                      <a:r>
                        <a:rPr lang="pt-BR" sz="1200" spc="-5" dirty="0">
                          <a:effectLst/>
                          <a:latin typeface="Calibri"/>
                          <a:ea typeface="Times New Roman"/>
                          <a:cs typeface="Times New Roman"/>
                        </a:rPr>
                        <a:t>lano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Estadual</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de</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R</a:t>
                      </a:r>
                      <a:r>
                        <a:rPr lang="pt-BR" sz="1200" spc="-10" dirty="0">
                          <a:effectLst/>
                          <a:latin typeface="Calibri"/>
                          <a:ea typeface="Times New Roman"/>
                          <a:cs typeface="Times New Roman"/>
                        </a:rPr>
                        <a:t>ec</a:t>
                      </a:r>
                      <a:r>
                        <a:rPr lang="pt-BR" sz="1200" spc="-5" dirty="0">
                          <a:effectLst/>
                          <a:latin typeface="Calibri"/>
                          <a:ea typeface="Times New Roman"/>
                          <a:cs typeface="Times New Roman"/>
                        </a:rPr>
                        <a:t>u</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sos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Híd</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icos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ap</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o</a:t>
                      </a:r>
                      <a:r>
                        <a:rPr lang="pt-BR" sz="1200" spc="-10" dirty="0">
                          <a:effectLst/>
                          <a:latin typeface="Calibri"/>
                          <a:ea typeface="Times New Roman"/>
                          <a:cs typeface="Times New Roman"/>
                        </a:rPr>
                        <a:t>v</a:t>
                      </a:r>
                      <a:r>
                        <a:rPr lang="pt-BR" sz="1200" spc="-5" dirty="0">
                          <a:effectLst/>
                          <a:latin typeface="Calibri"/>
                          <a:ea typeface="Times New Roman"/>
                          <a:cs typeface="Times New Roman"/>
                        </a:rPr>
                        <a:t>ado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pelo</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Conselho</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Estadual</a:t>
                      </a:r>
                      <a:r>
                        <a:rPr lang="pt-BR" sz="1200" spc="-50" dirty="0">
                          <a:effectLst/>
                          <a:latin typeface="Calibri"/>
                          <a:ea typeface="Times New Roman"/>
                          <a:cs typeface="Times New Roman"/>
                        </a:rPr>
                        <a:t> </a:t>
                      </a:r>
                      <a:r>
                        <a:rPr lang="pt-BR" sz="1200" dirty="0">
                          <a:effectLst/>
                          <a:latin typeface="Calibri"/>
                          <a:ea typeface="Times New Roman"/>
                          <a:cs typeface="Times New Roman"/>
                        </a:rPr>
                        <a:t>e</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atualizado</a:t>
                      </a:r>
                      <a:r>
                        <a:rPr lang="pt-BR" sz="1200" spc="-10" dirty="0">
                          <a:effectLst/>
                          <a:latin typeface="Calibri"/>
                          <a:ea typeface="Times New Roman"/>
                          <a:cs typeface="Times New Roman"/>
                        </a:rPr>
                        <a:t>,</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bem</a:t>
                      </a:r>
                      <a:r>
                        <a:rPr lang="pt-BR" sz="1200" spc="-50" dirty="0">
                          <a:effectLst/>
                          <a:latin typeface="Calibri"/>
                          <a:ea typeface="Times New Roman"/>
                          <a:cs typeface="Times New Roman"/>
                        </a:rPr>
                        <a:t> </a:t>
                      </a:r>
                      <a:r>
                        <a:rPr lang="pt-BR" sz="1200" dirty="0">
                          <a:effectLst/>
                          <a:latin typeface="Calibri"/>
                          <a:ea typeface="Times New Roman"/>
                          <a:cs typeface="Times New Roman"/>
                        </a:rPr>
                        <a:t>como</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condições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pa</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a</a:t>
                      </a:r>
                      <a:r>
                        <a:rPr lang="pt-BR" sz="1200" spc="-45" dirty="0">
                          <a:effectLst/>
                          <a:latin typeface="Calibri"/>
                          <a:ea typeface="Times New Roman"/>
                          <a:cs typeface="Times New Roman"/>
                        </a:rPr>
                        <a:t> </a:t>
                      </a:r>
                      <a:r>
                        <a:rPr lang="pt-BR" sz="1200" dirty="0">
                          <a:effectLst/>
                          <a:latin typeface="Calibri"/>
                          <a:ea typeface="Times New Roman"/>
                          <a:cs typeface="Times New Roman"/>
                        </a:rPr>
                        <a:t>sua</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ef</a:t>
                      </a:r>
                      <a:r>
                        <a:rPr lang="pt-BR" sz="1200" spc="-10" dirty="0">
                          <a:effectLst/>
                          <a:latin typeface="Calibri"/>
                          <a:ea typeface="Times New Roman"/>
                          <a:cs typeface="Times New Roman"/>
                        </a:rPr>
                        <a:t>et</a:t>
                      </a:r>
                      <a:r>
                        <a:rPr lang="pt-BR" sz="1200" spc="-5" dirty="0">
                          <a:effectLst/>
                          <a:latin typeface="Calibri"/>
                          <a:ea typeface="Times New Roman"/>
                          <a:cs typeface="Times New Roman"/>
                        </a:rPr>
                        <a:t>i</a:t>
                      </a:r>
                      <a:r>
                        <a:rPr lang="pt-BR" sz="1200" spc="-10" dirty="0">
                          <a:effectLst/>
                          <a:latin typeface="Calibri"/>
                          <a:ea typeface="Times New Roman"/>
                          <a:cs typeface="Times New Roman"/>
                        </a:rPr>
                        <a:t>v</a:t>
                      </a:r>
                      <a:r>
                        <a:rPr lang="pt-BR" sz="1200" spc="-5" dirty="0">
                          <a:effectLst/>
                          <a:latin typeface="Calibri"/>
                          <a:ea typeface="Times New Roman"/>
                          <a:cs typeface="Times New Roman"/>
                        </a:rPr>
                        <a:t>a</a:t>
                      </a:r>
                      <a:r>
                        <a:rPr lang="pt-BR" sz="1200" spc="645" dirty="0">
                          <a:effectLst/>
                          <a:latin typeface="Times New Roman"/>
                          <a:ea typeface="Times New Roman"/>
                          <a:cs typeface="Times New Roman"/>
                        </a:rPr>
                        <a:t> </a:t>
                      </a:r>
                      <a:r>
                        <a:rPr lang="pt-BR" sz="1200" spc="-5" dirty="0">
                          <a:effectLst/>
                          <a:latin typeface="Calibri"/>
                          <a:ea typeface="Times New Roman"/>
                          <a:cs typeface="Times New Roman"/>
                        </a:rPr>
                        <a:t>implementação</a:t>
                      </a:r>
                      <a:r>
                        <a:rPr lang="pt-BR" sz="1200" spc="-10" dirty="0">
                          <a:effectLst/>
                          <a:latin typeface="Calibri"/>
                          <a:ea typeface="Times New Roman"/>
                          <a:cs typeface="Times New Roman"/>
                        </a:rPr>
                        <a:t>,</a:t>
                      </a:r>
                      <a:r>
                        <a:rPr lang="pt-BR" sz="1200" spc="-60" dirty="0">
                          <a:effectLst/>
                          <a:latin typeface="Calibri"/>
                          <a:ea typeface="Times New Roman"/>
                          <a:cs typeface="Times New Roman"/>
                        </a:rPr>
                        <a:t> </a:t>
                      </a:r>
                      <a:r>
                        <a:rPr lang="pt-BR" sz="1200" spc="-5" dirty="0">
                          <a:effectLst/>
                          <a:latin typeface="Calibri"/>
                          <a:ea typeface="Times New Roman"/>
                          <a:cs typeface="Times New Roman"/>
                        </a:rPr>
                        <a:t>mas</a:t>
                      </a:r>
                      <a:r>
                        <a:rPr lang="pt-BR" sz="1200" spc="-45" dirty="0">
                          <a:effectLst/>
                          <a:latin typeface="Calibri"/>
                          <a:ea typeface="Times New Roman"/>
                          <a:cs typeface="Times New Roman"/>
                        </a:rPr>
                        <a:t> </a:t>
                      </a:r>
                      <a:r>
                        <a:rPr lang="pt-BR" sz="1200" dirty="0">
                          <a:effectLst/>
                          <a:latin typeface="Calibri"/>
                          <a:ea typeface="Times New Roman"/>
                          <a:cs typeface="Times New Roman"/>
                        </a:rPr>
                        <a:t>o</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mesmo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ainda</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não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está</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sendo</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d</a:t>
                      </a:r>
                      <a:r>
                        <a:rPr lang="pt-BR" sz="1200" spc="-10" dirty="0">
                          <a:effectLst/>
                          <a:latin typeface="Calibri"/>
                          <a:ea typeface="Times New Roman"/>
                          <a:cs typeface="Times New Roman"/>
                        </a:rPr>
                        <a:t>ev</a:t>
                      </a:r>
                      <a:r>
                        <a:rPr lang="pt-BR" sz="1200" spc="-5" dirty="0">
                          <a:effectLst/>
                          <a:latin typeface="Calibri"/>
                          <a:ea typeface="Times New Roman"/>
                          <a:cs typeface="Times New Roman"/>
                        </a:rPr>
                        <a:t>idament</a:t>
                      </a:r>
                      <a:r>
                        <a:rPr lang="pt-BR" sz="1200" spc="-10" dirty="0">
                          <a:effectLst/>
                          <a:latin typeface="Calibri"/>
                          <a:ea typeface="Times New Roman"/>
                          <a:cs typeface="Times New Roman"/>
                        </a:rPr>
                        <a:t>e</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apropriado</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pelos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gesto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es</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públicos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e/ou</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agentes</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s</a:t>
                      </a:r>
                      <a:r>
                        <a:rPr lang="pt-BR" sz="1200" spc="-10" dirty="0">
                          <a:effectLst/>
                          <a:latin typeface="Calibri"/>
                          <a:ea typeface="Times New Roman"/>
                          <a:cs typeface="Times New Roman"/>
                        </a:rPr>
                        <a:t>et</a:t>
                      </a:r>
                      <a:r>
                        <a:rPr lang="pt-BR" sz="1200" spc="-5" dirty="0">
                          <a:effectLst/>
                          <a:latin typeface="Calibri"/>
                          <a:ea typeface="Times New Roman"/>
                          <a:cs typeface="Times New Roman"/>
                        </a:rPr>
                        <a:t>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iais</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NÃO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005">
                <a:tc>
                  <a:txBody>
                    <a:bodyPr/>
                    <a:lstStyle/>
                    <a:p>
                      <a:pPr>
                        <a:lnSpc>
                          <a:spcPct val="115000"/>
                        </a:lnSpc>
                        <a:spcAft>
                          <a:spcPts val="0"/>
                        </a:spcAft>
                      </a:pPr>
                      <a:r>
                        <a:rPr lang="pt-BR" sz="1100" u="sng">
                          <a:effectLst/>
                          <a:latin typeface="Calibri"/>
                          <a:ea typeface="Times New Roman"/>
                          <a:cs typeface="Times New Roman"/>
                        </a:rPr>
                        <a:t>2.5</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pt-BR" sz="1200" b="1" spc="-5" dirty="0">
                          <a:effectLst/>
                          <a:latin typeface="Calibri"/>
                          <a:ea typeface="Times New Roman"/>
                          <a:cs typeface="Times New Roman"/>
                        </a:rPr>
                        <a:t>P</a:t>
                      </a:r>
                      <a:r>
                        <a:rPr lang="pt-BR" sz="1200" b="1" spc="-10" dirty="0">
                          <a:effectLst/>
                          <a:latin typeface="Calibri"/>
                          <a:ea typeface="Times New Roman"/>
                          <a:cs typeface="Times New Roman"/>
                        </a:rPr>
                        <a:t>lano</a:t>
                      </a:r>
                      <a:r>
                        <a:rPr lang="pt-BR" sz="1200" b="1" spc="-5" dirty="0">
                          <a:effectLst/>
                          <a:latin typeface="Calibri"/>
                          <a:ea typeface="Times New Roman"/>
                          <a:cs typeface="Times New Roman"/>
                        </a:rPr>
                        <a:t>s</a:t>
                      </a:r>
                      <a:r>
                        <a:rPr lang="pt-BR" sz="1200" b="1" spc="-20" dirty="0">
                          <a:effectLst/>
                          <a:latin typeface="Calibri"/>
                          <a:ea typeface="Times New Roman"/>
                          <a:cs typeface="Times New Roman"/>
                        </a:rPr>
                        <a:t> </a:t>
                      </a:r>
                      <a:r>
                        <a:rPr lang="pt-BR" sz="1200" b="1" spc="-10" dirty="0">
                          <a:effectLst/>
                          <a:latin typeface="Calibri"/>
                          <a:ea typeface="Times New Roman"/>
                          <a:cs typeface="Times New Roman"/>
                        </a:rPr>
                        <a:t>d</a:t>
                      </a:r>
                      <a:r>
                        <a:rPr lang="pt-BR" sz="1200" b="1" spc="-5" dirty="0">
                          <a:effectLst/>
                          <a:latin typeface="Calibri"/>
                          <a:ea typeface="Times New Roman"/>
                          <a:cs typeface="Times New Roman"/>
                        </a:rPr>
                        <a:t>e</a:t>
                      </a:r>
                      <a:r>
                        <a:rPr lang="pt-BR" sz="1200" b="1" spc="-25" dirty="0">
                          <a:effectLst/>
                          <a:latin typeface="Calibri"/>
                          <a:ea typeface="Times New Roman"/>
                          <a:cs typeface="Times New Roman"/>
                        </a:rPr>
                        <a:t> </a:t>
                      </a:r>
                      <a:r>
                        <a:rPr lang="pt-BR" sz="1200" b="1" spc="-10" dirty="0">
                          <a:effectLst/>
                          <a:latin typeface="Calibri"/>
                          <a:ea typeface="Times New Roman"/>
                          <a:cs typeface="Times New Roman"/>
                        </a:rPr>
                        <a:t>Ba</a:t>
                      </a:r>
                      <a:r>
                        <a:rPr lang="pt-BR" sz="1200" b="1" spc="-5" dirty="0">
                          <a:effectLst/>
                          <a:latin typeface="Calibri"/>
                          <a:ea typeface="Times New Roman"/>
                          <a:cs typeface="Times New Roman"/>
                        </a:rPr>
                        <a:t>c</a:t>
                      </a:r>
                      <a:r>
                        <a:rPr lang="pt-BR" sz="1200" b="1" spc="-10" dirty="0">
                          <a:effectLst/>
                          <a:latin typeface="Calibri"/>
                          <a:ea typeface="Times New Roman"/>
                          <a:cs typeface="Times New Roman"/>
                        </a:rPr>
                        <a:t>ia</a:t>
                      </a:r>
                      <a:r>
                        <a:rPr lang="pt-BR" sz="1200" b="1" spc="-5" dirty="0">
                          <a:effectLst/>
                          <a:latin typeface="Calibri"/>
                          <a:ea typeface="Times New Roman"/>
                          <a:cs typeface="Times New Roman"/>
                        </a:rPr>
                        <a:t>s</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15000"/>
                        </a:lnSpc>
                        <a:spcAft>
                          <a:spcPts val="0"/>
                        </a:spcAft>
                      </a:pP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15000"/>
                        </a:lnSpc>
                        <a:spcAft>
                          <a:spcPts val="0"/>
                        </a:spcAft>
                      </a:pPr>
                      <a:r>
                        <a:rPr lang="pt-BR" sz="1200" b="1">
                          <a:effectLst/>
                          <a:highlight>
                            <a:srgbClr val="FFFF00"/>
                          </a:highlight>
                          <a:latin typeface="Calibri"/>
                          <a:ea typeface="Times New Roman"/>
                          <a:cs typeface="Times New Roman"/>
                        </a:rPr>
                        <a:t>1</a:t>
                      </a:r>
                      <a:endParaRPr lang="pt-BR" sz="12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highlight>
                            <a:srgbClr val="FFFF00"/>
                          </a:highlight>
                          <a:latin typeface="Calibri"/>
                          <a:ea typeface="Times New Roman"/>
                          <a:cs typeface="Times New Roman"/>
                        </a:rPr>
                        <a:t>2</a:t>
                      </a:r>
                      <a:endParaRPr lang="pt-BR" sz="12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latin typeface="Calibri"/>
                          <a:ea typeface="Times New Roman"/>
                          <a:cs typeface="Times New Roman"/>
                        </a:rPr>
                        <a:t>2</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200" spc="-10" dirty="0">
                          <a:effectLst/>
                          <a:latin typeface="Calibri"/>
                          <a:ea typeface="Times New Roman"/>
                          <a:cs typeface="Times New Roman"/>
                        </a:rPr>
                        <a:t>A</a:t>
                      </a:r>
                      <a:r>
                        <a:rPr lang="pt-BR" sz="1200" spc="-5" dirty="0">
                          <a:effectLst/>
                          <a:latin typeface="Calibri"/>
                          <a:ea typeface="Times New Roman"/>
                          <a:cs typeface="Times New Roman"/>
                        </a:rPr>
                        <a:t>lguns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comitês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estaduais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já</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apro</a:t>
                      </a:r>
                      <a:r>
                        <a:rPr lang="pt-BR" sz="1200" spc="-10" dirty="0">
                          <a:effectLst/>
                          <a:latin typeface="Calibri"/>
                          <a:ea typeface="Times New Roman"/>
                          <a:cs typeface="Times New Roman"/>
                        </a:rPr>
                        <a:t>v</a:t>
                      </a:r>
                      <a:r>
                        <a:rPr lang="pt-BR" sz="1200" spc="-5" dirty="0">
                          <a:effectLst/>
                          <a:latin typeface="Calibri"/>
                          <a:ea typeface="Times New Roman"/>
                          <a:cs typeface="Times New Roman"/>
                        </a:rPr>
                        <a:t>a</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am</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seus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planos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d</a:t>
                      </a:r>
                      <a:r>
                        <a:rPr lang="pt-BR" sz="1200" spc="-10" dirty="0">
                          <a:effectLst/>
                          <a:latin typeface="Calibri"/>
                          <a:ea typeface="Times New Roman"/>
                          <a:cs typeface="Times New Roman"/>
                        </a:rPr>
                        <a:t>e</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bacia.</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smtClean="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smtClean="0">
                          <a:effectLst/>
                          <a:latin typeface="Calibri"/>
                          <a:ea typeface="Times New Roman"/>
                          <a:cs typeface="Times New Roman"/>
                        </a:rPr>
                        <a:t>NÃO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836">
                <a:tc>
                  <a:txBody>
                    <a:bodyPr/>
                    <a:lstStyle/>
                    <a:p>
                      <a:pPr>
                        <a:lnSpc>
                          <a:spcPct val="115000"/>
                        </a:lnSpc>
                        <a:spcAft>
                          <a:spcPts val="0"/>
                        </a:spcAft>
                      </a:pPr>
                      <a:r>
                        <a:rPr lang="pt-BR" sz="1100">
                          <a:effectLst/>
                          <a:latin typeface="Calibri"/>
                          <a:ea typeface="Times New Roman"/>
                          <a:cs typeface="Times New Roman"/>
                        </a:rPr>
                        <a:t>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pt-BR" sz="1200" spc="-5" dirty="0">
                          <a:effectLst/>
                          <a:latin typeface="Calibri"/>
                          <a:ea typeface="Times New Roman"/>
                          <a:cs typeface="Times New Roman"/>
                        </a:rPr>
                        <a:t>Enquadramento</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latin typeface="Calibri"/>
                          <a:ea typeface="Times New Roman"/>
                          <a:cs typeface="Times New Roman"/>
                        </a:rPr>
                        <a:t>3</a:t>
                      </a:r>
                      <a:endParaRPr lang="pt-BR" sz="12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latin typeface="Calibri"/>
                          <a:ea typeface="Times New Roman"/>
                          <a:cs typeface="Times New Roman"/>
                        </a:rPr>
                        <a:t>3</a:t>
                      </a:r>
                      <a:endParaRPr lang="pt-BR" sz="12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latin typeface="Calibri"/>
                          <a:ea typeface="Times New Roman"/>
                          <a:cs typeface="Times New Roman"/>
                        </a:rPr>
                        <a:t>2</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200" spc="-5" dirty="0">
                          <a:effectLst/>
                          <a:latin typeface="Calibri"/>
                          <a:ea typeface="Times New Roman"/>
                          <a:cs typeface="Times New Roman"/>
                        </a:rPr>
                        <a:t>Existem</a:t>
                      </a:r>
                      <a:r>
                        <a:rPr lang="pt-BR" sz="1200" spc="-65" dirty="0">
                          <a:effectLst/>
                          <a:latin typeface="Calibri"/>
                          <a:ea typeface="Times New Roman"/>
                          <a:cs typeface="Times New Roman"/>
                        </a:rPr>
                        <a:t> </a:t>
                      </a:r>
                      <a:r>
                        <a:rPr lang="pt-BR" sz="1200" spc="-5" dirty="0">
                          <a:effectLst/>
                          <a:latin typeface="Calibri"/>
                          <a:ea typeface="Times New Roman"/>
                          <a:cs typeface="Times New Roman"/>
                        </a:rPr>
                        <a:t>alguns</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co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pos</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híd</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icos</a:t>
                      </a:r>
                      <a:r>
                        <a:rPr lang="pt-BR" sz="1200" spc="-55" dirty="0">
                          <a:effectLst/>
                          <a:latin typeface="Calibri"/>
                          <a:ea typeface="Times New Roman"/>
                          <a:cs typeface="Times New Roman"/>
                        </a:rPr>
                        <a:t> </a:t>
                      </a:r>
                      <a:r>
                        <a:rPr lang="pt-BR" sz="1200" dirty="0">
                          <a:effectLst/>
                          <a:latin typeface="Calibri"/>
                          <a:ea typeface="Times New Roman"/>
                          <a:cs typeface="Times New Roman"/>
                        </a:rPr>
                        <a:t>e</a:t>
                      </a:r>
                      <a:r>
                        <a:rPr lang="pt-BR" sz="1200" spc="-60" dirty="0">
                          <a:effectLst/>
                          <a:latin typeface="Calibri"/>
                          <a:ea typeface="Times New Roman"/>
                          <a:cs typeface="Times New Roman"/>
                        </a:rPr>
                        <a:t> </a:t>
                      </a:r>
                      <a:r>
                        <a:rPr lang="pt-BR" sz="1200" spc="-5" dirty="0" err="1">
                          <a:effectLst/>
                          <a:latin typeface="Calibri"/>
                          <a:ea typeface="Times New Roman"/>
                          <a:cs typeface="Times New Roman"/>
                        </a:rPr>
                        <a:t>hidrogeológicos</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enquad</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ados</a:t>
                      </a:r>
                      <a:r>
                        <a:rPr lang="pt-BR" sz="1200" spc="-55" dirty="0">
                          <a:effectLst/>
                          <a:latin typeface="Calibri"/>
                          <a:ea typeface="Times New Roman"/>
                          <a:cs typeface="Times New Roman"/>
                        </a:rPr>
                        <a:t> </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especti</a:t>
                      </a:r>
                      <a:r>
                        <a:rPr lang="pt-BR" sz="1200" spc="-10" dirty="0">
                          <a:effectLst/>
                          <a:latin typeface="Calibri"/>
                          <a:ea typeface="Times New Roman"/>
                          <a:cs typeface="Times New Roman"/>
                        </a:rPr>
                        <a:t>v</a:t>
                      </a:r>
                      <a:r>
                        <a:rPr lang="pt-BR" sz="1200" spc="-5" dirty="0">
                          <a:effectLst/>
                          <a:latin typeface="Calibri"/>
                          <a:ea typeface="Times New Roman"/>
                          <a:cs typeface="Times New Roman"/>
                        </a:rPr>
                        <a:t>ament</a:t>
                      </a:r>
                      <a:r>
                        <a:rPr lang="pt-BR" sz="1200" spc="-10" dirty="0">
                          <a:effectLst/>
                          <a:latin typeface="Calibri"/>
                          <a:ea typeface="Times New Roman"/>
                          <a:cs typeface="Times New Roman"/>
                        </a:rPr>
                        <a:t>e</a:t>
                      </a:r>
                      <a:r>
                        <a:rPr lang="pt-BR" sz="1200" spc="-60" dirty="0">
                          <a:effectLst/>
                          <a:latin typeface="Calibri"/>
                          <a:ea typeface="Times New Roman"/>
                          <a:cs typeface="Times New Roman"/>
                        </a:rPr>
                        <a:t> </a:t>
                      </a:r>
                      <a:r>
                        <a:rPr lang="pt-BR" sz="1200" dirty="0">
                          <a:effectLst/>
                          <a:latin typeface="Calibri"/>
                          <a:ea typeface="Times New Roman"/>
                          <a:cs typeface="Times New Roman"/>
                        </a:rPr>
                        <a:t>nos</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t</a:t>
                      </a:r>
                      <a:r>
                        <a:rPr lang="pt-BR" sz="1200" spc="-10" dirty="0">
                          <a:effectLst/>
                          <a:latin typeface="Calibri"/>
                          <a:ea typeface="Times New Roman"/>
                          <a:cs typeface="Times New Roman"/>
                        </a:rPr>
                        <a:t>er</a:t>
                      </a:r>
                      <a:r>
                        <a:rPr lang="pt-BR" sz="1200" spc="-5" dirty="0">
                          <a:effectLst/>
                          <a:latin typeface="Calibri"/>
                          <a:ea typeface="Times New Roman"/>
                          <a:cs typeface="Times New Roman"/>
                        </a:rPr>
                        <a:t>mos</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das</a:t>
                      </a:r>
                      <a:r>
                        <a:rPr lang="pt-BR" sz="1200" spc="-55" dirty="0">
                          <a:effectLst/>
                          <a:latin typeface="Calibri"/>
                          <a:ea typeface="Times New Roman"/>
                          <a:cs typeface="Times New Roman"/>
                        </a:rPr>
                        <a:t> </a:t>
                      </a:r>
                      <a:r>
                        <a:rPr lang="pt-BR" sz="1200" dirty="0">
                          <a:effectLst/>
                          <a:latin typeface="Calibri"/>
                          <a:ea typeface="Times New Roman"/>
                          <a:cs typeface="Times New Roman"/>
                        </a:rPr>
                        <a:t>Resoluções</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CO</a:t>
                      </a:r>
                      <a:r>
                        <a:rPr lang="pt-BR" sz="1200" spc="-10" dirty="0">
                          <a:effectLst/>
                          <a:latin typeface="Calibri"/>
                          <a:ea typeface="Times New Roman"/>
                          <a:cs typeface="Times New Roman"/>
                        </a:rPr>
                        <a:t>NA</a:t>
                      </a:r>
                      <a:r>
                        <a:rPr lang="pt-BR" sz="1200" spc="-5" dirty="0">
                          <a:effectLst/>
                          <a:latin typeface="Calibri"/>
                          <a:ea typeface="Times New Roman"/>
                          <a:cs typeface="Times New Roman"/>
                        </a:rPr>
                        <a:t>M</a:t>
                      </a:r>
                      <a:r>
                        <a:rPr lang="pt-BR" sz="1200" spc="-10" dirty="0">
                          <a:effectLst/>
                          <a:latin typeface="Calibri"/>
                          <a:ea typeface="Times New Roman"/>
                          <a:cs typeface="Times New Roman"/>
                        </a:rPr>
                        <a:t>A</a:t>
                      </a:r>
                      <a:r>
                        <a:rPr lang="pt-BR" sz="1200" spc="-60" dirty="0">
                          <a:effectLst/>
                          <a:latin typeface="Calibri"/>
                          <a:ea typeface="Times New Roman"/>
                          <a:cs typeface="Times New Roman"/>
                        </a:rPr>
                        <a:t> </a:t>
                      </a:r>
                      <a:r>
                        <a:rPr lang="pt-BR" sz="1200" spc="-5" dirty="0" smtClean="0">
                          <a:effectLst/>
                          <a:latin typeface="Calibri"/>
                          <a:ea typeface="Times New Roman"/>
                          <a:cs typeface="Times New Roman"/>
                        </a:rPr>
                        <a:t>nº 357/2005</a:t>
                      </a:r>
                      <a:r>
                        <a:rPr lang="pt-BR" sz="1200" spc="-60" dirty="0" smtClean="0">
                          <a:effectLst/>
                          <a:latin typeface="Calibri"/>
                          <a:ea typeface="Times New Roman"/>
                          <a:cs typeface="Times New Roman"/>
                        </a:rPr>
                        <a:t> </a:t>
                      </a:r>
                      <a:r>
                        <a:rPr lang="pt-BR" sz="1200" dirty="0">
                          <a:effectLst/>
                          <a:latin typeface="Calibri"/>
                          <a:ea typeface="Times New Roman"/>
                          <a:cs typeface="Times New Roman"/>
                        </a:rPr>
                        <a:t>e</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nº</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396/2008</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NÃO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1236">
                <a:tc>
                  <a:txBody>
                    <a:bodyPr/>
                    <a:lstStyle/>
                    <a:p>
                      <a:pPr>
                        <a:lnSpc>
                          <a:spcPct val="115000"/>
                        </a:lnSpc>
                        <a:spcAft>
                          <a:spcPts val="0"/>
                        </a:spcAft>
                      </a:pPr>
                      <a:r>
                        <a:rPr lang="pt-BR" sz="1100">
                          <a:effectLst/>
                          <a:latin typeface="Calibri"/>
                          <a:ea typeface="Times New Roman"/>
                          <a:cs typeface="Times New Roman"/>
                        </a:rPr>
                        <a:t>2.7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pt-BR" sz="1200" b="1" spc="-5" dirty="0">
                          <a:effectLst/>
                          <a:latin typeface="Calibri"/>
                          <a:ea typeface="Times New Roman"/>
                          <a:cs typeface="Times New Roman"/>
                        </a:rPr>
                        <a:t>Est</a:t>
                      </a:r>
                      <a:r>
                        <a:rPr lang="pt-BR" sz="1200" b="1" spc="-10" dirty="0">
                          <a:effectLst/>
                          <a:latin typeface="Calibri"/>
                          <a:ea typeface="Times New Roman"/>
                          <a:cs typeface="Times New Roman"/>
                        </a:rPr>
                        <a:t>udo</a:t>
                      </a:r>
                      <a:r>
                        <a:rPr lang="pt-BR" sz="1200" b="1" spc="-5" dirty="0">
                          <a:effectLst/>
                          <a:latin typeface="Calibri"/>
                          <a:ea typeface="Times New Roman"/>
                          <a:cs typeface="Times New Roman"/>
                        </a:rPr>
                        <a:t>s</a:t>
                      </a:r>
                      <a:r>
                        <a:rPr lang="pt-BR" sz="1200" b="1" spc="-35" dirty="0">
                          <a:effectLst/>
                          <a:latin typeface="Calibri"/>
                          <a:ea typeface="Times New Roman"/>
                          <a:cs typeface="Times New Roman"/>
                        </a:rPr>
                        <a:t> </a:t>
                      </a:r>
                      <a:r>
                        <a:rPr lang="pt-BR" sz="1200" b="1" spc="-5" dirty="0">
                          <a:effectLst/>
                          <a:latin typeface="Calibri"/>
                          <a:ea typeface="Times New Roman"/>
                          <a:cs typeface="Times New Roman"/>
                        </a:rPr>
                        <a:t>Espec</a:t>
                      </a:r>
                      <a:r>
                        <a:rPr lang="pt-BR" sz="1200" b="1" spc="-10" dirty="0">
                          <a:effectLst/>
                          <a:latin typeface="Calibri"/>
                          <a:ea typeface="Times New Roman"/>
                          <a:cs typeface="Times New Roman"/>
                        </a:rPr>
                        <a:t>iai</a:t>
                      </a:r>
                      <a:r>
                        <a:rPr lang="pt-BR" sz="1200" b="1" spc="-5" dirty="0">
                          <a:effectLst/>
                          <a:latin typeface="Calibri"/>
                          <a:ea typeface="Times New Roman"/>
                          <a:cs typeface="Times New Roman"/>
                        </a:rPr>
                        <a:t>s</a:t>
                      </a:r>
                      <a:r>
                        <a:rPr lang="pt-BR" sz="1200" b="1" spc="-30" dirty="0">
                          <a:effectLst/>
                          <a:latin typeface="Calibri"/>
                          <a:ea typeface="Times New Roman"/>
                          <a:cs typeface="Times New Roman"/>
                        </a:rPr>
                        <a:t> </a:t>
                      </a:r>
                      <a:r>
                        <a:rPr lang="pt-BR" sz="1200" b="1" spc="-10" dirty="0">
                          <a:effectLst/>
                          <a:latin typeface="Calibri"/>
                          <a:ea typeface="Times New Roman"/>
                          <a:cs typeface="Times New Roman"/>
                        </a:rPr>
                        <a:t>d</a:t>
                      </a:r>
                      <a:r>
                        <a:rPr lang="pt-BR" sz="1200" b="1" spc="-5" dirty="0">
                          <a:effectLst/>
                          <a:latin typeface="Calibri"/>
                          <a:ea typeface="Times New Roman"/>
                          <a:cs typeface="Times New Roman"/>
                        </a:rPr>
                        <a:t>e</a:t>
                      </a:r>
                      <a:r>
                        <a:rPr lang="pt-BR" sz="1200" b="1" spc="-30" dirty="0">
                          <a:effectLst/>
                          <a:latin typeface="Calibri"/>
                          <a:ea typeface="Times New Roman"/>
                          <a:cs typeface="Times New Roman"/>
                        </a:rPr>
                        <a:t> </a:t>
                      </a:r>
                      <a:r>
                        <a:rPr lang="pt-BR" sz="1200" b="1" spc="-5" dirty="0">
                          <a:effectLst/>
                          <a:latin typeface="Calibri"/>
                          <a:ea typeface="Times New Roman"/>
                          <a:cs typeface="Times New Roman"/>
                        </a:rPr>
                        <a:t>Gest</a:t>
                      </a:r>
                      <a:r>
                        <a:rPr lang="pt-BR" sz="1200" b="1" spc="-10" dirty="0">
                          <a:effectLst/>
                          <a:latin typeface="Calibri"/>
                          <a:ea typeface="Times New Roman"/>
                          <a:cs typeface="Times New Roman"/>
                        </a:rPr>
                        <a:t>ão</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15000"/>
                        </a:lnSpc>
                        <a:spcAft>
                          <a:spcPts val="0"/>
                        </a:spcAft>
                      </a:pP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15000"/>
                        </a:lnSpc>
                        <a:spcAft>
                          <a:spcPts val="0"/>
                        </a:spcAft>
                      </a:pPr>
                      <a:r>
                        <a:rPr lang="pt-BR" sz="1200" b="1">
                          <a:effectLst/>
                          <a:highlight>
                            <a:srgbClr val="FFFF00"/>
                          </a:highlight>
                          <a:latin typeface="Calibri"/>
                          <a:ea typeface="Times New Roman"/>
                          <a:cs typeface="Times New Roman"/>
                        </a:rPr>
                        <a:t>2</a:t>
                      </a:r>
                      <a:endParaRPr lang="pt-BR" sz="12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a:effectLst/>
                          <a:highlight>
                            <a:srgbClr val="FFFF00"/>
                          </a:highlight>
                          <a:latin typeface="Calibri"/>
                          <a:ea typeface="Times New Roman"/>
                          <a:cs typeface="Times New Roman"/>
                        </a:rPr>
                        <a:t>3</a:t>
                      </a:r>
                      <a:endParaRPr lang="pt-BR" sz="12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dirty="0">
                          <a:effectLst/>
                          <a:latin typeface="Calibri"/>
                          <a:ea typeface="Times New Roman"/>
                          <a:cs typeface="Times New Roman"/>
                        </a:rPr>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200" spc="-5" dirty="0">
                          <a:effectLst/>
                          <a:latin typeface="Calibri"/>
                          <a:ea typeface="Times New Roman"/>
                          <a:cs typeface="Times New Roman"/>
                        </a:rPr>
                        <a:t>Exist</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m</a:t>
                      </a:r>
                      <a:r>
                        <a:rPr lang="pt-BR" sz="1200" spc="-45"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studos</a:t>
                      </a:r>
                      <a:r>
                        <a:rPr lang="pt-BR" sz="1200" spc="-40"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sp</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ciais</a:t>
                      </a:r>
                      <a:r>
                        <a:rPr lang="pt-BR" sz="1200" spc="-35" dirty="0">
                          <a:effectLst/>
                          <a:latin typeface="Calibri"/>
                          <a:ea typeface="Times New Roman"/>
                          <a:cs typeface="Times New Roman"/>
                        </a:rPr>
                        <a:t> </a:t>
                      </a:r>
                      <a:r>
                        <a:rPr lang="pt-BR" sz="1200" spc="-5" dirty="0">
                          <a:effectLst/>
                          <a:latin typeface="Calibri"/>
                          <a:ea typeface="Times New Roman"/>
                          <a:cs typeface="Times New Roman"/>
                        </a:rPr>
                        <a:t>pa</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a</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al</a:t>
                      </a:r>
                      <a:r>
                        <a:rPr lang="pt-BR" sz="1200" spc="-10" dirty="0">
                          <a:effectLst/>
                          <a:latin typeface="Calibri"/>
                          <a:ea typeface="Times New Roman"/>
                          <a:cs typeface="Times New Roman"/>
                        </a:rPr>
                        <a:t>g</a:t>
                      </a:r>
                      <a:r>
                        <a:rPr lang="pt-BR" sz="1200" spc="-5" dirty="0">
                          <a:effectLst/>
                          <a:latin typeface="Calibri"/>
                          <a:ea typeface="Times New Roman"/>
                          <a:cs typeface="Times New Roman"/>
                        </a:rPr>
                        <a:t>uns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t</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mas</a:t>
                      </a:r>
                      <a:r>
                        <a:rPr lang="pt-BR" sz="1200" spc="-35" dirty="0">
                          <a:effectLst/>
                          <a:latin typeface="Calibri"/>
                          <a:ea typeface="Times New Roman"/>
                          <a:cs typeface="Times New Roman"/>
                        </a:rPr>
                        <a:t> </a:t>
                      </a:r>
                      <a:r>
                        <a:rPr lang="pt-BR" sz="1200" spc="-5" dirty="0">
                          <a:effectLst/>
                          <a:latin typeface="Calibri"/>
                          <a:ea typeface="Times New Roman"/>
                          <a:cs typeface="Times New Roman"/>
                        </a:rPr>
                        <a:t>de</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int</a:t>
                      </a:r>
                      <a:r>
                        <a:rPr lang="pt-BR" sz="1200" spc="-10" dirty="0">
                          <a:effectLst/>
                          <a:latin typeface="Calibri"/>
                          <a:ea typeface="Times New Roman"/>
                          <a:cs typeface="Times New Roman"/>
                        </a:rPr>
                        <a:t>ere</a:t>
                      </a:r>
                      <a:r>
                        <a:rPr lang="pt-BR" sz="1200" spc="-5" dirty="0">
                          <a:effectLst/>
                          <a:latin typeface="Calibri"/>
                          <a:ea typeface="Times New Roman"/>
                          <a:cs typeface="Times New Roman"/>
                        </a:rPr>
                        <a:t>ss</a:t>
                      </a:r>
                      <a:r>
                        <a:rPr lang="pt-BR" sz="1200" spc="-10" dirty="0">
                          <a:effectLst/>
                          <a:latin typeface="Calibri"/>
                          <a:ea typeface="Times New Roman"/>
                          <a:cs typeface="Times New Roman"/>
                        </a:rPr>
                        <a:t>e</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da</a:t>
                      </a:r>
                      <a:r>
                        <a:rPr lang="pt-BR" sz="1200" spc="-40" dirty="0">
                          <a:effectLst/>
                          <a:latin typeface="Calibri"/>
                          <a:ea typeface="Times New Roman"/>
                          <a:cs typeface="Times New Roman"/>
                        </a:rPr>
                        <a:t> </a:t>
                      </a:r>
                      <a:r>
                        <a:rPr lang="pt-BR" sz="1200" spc="-10" dirty="0">
                          <a:effectLst/>
                          <a:latin typeface="Calibri"/>
                          <a:ea typeface="Times New Roman"/>
                          <a:cs typeface="Times New Roman"/>
                        </a:rPr>
                        <a:t>ge</a:t>
                      </a:r>
                      <a:r>
                        <a:rPr lang="pt-BR" sz="1200" spc="-5" dirty="0">
                          <a:effectLst/>
                          <a:latin typeface="Calibri"/>
                          <a:ea typeface="Times New Roman"/>
                          <a:cs typeface="Times New Roman"/>
                        </a:rPr>
                        <a:t>stão</a:t>
                      </a:r>
                      <a:r>
                        <a:rPr lang="pt-BR" sz="1200" spc="-40"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m</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ní</a:t>
                      </a:r>
                      <a:r>
                        <a:rPr lang="pt-BR" sz="1200" spc="-10" dirty="0">
                          <a:effectLst/>
                          <a:latin typeface="Calibri"/>
                          <a:ea typeface="Times New Roman"/>
                          <a:cs typeface="Times New Roman"/>
                        </a:rPr>
                        <a:t>ve</a:t>
                      </a:r>
                      <a:r>
                        <a:rPr lang="pt-BR" sz="1200" spc="-5" dirty="0">
                          <a:effectLst/>
                          <a:latin typeface="Calibri"/>
                          <a:ea typeface="Times New Roman"/>
                          <a:cs typeface="Times New Roman"/>
                        </a:rPr>
                        <a:t>l</a:t>
                      </a:r>
                      <a:r>
                        <a:rPr lang="pt-BR" sz="1200" spc="-40"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stadual</a:t>
                      </a:r>
                      <a:r>
                        <a:rPr lang="pt-BR" sz="1200" spc="-10" dirty="0">
                          <a:effectLst/>
                          <a:latin typeface="Calibri"/>
                          <a:ea typeface="Times New Roman"/>
                          <a:cs typeface="Times New Roman"/>
                        </a:rPr>
                        <a:t>,</a:t>
                      </a:r>
                      <a:r>
                        <a:rPr lang="pt-BR" sz="1200" spc="-45" dirty="0">
                          <a:effectLst/>
                          <a:latin typeface="Calibri"/>
                          <a:ea typeface="Times New Roman"/>
                          <a:cs typeface="Times New Roman"/>
                        </a:rPr>
                        <a:t> </a:t>
                      </a:r>
                      <a:r>
                        <a:rPr lang="pt-BR" sz="1200" dirty="0">
                          <a:effectLst/>
                          <a:latin typeface="Calibri"/>
                          <a:ea typeface="Times New Roman"/>
                          <a:cs typeface="Times New Roman"/>
                        </a:rPr>
                        <a:t>e</a:t>
                      </a:r>
                      <a:r>
                        <a:rPr lang="pt-BR" sz="1200" spc="-45" dirty="0">
                          <a:effectLst/>
                          <a:latin typeface="Calibri"/>
                          <a:ea typeface="Times New Roman"/>
                          <a:cs typeface="Times New Roman"/>
                        </a:rPr>
                        <a:t> </a:t>
                      </a:r>
                      <a:r>
                        <a:rPr lang="pt-BR" sz="1200" dirty="0">
                          <a:effectLst/>
                          <a:latin typeface="Calibri"/>
                          <a:ea typeface="Times New Roman"/>
                          <a:cs typeface="Times New Roman"/>
                        </a:rPr>
                        <a:t>esses</a:t>
                      </a:r>
                      <a:r>
                        <a:rPr lang="pt-BR" sz="1200" spc="-35"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studos</a:t>
                      </a:r>
                      <a:r>
                        <a:rPr lang="pt-BR" sz="1200" spc="-40"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stão</a:t>
                      </a:r>
                      <a:r>
                        <a:rPr lang="pt-BR" sz="1200" spc="-35" dirty="0">
                          <a:effectLst/>
                          <a:latin typeface="Calibri"/>
                          <a:ea typeface="Times New Roman"/>
                          <a:cs typeface="Times New Roman"/>
                        </a:rPr>
                        <a:t> </a:t>
                      </a:r>
                      <a:r>
                        <a:rPr lang="pt-BR" sz="1200" spc="-5" dirty="0">
                          <a:effectLst/>
                          <a:latin typeface="Calibri"/>
                          <a:ea typeface="Times New Roman"/>
                          <a:cs typeface="Times New Roman"/>
                        </a:rPr>
                        <a:t>atualizados</a:t>
                      </a:r>
                      <a:r>
                        <a:rPr lang="pt-BR" sz="1200" spc="-35" dirty="0">
                          <a:effectLst/>
                          <a:latin typeface="Calibri"/>
                          <a:ea typeface="Times New Roman"/>
                          <a:cs typeface="Times New Roman"/>
                        </a:rPr>
                        <a:t> </a:t>
                      </a:r>
                      <a:r>
                        <a:rPr lang="pt-BR" sz="1200" dirty="0">
                          <a:effectLst/>
                          <a:latin typeface="Calibri"/>
                          <a:ea typeface="Times New Roman"/>
                          <a:cs typeface="Times New Roman"/>
                        </a:rPr>
                        <a:t>e</a:t>
                      </a:r>
                      <a:r>
                        <a:rPr lang="pt-BR" sz="1200" spc="-45" dirty="0">
                          <a:effectLst/>
                          <a:latin typeface="Calibri"/>
                          <a:ea typeface="Times New Roman"/>
                          <a:cs typeface="Times New Roman"/>
                        </a:rPr>
                        <a:t> </a:t>
                      </a:r>
                      <a:r>
                        <a:rPr lang="pt-BR" sz="1200" dirty="0">
                          <a:effectLst/>
                          <a:latin typeface="Calibri"/>
                          <a:ea typeface="Times New Roman"/>
                          <a:cs typeface="Times New Roman"/>
                        </a:rPr>
                        <a:t>são</a:t>
                      </a:r>
                      <a:r>
                        <a:rPr lang="pt-BR" sz="1200" spc="555" dirty="0">
                          <a:effectLst/>
                          <a:latin typeface="Times New Roman"/>
                          <a:ea typeface="Times New Roman"/>
                          <a:cs typeface="Times New Roman"/>
                        </a:rPr>
                        <a:t> </a:t>
                      </a:r>
                      <a:r>
                        <a:rPr lang="pt-BR" sz="1200" spc="-5" dirty="0">
                          <a:effectLst/>
                          <a:latin typeface="Calibri"/>
                          <a:ea typeface="Times New Roman"/>
                          <a:cs typeface="Times New Roman"/>
                        </a:rPr>
                        <a:t>suficientes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pa</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a</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ienta</a:t>
                      </a:r>
                      <a:r>
                        <a:rPr lang="pt-BR" sz="1200" spc="-10" dirty="0">
                          <a:effectLst/>
                          <a:latin typeface="Calibri"/>
                          <a:ea typeface="Times New Roman"/>
                          <a:cs typeface="Times New Roman"/>
                        </a:rPr>
                        <a:t>r</a:t>
                      </a:r>
                      <a:r>
                        <a:rPr lang="pt-BR" sz="1200" spc="-45" dirty="0">
                          <a:effectLst/>
                          <a:latin typeface="Calibri"/>
                          <a:ea typeface="Times New Roman"/>
                          <a:cs typeface="Times New Roman"/>
                        </a:rPr>
                        <a:t> </a:t>
                      </a:r>
                      <a:r>
                        <a:rPr lang="pt-BR" sz="1200" dirty="0">
                          <a:effectLst/>
                          <a:latin typeface="Calibri"/>
                          <a:ea typeface="Times New Roman"/>
                          <a:cs typeface="Times New Roman"/>
                        </a:rPr>
                        <a:t>as</a:t>
                      </a:r>
                      <a:r>
                        <a:rPr lang="pt-BR" sz="1200" spc="-40" dirty="0">
                          <a:effectLst/>
                          <a:latin typeface="Calibri"/>
                          <a:ea typeface="Times New Roman"/>
                          <a:cs typeface="Times New Roman"/>
                        </a:rPr>
                        <a:t> </a:t>
                      </a:r>
                      <a:r>
                        <a:rPr lang="pt-BR" sz="1200" dirty="0">
                          <a:effectLst/>
                          <a:latin typeface="Calibri"/>
                          <a:ea typeface="Times New Roman"/>
                          <a:cs typeface="Times New Roman"/>
                        </a:rPr>
                        <a:t>ações</a:t>
                      </a:r>
                      <a:r>
                        <a:rPr lang="pt-BR" sz="1200" spc="-35" dirty="0">
                          <a:effectLst/>
                          <a:latin typeface="Calibri"/>
                          <a:ea typeface="Times New Roman"/>
                          <a:cs typeface="Times New Roman"/>
                        </a:rPr>
                        <a:t> </a:t>
                      </a:r>
                      <a:r>
                        <a:rPr lang="pt-BR" sz="1200" spc="-5" dirty="0">
                          <a:effectLst/>
                          <a:latin typeface="Calibri"/>
                          <a:ea typeface="Times New Roman"/>
                          <a:cs typeface="Times New Roman"/>
                        </a:rPr>
                        <a:t>d</a:t>
                      </a:r>
                      <a:r>
                        <a:rPr lang="pt-BR" sz="1200" spc="-10" dirty="0">
                          <a:effectLst/>
                          <a:latin typeface="Calibri"/>
                          <a:ea typeface="Times New Roman"/>
                          <a:cs typeface="Times New Roman"/>
                        </a:rPr>
                        <a:t>e</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gestão</a:t>
                      </a:r>
                      <a:r>
                        <a:rPr lang="pt-BR" sz="1200" spc="-35" dirty="0">
                          <a:effectLst/>
                          <a:latin typeface="Calibri"/>
                          <a:ea typeface="Times New Roman"/>
                          <a:cs typeface="Times New Roman"/>
                        </a:rPr>
                        <a:t> </a:t>
                      </a:r>
                      <a:r>
                        <a:rPr lang="pt-BR" sz="1200" dirty="0">
                          <a:effectLst/>
                          <a:latin typeface="Calibri"/>
                          <a:ea typeface="Times New Roman"/>
                          <a:cs typeface="Times New Roman"/>
                        </a:rPr>
                        <a:t>nos</a:t>
                      </a:r>
                      <a:r>
                        <a:rPr lang="pt-BR" sz="1200" spc="-40" dirty="0">
                          <a:effectLst/>
                          <a:latin typeface="Calibri"/>
                          <a:ea typeface="Times New Roman"/>
                          <a:cs typeface="Times New Roman"/>
                        </a:rPr>
                        <a:t> </a:t>
                      </a:r>
                      <a:r>
                        <a:rPr lang="pt-BR" sz="1200" spc="-5" dirty="0">
                          <a:effectLst/>
                          <a:latin typeface="Calibri"/>
                          <a:ea typeface="Times New Roman"/>
                          <a:cs typeface="Times New Roman"/>
                        </a:rPr>
                        <a:t>asp</a:t>
                      </a:r>
                      <a:r>
                        <a:rPr lang="pt-BR" sz="1200" spc="-10" dirty="0">
                          <a:effectLst/>
                          <a:latin typeface="Calibri"/>
                          <a:ea typeface="Times New Roman"/>
                          <a:cs typeface="Times New Roman"/>
                        </a:rPr>
                        <a:t>ec</a:t>
                      </a:r>
                      <a:r>
                        <a:rPr lang="pt-BR" sz="1200" spc="-5" dirty="0">
                          <a:effectLst/>
                          <a:latin typeface="Calibri"/>
                          <a:ea typeface="Times New Roman"/>
                          <a:cs typeface="Times New Roman"/>
                        </a:rPr>
                        <a:t>tos</a:t>
                      </a:r>
                      <a:r>
                        <a:rPr lang="pt-BR" sz="1200" spc="-40" dirty="0">
                          <a:effectLst/>
                          <a:latin typeface="Calibri"/>
                          <a:ea typeface="Times New Roman"/>
                          <a:cs typeface="Times New Roman"/>
                        </a:rPr>
                        <a:t> </a:t>
                      </a:r>
                      <a:r>
                        <a:rPr lang="pt-BR" sz="1200" dirty="0">
                          <a:effectLst/>
                          <a:latin typeface="Calibri"/>
                          <a:ea typeface="Times New Roman"/>
                          <a:cs typeface="Times New Roman"/>
                        </a:rPr>
                        <a:t>por</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el</a:t>
                      </a:r>
                      <a:r>
                        <a:rPr lang="pt-BR" sz="1200" spc="-10" dirty="0">
                          <a:effectLst/>
                          <a:latin typeface="Calibri"/>
                          <a:ea typeface="Times New Roman"/>
                          <a:cs typeface="Times New Roman"/>
                        </a:rPr>
                        <a:t>e</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abo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dados</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a:solidFill>
                            <a:srgbClr val="FF0000"/>
                          </a:solidFill>
                          <a:effectLst/>
                          <a:latin typeface="Calibri"/>
                          <a:ea typeface="Times New Roman"/>
                          <a:cs typeface="Times New Roman"/>
                        </a:rPr>
                        <a:t>SIM</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563">
                <a:tc>
                  <a:txBody>
                    <a:bodyPr/>
                    <a:lstStyle/>
                    <a:p>
                      <a:pPr>
                        <a:lnSpc>
                          <a:spcPct val="115000"/>
                        </a:lnSpc>
                        <a:spcAft>
                          <a:spcPts val="0"/>
                        </a:spcAft>
                      </a:pPr>
                      <a:r>
                        <a:rPr lang="pt-BR" sz="1100" dirty="0">
                          <a:effectLst/>
                          <a:latin typeface="Calibri"/>
                          <a:ea typeface="Times New Roman"/>
                          <a:cs typeface="Times New Roman"/>
                        </a:rPr>
                        <a:t>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pt-BR" sz="1200" b="1" spc="-5" dirty="0">
                          <a:effectLst/>
                          <a:latin typeface="Calibri"/>
                          <a:ea typeface="Times New Roman"/>
                          <a:cs typeface="Times New Roman"/>
                        </a:rPr>
                        <a:t>M</a:t>
                      </a:r>
                      <a:r>
                        <a:rPr lang="pt-BR" sz="1200" b="1" spc="-10" dirty="0">
                          <a:effectLst/>
                          <a:latin typeface="Calibri"/>
                          <a:ea typeface="Times New Roman"/>
                          <a:cs typeface="Times New Roman"/>
                        </a:rPr>
                        <a:t>od</a:t>
                      </a:r>
                      <a:r>
                        <a:rPr lang="pt-BR" sz="1200" b="1" spc="-5" dirty="0">
                          <a:effectLst/>
                          <a:latin typeface="Calibri"/>
                          <a:ea typeface="Times New Roman"/>
                          <a:cs typeface="Times New Roman"/>
                        </a:rPr>
                        <a:t>e</a:t>
                      </a:r>
                      <a:r>
                        <a:rPr lang="pt-BR" sz="1200" b="1" spc="-10" dirty="0">
                          <a:effectLst/>
                          <a:latin typeface="Calibri"/>
                          <a:ea typeface="Times New Roman"/>
                          <a:cs typeface="Times New Roman"/>
                        </a:rPr>
                        <a:t>lo</a:t>
                      </a:r>
                      <a:r>
                        <a:rPr lang="pt-BR" sz="1200" b="1" spc="-5" dirty="0">
                          <a:effectLst/>
                          <a:latin typeface="Calibri"/>
                          <a:ea typeface="Times New Roman"/>
                          <a:cs typeface="Times New Roman"/>
                        </a:rPr>
                        <a:t>s</a:t>
                      </a:r>
                      <a:r>
                        <a:rPr lang="pt-BR" sz="1200" b="1" spc="-25" dirty="0">
                          <a:effectLst/>
                          <a:latin typeface="Calibri"/>
                          <a:ea typeface="Times New Roman"/>
                          <a:cs typeface="Times New Roman"/>
                        </a:rPr>
                        <a:t> </a:t>
                      </a:r>
                      <a:r>
                        <a:rPr lang="pt-BR" sz="1200" b="1" dirty="0">
                          <a:effectLst/>
                          <a:latin typeface="Calibri"/>
                          <a:ea typeface="Times New Roman"/>
                          <a:cs typeface="Times New Roman"/>
                        </a:rPr>
                        <a:t>e</a:t>
                      </a:r>
                      <a:r>
                        <a:rPr lang="pt-BR" sz="1200" b="1" spc="-25" dirty="0">
                          <a:effectLst/>
                          <a:latin typeface="Calibri"/>
                          <a:ea typeface="Times New Roman"/>
                          <a:cs typeface="Times New Roman"/>
                        </a:rPr>
                        <a:t> </a:t>
                      </a:r>
                      <a:r>
                        <a:rPr lang="pt-BR" sz="1200" b="1" spc="-10" dirty="0">
                          <a:effectLst/>
                          <a:latin typeface="Calibri"/>
                          <a:ea typeface="Times New Roman"/>
                          <a:cs typeface="Times New Roman"/>
                        </a:rPr>
                        <a:t>Si</a:t>
                      </a:r>
                      <a:r>
                        <a:rPr lang="pt-BR" sz="1200" b="1" spc="-5" dirty="0">
                          <a:effectLst/>
                          <a:latin typeface="Calibri"/>
                          <a:ea typeface="Times New Roman"/>
                          <a:cs typeface="Times New Roman"/>
                        </a:rPr>
                        <a:t>stem</a:t>
                      </a:r>
                      <a:r>
                        <a:rPr lang="pt-BR" sz="1200" b="1" spc="-10" dirty="0">
                          <a:effectLst/>
                          <a:latin typeface="Calibri"/>
                          <a:ea typeface="Times New Roman"/>
                          <a:cs typeface="Times New Roman"/>
                        </a:rPr>
                        <a:t>a</a:t>
                      </a:r>
                      <a:r>
                        <a:rPr lang="pt-BR" sz="1200" b="1" spc="-5" dirty="0">
                          <a:effectLst/>
                          <a:latin typeface="Calibri"/>
                          <a:ea typeface="Times New Roman"/>
                          <a:cs typeface="Times New Roman"/>
                        </a:rPr>
                        <a:t>s</a:t>
                      </a:r>
                      <a:r>
                        <a:rPr lang="pt-BR" sz="1200" b="1" spc="-30" dirty="0">
                          <a:effectLst/>
                          <a:latin typeface="Calibri"/>
                          <a:ea typeface="Times New Roman"/>
                          <a:cs typeface="Times New Roman"/>
                        </a:rPr>
                        <a:t> </a:t>
                      </a:r>
                      <a:r>
                        <a:rPr lang="pt-BR" sz="1200" b="1" spc="-10" dirty="0">
                          <a:effectLst/>
                          <a:latin typeface="Calibri"/>
                          <a:ea typeface="Times New Roman"/>
                          <a:cs typeface="Times New Roman"/>
                        </a:rPr>
                        <a:t>d</a:t>
                      </a:r>
                      <a:r>
                        <a:rPr lang="pt-BR" sz="1200" b="1" spc="-5" dirty="0">
                          <a:effectLst/>
                          <a:latin typeface="Calibri"/>
                          <a:ea typeface="Times New Roman"/>
                          <a:cs typeface="Times New Roman"/>
                        </a:rPr>
                        <a:t>e</a:t>
                      </a:r>
                      <a:r>
                        <a:rPr lang="pt-BR" sz="1200" b="1" spc="-25" dirty="0">
                          <a:effectLst/>
                          <a:latin typeface="Calibri"/>
                          <a:ea typeface="Times New Roman"/>
                          <a:cs typeface="Times New Roman"/>
                        </a:rPr>
                        <a:t> </a:t>
                      </a:r>
                      <a:r>
                        <a:rPr lang="pt-BR" sz="1200" b="1" spc="-10" dirty="0">
                          <a:effectLst/>
                          <a:latin typeface="Calibri"/>
                          <a:ea typeface="Times New Roman"/>
                          <a:cs typeface="Times New Roman"/>
                        </a:rPr>
                        <a:t>Supo</a:t>
                      </a:r>
                      <a:r>
                        <a:rPr lang="pt-BR" sz="1200" b="1" spc="-5" dirty="0">
                          <a:effectLst/>
                          <a:latin typeface="Calibri"/>
                          <a:ea typeface="Times New Roman"/>
                          <a:cs typeface="Times New Roman"/>
                        </a:rPr>
                        <a:t>r</a:t>
                      </a:r>
                      <a:r>
                        <a:rPr lang="pt-BR" sz="1200" b="1" spc="-10" dirty="0">
                          <a:effectLst/>
                          <a:latin typeface="Calibri"/>
                          <a:ea typeface="Times New Roman"/>
                          <a:cs typeface="Times New Roman"/>
                        </a:rPr>
                        <a:t>t</a:t>
                      </a:r>
                      <a:r>
                        <a:rPr lang="pt-BR" sz="1200" b="1" spc="-5" dirty="0">
                          <a:effectLst/>
                          <a:latin typeface="Calibri"/>
                          <a:ea typeface="Times New Roman"/>
                          <a:cs typeface="Times New Roman"/>
                        </a:rPr>
                        <a:t>e</a:t>
                      </a:r>
                      <a:r>
                        <a:rPr lang="pt-BR" sz="1200" b="1" spc="-25" dirty="0">
                          <a:effectLst/>
                          <a:latin typeface="Calibri"/>
                          <a:ea typeface="Times New Roman"/>
                          <a:cs typeface="Times New Roman"/>
                        </a:rPr>
                        <a:t> </a:t>
                      </a:r>
                      <a:r>
                        <a:rPr lang="pt-BR" sz="1200" b="1" dirty="0">
                          <a:effectLst/>
                          <a:latin typeface="Calibri"/>
                          <a:ea typeface="Times New Roman"/>
                          <a:cs typeface="Times New Roman"/>
                        </a:rPr>
                        <a:t>à</a:t>
                      </a:r>
                      <a:r>
                        <a:rPr lang="pt-BR" sz="1200" b="1" spc="155" dirty="0">
                          <a:effectLst/>
                          <a:latin typeface="Times New Roman"/>
                          <a:ea typeface="Times New Roman"/>
                          <a:cs typeface="Times New Roman"/>
                        </a:rPr>
                        <a:t> </a:t>
                      </a:r>
                      <a:r>
                        <a:rPr lang="pt-BR" sz="1200" b="1" spc="-5" dirty="0">
                          <a:effectLst/>
                          <a:latin typeface="Calibri"/>
                          <a:ea typeface="Times New Roman"/>
                          <a:cs typeface="Times New Roman"/>
                        </a:rPr>
                        <a:t>Dec</a:t>
                      </a:r>
                      <a:r>
                        <a:rPr lang="pt-BR" sz="1200" b="1" spc="-10" dirty="0">
                          <a:effectLst/>
                          <a:latin typeface="Calibri"/>
                          <a:ea typeface="Times New Roman"/>
                          <a:cs typeface="Times New Roman"/>
                        </a:rPr>
                        <a:t>i</a:t>
                      </a:r>
                      <a:r>
                        <a:rPr lang="pt-BR" sz="1200" b="1" spc="-5" dirty="0">
                          <a:effectLst/>
                          <a:latin typeface="Calibri"/>
                          <a:ea typeface="Times New Roman"/>
                          <a:cs typeface="Times New Roman"/>
                        </a:rPr>
                        <a:t>s</a:t>
                      </a:r>
                      <a:r>
                        <a:rPr lang="pt-BR" sz="1200" b="1" spc="-10" dirty="0">
                          <a:effectLst/>
                          <a:latin typeface="Calibri"/>
                          <a:ea typeface="Times New Roman"/>
                          <a:cs typeface="Times New Roman"/>
                        </a:rPr>
                        <a:t>ão</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15000"/>
                        </a:lnSpc>
                        <a:spcAft>
                          <a:spcPts val="0"/>
                        </a:spcAft>
                      </a:pP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15000"/>
                        </a:lnSpc>
                        <a:spcAft>
                          <a:spcPts val="0"/>
                        </a:spcAft>
                      </a:pPr>
                      <a:r>
                        <a:rPr lang="pt-BR" sz="1200" b="1">
                          <a:effectLst/>
                          <a:highlight>
                            <a:srgbClr val="FFFF00"/>
                          </a:highlight>
                          <a:latin typeface="Calibri"/>
                          <a:ea typeface="Times New Roman"/>
                          <a:cs typeface="Times New Roman"/>
                        </a:rPr>
                        <a:t>2</a:t>
                      </a:r>
                      <a:endParaRPr lang="pt-BR" sz="12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highlight>
                            <a:srgbClr val="FFFF00"/>
                          </a:highlight>
                          <a:latin typeface="Calibri"/>
                          <a:ea typeface="Times New Roman"/>
                          <a:cs typeface="Times New Roman"/>
                        </a:rPr>
                        <a:t>3</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200" b="1" dirty="0">
                          <a:effectLst/>
                          <a:latin typeface="Calibri"/>
                          <a:ea typeface="Times New Roman"/>
                          <a:cs typeface="Times New Roman"/>
                        </a:rPr>
                        <a:t>3</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pt-BR" sz="1200" spc="-5" dirty="0">
                          <a:effectLst/>
                          <a:latin typeface="Calibri"/>
                          <a:ea typeface="Times New Roman"/>
                          <a:cs typeface="Times New Roman"/>
                        </a:rPr>
                        <a:t>Exist</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m</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sist</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mas</a:t>
                      </a:r>
                      <a:r>
                        <a:rPr lang="pt-BR" sz="1200" spc="-45"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/ou</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mod</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los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de</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supo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t</a:t>
                      </a:r>
                      <a:r>
                        <a:rPr lang="pt-BR" sz="1200" spc="-10" dirty="0">
                          <a:effectLst/>
                          <a:latin typeface="Calibri"/>
                          <a:ea typeface="Times New Roman"/>
                          <a:cs typeface="Times New Roman"/>
                        </a:rPr>
                        <a:t>e</a:t>
                      </a:r>
                      <a:r>
                        <a:rPr lang="pt-BR" sz="1200" spc="-50" dirty="0">
                          <a:effectLst/>
                          <a:latin typeface="Calibri"/>
                          <a:ea typeface="Times New Roman"/>
                          <a:cs typeface="Times New Roman"/>
                        </a:rPr>
                        <a:t> </a:t>
                      </a:r>
                      <a:r>
                        <a:rPr lang="pt-BR" sz="1200" dirty="0">
                          <a:effectLst/>
                          <a:latin typeface="Calibri"/>
                          <a:ea typeface="Times New Roman"/>
                          <a:cs typeface="Times New Roman"/>
                        </a:rPr>
                        <a:t>à</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decisão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op</a:t>
                      </a:r>
                      <a:r>
                        <a:rPr lang="pt-BR" sz="1200" spc="-10" dirty="0">
                          <a:effectLst/>
                          <a:latin typeface="Calibri"/>
                          <a:ea typeface="Times New Roman"/>
                          <a:cs typeface="Times New Roman"/>
                        </a:rPr>
                        <a:t>er</a:t>
                      </a:r>
                      <a:r>
                        <a:rPr lang="pt-BR" sz="1200" spc="-5" dirty="0">
                          <a:effectLst/>
                          <a:latin typeface="Calibri"/>
                          <a:ea typeface="Times New Roman"/>
                          <a:cs typeface="Times New Roman"/>
                        </a:rPr>
                        <a:t>acionais</a:t>
                      </a:r>
                      <a:r>
                        <a:rPr lang="pt-BR" sz="1200" spc="-45"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m</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âmbito </a:t>
                      </a:r>
                      <a:r>
                        <a:rPr lang="pt-BR" sz="1200" spc="-45"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stadual</a:t>
                      </a:r>
                      <a:r>
                        <a:rPr lang="pt-BR" sz="1200" spc="-10" dirty="0">
                          <a:effectLst/>
                          <a:latin typeface="Calibri"/>
                          <a:ea typeface="Times New Roman"/>
                          <a:cs typeface="Times New Roman"/>
                        </a:rPr>
                        <a:t>,</a:t>
                      </a:r>
                      <a:r>
                        <a:rPr lang="pt-BR" sz="1200" spc="-50" dirty="0">
                          <a:effectLst/>
                          <a:latin typeface="Calibri"/>
                          <a:ea typeface="Times New Roman"/>
                          <a:cs typeface="Times New Roman"/>
                        </a:rPr>
                        <a:t> </a:t>
                      </a:r>
                      <a:r>
                        <a:rPr lang="pt-BR" sz="1200" dirty="0">
                          <a:effectLst/>
                          <a:latin typeface="Calibri"/>
                          <a:ea typeface="Times New Roman"/>
                          <a:cs typeface="Times New Roman"/>
                        </a:rPr>
                        <a:t>os</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quais</a:t>
                      </a:r>
                      <a:r>
                        <a:rPr lang="pt-BR" sz="1200" spc="-45" dirty="0">
                          <a:effectLst/>
                          <a:latin typeface="Calibri"/>
                          <a:ea typeface="Times New Roman"/>
                          <a:cs typeface="Times New Roman"/>
                        </a:rPr>
                        <a:t> </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stão</a:t>
                      </a:r>
                      <a:r>
                        <a:rPr lang="pt-BR" sz="1200" spc="-45" dirty="0">
                          <a:effectLst/>
                          <a:latin typeface="Calibri"/>
                          <a:ea typeface="Times New Roman"/>
                          <a:cs typeface="Times New Roman"/>
                        </a:rPr>
                        <a:t> </a:t>
                      </a:r>
                      <a:r>
                        <a:rPr lang="pt-BR" sz="1200" spc="-5" dirty="0">
                          <a:effectLst/>
                          <a:latin typeface="Calibri"/>
                          <a:ea typeface="Times New Roman"/>
                          <a:cs typeface="Times New Roman"/>
                        </a:rPr>
                        <a:t>d</a:t>
                      </a:r>
                      <a:r>
                        <a:rPr lang="pt-BR" sz="1200" spc="-10" dirty="0">
                          <a:effectLst/>
                          <a:latin typeface="Calibri"/>
                          <a:ea typeface="Times New Roman"/>
                          <a:cs typeface="Times New Roman"/>
                        </a:rPr>
                        <a:t>ev</a:t>
                      </a:r>
                      <a:r>
                        <a:rPr lang="pt-BR" sz="1200" spc="-5" dirty="0">
                          <a:effectLst/>
                          <a:latin typeface="Calibri"/>
                          <a:ea typeface="Times New Roman"/>
                          <a:cs typeface="Times New Roman"/>
                        </a:rPr>
                        <a:t>idam</a:t>
                      </a:r>
                      <a:r>
                        <a:rPr lang="pt-BR" sz="1200" spc="-10" dirty="0">
                          <a:effectLst/>
                          <a:latin typeface="Calibri"/>
                          <a:ea typeface="Times New Roman"/>
                          <a:cs typeface="Times New Roman"/>
                        </a:rPr>
                        <a:t>e</a:t>
                      </a:r>
                      <a:r>
                        <a:rPr lang="pt-BR" sz="1200" spc="-5" dirty="0">
                          <a:effectLst/>
                          <a:latin typeface="Calibri"/>
                          <a:ea typeface="Times New Roman"/>
                          <a:cs typeface="Times New Roman"/>
                        </a:rPr>
                        <a:t>nt</a:t>
                      </a:r>
                      <a:r>
                        <a:rPr lang="pt-BR" sz="1200" spc="-10" dirty="0">
                          <a:effectLst/>
                          <a:latin typeface="Calibri"/>
                          <a:ea typeface="Times New Roman"/>
                          <a:cs typeface="Times New Roman"/>
                        </a:rPr>
                        <a:t>e</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int</a:t>
                      </a:r>
                      <a:r>
                        <a:rPr lang="pt-BR" sz="1200" spc="-10" dirty="0">
                          <a:effectLst/>
                          <a:latin typeface="Calibri"/>
                          <a:ea typeface="Times New Roman"/>
                          <a:cs typeface="Times New Roman"/>
                        </a:rPr>
                        <a:t>egr</a:t>
                      </a:r>
                      <a:r>
                        <a:rPr lang="pt-BR" sz="1200" spc="-5" dirty="0">
                          <a:effectLst/>
                          <a:latin typeface="Calibri"/>
                          <a:ea typeface="Times New Roman"/>
                          <a:cs typeface="Times New Roman"/>
                        </a:rPr>
                        <a:t>ados</a:t>
                      </a:r>
                      <a:r>
                        <a:rPr lang="pt-BR" sz="1200" spc="605" dirty="0">
                          <a:effectLst/>
                          <a:latin typeface="Times New Roman"/>
                          <a:ea typeface="Times New Roman"/>
                          <a:cs typeface="Times New Roman"/>
                        </a:rPr>
                        <a:t> </a:t>
                      </a:r>
                      <a:r>
                        <a:rPr lang="pt-BR" sz="1200" dirty="0">
                          <a:effectLst/>
                          <a:latin typeface="Calibri"/>
                          <a:ea typeface="Times New Roman"/>
                          <a:cs typeface="Times New Roman"/>
                        </a:rPr>
                        <a:t>às</a:t>
                      </a:r>
                      <a:r>
                        <a:rPr lang="pt-BR" sz="1200" spc="-55" dirty="0">
                          <a:effectLst/>
                          <a:latin typeface="Calibri"/>
                          <a:ea typeface="Times New Roman"/>
                          <a:cs typeface="Times New Roman"/>
                        </a:rPr>
                        <a:t> </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otinas</a:t>
                      </a:r>
                      <a:r>
                        <a:rPr lang="pt-BR" sz="1200" spc="-50" dirty="0">
                          <a:effectLst/>
                          <a:latin typeface="Calibri"/>
                          <a:ea typeface="Times New Roman"/>
                          <a:cs typeface="Times New Roman"/>
                        </a:rPr>
                        <a:t> </a:t>
                      </a:r>
                      <a:r>
                        <a:rPr lang="pt-BR" sz="1200" spc="-5" dirty="0">
                          <a:effectLst/>
                          <a:latin typeface="Calibri"/>
                          <a:ea typeface="Times New Roman"/>
                          <a:cs typeface="Times New Roman"/>
                        </a:rPr>
                        <a:t>op</a:t>
                      </a:r>
                      <a:r>
                        <a:rPr lang="pt-BR" sz="1200" spc="-10" dirty="0">
                          <a:effectLst/>
                          <a:latin typeface="Calibri"/>
                          <a:ea typeface="Times New Roman"/>
                          <a:cs typeface="Times New Roman"/>
                        </a:rPr>
                        <a:t>er</a:t>
                      </a:r>
                      <a:r>
                        <a:rPr lang="pt-BR" sz="1200" spc="-5" dirty="0">
                          <a:effectLst/>
                          <a:latin typeface="Calibri"/>
                          <a:ea typeface="Times New Roman"/>
                          <a:cs typeface="Times New Roman"/>
                        </a:rPr>
                        <a:t>acionais</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e/ou</a:t>
                      </a:r>
                      <a:r>
                        <a:rPr lang="pt-BR" sz="1200" spc="-55" dirty="0">
                          <a:effectLst/>
                          <a:latin typeface="Calibri"/>
                          <a:ea typeface="Times New Roman"/>
                          <a:cs typeface="Times New Roman"/>
                        </a:rPr>
                        <a:t> </a:t>
                      </a:r>
                      <a:r>
                        <a:rPr lang="pt-BR" sz="1200" dirty="0">
                          <a:effectLst/>
                          <a:latin typeface="Calibri"/>
                          <a:ea typeface="Times New Roman"/>
                          <a:cs typeface="Times New Roman"/>
                        </a:rPr>
                        <a:t>aos</a:t>
                      </a:r>
                      <a:r>
                        <a:rPr lang="pt-BR" sz="1200" spc="-55" dirty="0">
                          <a:effectLst/>
                          <a:latin typeface="Calibri"/>
                          <a:ea typeface="Times New Roman"/>
                          <a:cs typeface="Times New Roman"/>
                        </a:rPr>
                        <a:t> </a:t>
                      </a:r>
                      <a:r>
                        <a:rPr lang="pt-BR" sz="1200" dirty="0">
                          <a:effectLst/>
                          <a:latin typeface="Calibri"/>
                          <a:ea typeface="Times New Roman"/>
                          <a:cs typeface="Times New Roman"/>
                        </a:rPr>
                        <a:t>processos</a:t>
                      </a:r>
                      <a:r>
                        <a:rPr lang="pt-BR" sz="1200" spc="-50" dirty="0">
                          <a:effectLst/>
                          <a:latin typeface="Calibri"/>
                          <a:ea typeface="Times New Roman"/>
                          <a:cs typeface="Times New Roman"/>
                        </a:rPr>
                        <a:t> </a:t>
                      </a:r>
                      <a:r>
                        <a:rPr lang="pt-BR" sz="1200" spc="-10" dirty="0">
                          <a:effectLst/>
                          <a:latin typeface="Calibri"/>
                          <a:ea typeface="Times New Roman"/>
                          <a:cs typeface="Times New Roman"/>
                        </a:rPr>
                        <a:t>ger</a:t>
                      </a:r>
                      <a:r>
                        <a:rPr lang="pt-BR" sz="1200" spc="-5" dirty="0">
                          <a:effectLst/>
                          <a:latin typeface="Calibri"/>
                          <a:ea typeface="Times New Roman"/>
                          <a:cs typeface="Times New Roman"/>
                        </a:rPr>
                        <a:t>enciais</a:t>
                      </a:r>
                      <a:r>
                        <a:rPr lang="pt-BR" sz="1200" spc="-50" dirty="0">
                          <a:effectLst/>
                          <a:latin typeface="Calibri"/>
                          <a:ea typeface="Times New Roman"/>
                          <a:cs typeface="Times New Roman"/>
                        </a:rPr>
                        <a:t> </a:t>
                      </a:r>
                      <a:r>
                        <a:rPr lang="pt-BR" sz="1200" dirty="0">
                          <a:effectLst/>
                          <a:latin typeface="Calibri"/>
                          <a:ea typeface="Times New Roman"/>
                          <a:cs typeface="Times New Roman"/>
                        </a:rPr>
                        <a:t>e</a:t>
                      </a:r>
                      <a:r>
                        <a:rPr lang="pt-BR" sz="1200" spc="-60" dirty="0">
                          <a:effectLst/>
                          <a:latin typeface="Calibri"/>
                          <a:ea typeface="Times New Roman"/>
                          <a:cs typeface="Times New Roman"/>
                        </a:rPr>
                        <a:t> </a:t>
                      </a:r>
                      <a:r>
                        <a:rPr lang="pt-BR" sz="1200" spc="-5" dirty="0">
                          <a:effectLst/>
                          <a:latin typeface="Calibri"/>
                          <a:ea typeface="Times New Roman"/>
                          <a:cs typeface="Times New Roman"/>
                        </a:rPr>
                        <a:t>finalísticos</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(planejamento</a:t>
                      </a:r>
                      <a:r>
                        <a:rPr lang="pt-BR" sz="1200" spc="-10" dirty="0">
                          <a:effectLst/>
                          <a:latin typeface="Calibri"/>
                          <a:ea typeface="Times New Roman"/>
                          <a:cs typeface="Times New Roman"/>
                        </a:rPr>
                        <a:t>,</a:t>
                      </a:r>
                      <a:r>
                        <a:rPr lang="pt-BR" sz="1200" spc="-55" dirty="0">
                          <a:effectLst/>
                          <a:latin typeface="Calibri"/>
                          <a:ea typeface="Times New Roman"/>
                          <a:cs typeface="Times New Roman"/>
                        </a:rPr>
                        <a:t> </a:t>
                      </a:r>
                      <a:r>
                        <a:rPr lang="pt-BR" sz="1200" spc="-5" dirty="0">
                          <a:effectLst/>
                          <a:latin typeface="Calibri"/>
                          <a:ea typeface="Times New Roman"/>
                          <a:cs typeface="Times New Roman"/>
                        </a:rPr>
                        <a:t>outo</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ga</a:t>
                      </a:r>
                      <a:r>
                        <a:rPr lang="pt-BR" sz="1200" spc="-10" dirty="0">
                          <a:effectLst/>
                          <a:latin typeface="Calibri"/>
                          <a:ea typeface="Times New Roman"/>
                          <a:cs typeface="Times New Roman"/>
                        </a:rPr>
                        <a:t>,</a:t>
                      </a:r>
                      <a:r>
                        <a:rPr lang="pt-BR" sz="1200" spc="-60" dirty="0">
                          <a:effectLst/>
                          <a:latin typeface="Calibri"/>
                          <a:ea typeface="Times New Roman"/>
                          <a:cs typeface="Times New Roman"/>
                        </a:rPr>
                        <a:t> </a:t>
                      </a:r>
                      <a:r>
                        <a:rPr lang="pt-BR" sz="1200" spc="-5" dirty="0">
                          <a:effectLst/>
                          <a:latin typeface="Calibri"/>
                          <a:ea typeface="Times New Roman"/>
                          <a:cs typeface="Times New Roman"/>
                        </a:rPr>
                        <a:t>cob</a:t>
                      </a:r>
                      <a:r>
                        <a:rPr lang="pt-BR" sz="1200" spc="-10" dirty="0">
                          <a:effectLst/>
                          <a:latin typeface="Calibri"/>
                          <a:ea typeface="Times New Roman"/>
                          <a:cs typeface="Times New Roman"/>
                        </a:rPr>
                        <a:t>r</a:t>
                      </a:r>
                      <a:r>
                        <a:rPr lang="pt-BR" sz="1200" spc="-5" dirty="0">
                          <a:effectLst/>
                          <a:latin typeface="Calibri"/>
                          <a:ea typeface="Times New Roman"/>
                          <a:cs typeface="Times New Roman"/>
                        </a:rPr>
                        <a:t>ança</a:t>
                      </a:r>
                      <a:r>
                        <a:rPr lang="pt-BR" sz="1200" spc="-10" dirty="0">
                          <a:effectLst/>
                          <a:latin typeface="Calibri"/>
                          <a:ea typeface="Times New Roman"/>
                          <a:cs typeface="Times New Roman"/>
                        </a:rPr>
                        <a:t>,</a:t>
                      </a:r>
                      <a:r>
                        <a:rPr lang="pt-BR" sz="1200" spc="-60" dirty="0">
                          <a:effectLst/>
                          <a:latin typeface="Calibri"/>
                          <a:ea typeface="Times New Roman"/>
                          <a:cs typeface="Times New Roman"/>
                        </a:rPr>
                        <a:t> </a:t>
                      </a:r>
                      <a:r>
                        <a:rPr lang="pt-BR" sz="1200" spc="-10" dirty="0">
                          <a:effectLst/>
                          <a:latin typeface="Calibri"/>
                          <a:ea typeface="Times New Roman"/>
                          <a:cs typeface="Times New Roman"/>
                        </a:rPr>
                        <a:t>et</a:t>
                      </a:r>
                      <a:r>
                        <a:rPr lang="pt-BR" sz="1200" spc="-5" dirty="0">
                          <a:effectLst/>
                          <a:latin typeface="Calibri"/>
                          <a:ea typeface="Times New Roman"/>
                          <a:cs typeface="Times New Roman"/>
                        </a:rPr>
                        <a:t>c.).</a:t>
                      </a:r>
                      <a:endParaRPr lang="pt-BR" sz="12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smtClean="0">
                          <a:effectLst/>
                          <a:latin typeface="Calibri"/>
                          <a:ea typeface="Times New Roman"/>
                          <a:cs typeface="Times New Roman"/>
                        </a:rPr>
                        <a:t>NÃO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tângulo 3"/>
          <p:cNvSpPr/>
          <p:nvPr/>
        </p:nvSpPr>
        <p:spPr>
          <a:xfrm>
            <a:off x="0" y="6215082"/>
            <a:ext cx="3923928" cy="215444"/>
          </a:xfrm>
          <a:prstGeom prst="rect">
            <a:avLst/>
          </a:prstGeom>
          <a:noFill/>
          <a:ln>
            <a:solidFill>
              <a:schemeClr val="accent1"/>
            </a:solidFill>
            <a:prstDash val="solid"/>
          </a:ln>
        </p:spPr>
        <p:txBody>
          <a:bodyPr wrap="square">
            <a:spAutoFit/>
          </a:bodyPr>
          <a:lstStyle/>
          <a:p>
            <a:r>
              <a:rPr lang="pt-BR" sz="800" b="1" u="sng" dirty="0" smtClean="0"/>
              <a:t>Variáveis </a:t>
            </a:r>
            <a:r>
              <a:rPr lang="pt-BR" sz="800" b="1" u="sng" dirty="0"/>
              <a:t>de </a:t>
            </a:r>
            <a:r>
              <a:rPr lang="pt-BR" sz="800" b="1" u="sng" dirty="0" smtClean="0"/>
              <a:t> cumprimento e avaliação obrigatória para tipologia  C </a:t>
            </a:r>
            <a:endParaRPr lang="pt-BR" sz="800" b="1" u="sng" dirty="0"/>
          </a:p>
        </p:txBody>
      </p:sp>
      <p:sp>
        <p:nvSpPr>
          <p:cNvPr id="6" name="Retângulo 5"/>
          <p:cNvSpPr/>
          <p:nvPr/>
        </p:nvSpPr>
        <p:spPr>
          <a:xfrm>
            <a:off x="0" y="6429396"/>
            <a:ext cx="3923929" cy="215444"/>
          </a:xfrm>
          <a:prstGeom prst="rect">
            <a:avLst/>
          </a:prstGeom>
          <a:noFill/>
          <a:ln>
            <a:solidFill>
              <a:schemeClr val="accent1"/>
            </a:solidFill>
            <a:prstDash val="solid"/>
          </a:ln>
        </p:spPr>
        <p:txBody>
          <a:bodyPr wrap="square">
            <a:spAutoFit/>
          </a:bodyPr>
          <a:lstStyle/>
          <a:p>
            <a:r>
              <a:rPr lang="pt-BR" sz="800" b="1" dirty="0" smtClean="0"/>
              <a:t>Variáveis </a:t>
            </a:r>
            <a:r>
              <a:rPr lang="pt-BR" sz="800" b="1" dirty="0"/>
              <a:t>de avaliação </a:t>
            </a:r>
            <a:r>
              <a:rPr lang="pt-BR" sz="800" b="1" dirty="0" smtClean="0"/>
              <a:t>obrigatória para tipologia  C </a:t>
            </a:r>
            <a:endParaRPr lang="pt-BR" sz="800" b="1" dirty="0"/>
          </a:p>
        </p:txBody>
      </p:sp>
      <p:sp>
        <p:nvSpPr>
          <p:cNvPr id="8" name="Retângulo 7"/>
          <p:cNvSpPr/>
          <p:nvPr/>
        </p:nvSpPr>
        <p:spPr>
          <a:xfrm>
            <a:off x="0" y="6642556"/>
            <a:ext cx="3923928" cy="215444"/>
          </a:xfrm>
          <a:prstGeom prst="rect">
            <a:avLst/>
          </a:prstGeom>
          <a:noFill/>
          <a:ln>
            <a:solidFill>
              <a:schemeClr val="accent1"/>
            </a:solidFill>
            <a:prstDash val="solid"/>
          </a:ln>
        </p:spPr>
        <p:txBody>
          <a:bodyPr wrap="square">
            <a:spAutoFit/>
          </a:bodyPr>
          <a:lstStyle/>
          <a:p>
            <a:r>
              <a:rPr lang="pt-BR" sz="800" dirty="0" smtClean="0"/>
              <a:t>Variáveis </a:t>
            </a:r>
            <a:r>
              <a:rPr lang="pt-BR" sz="800" dirty="0"/>
              <a:t>de avaliação </a:t>
            </a:r>
            <a:r>
              <a:rPr lang="pt-BR" sz="800" dirty="0" smtClean="0"/>
              <a:t> facultativa para tipologia  C </a:t>
            </a:r>
            <a:endParaRPr lang="pt-BR" sz="800" dirty="0"/>
          </a:p>
        </p:txBody>
      </p:sp>
    </p:spTree>
    <p:extLst>
      <p:ext uri="{BB962C8B-B14F-4D97-AF65-F5344CB8AC3E}">
        <p14:creationId xmlns:p14="http://schemas.microsoft.com/office/powerpoint/2010/main" val="27930049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3494362974"/>
              </p:ext>
            </p:extLst>
          </p:nvPr>
        </p:nvGraphicFramePr>
        <p:xfrm>
          <a:off x="179512" y="1412776"/>
          <a:ext cx="8712967" cy="4479950"/>
        </p:xfrm>
        <a:graphic>
          <a:graphicData uri="http://schemas.openxmlformats.org/drawingml/2006/table">
            <a:tbl>
              <a:tblPr firstRow="1" firstCol="1" lastRow="1" lastCol="1" bandRow="1" bandCol="1">
                <a:tableStyleId>{5C22544A-7EE6-4342-B048-85BDC9FD1C3A}</a:tableStyleId>
              </a:tblPr>
              <a:tblGrid>
                <a:gridCol w="1152128"/>
                <a:gridCol w="2016224"/>
                <a:gridCol w="2592288"/>
                <a:gridCol w="2952327"/>
              </a:tblGrid>
              <a:tr h="792088">
                <a:tc>
                  <a:txBody>
                    <a:bodyPr/>
                    <a:lstStyle/>
                    <a:p>
                      <a:pPr marL="0" algn="l" rtl="0" eaLnBrk="1" latinLnBrk="0" hangingPunct="1">
                        <a:lnSpc>
                          <a:spcPct val="110000"/>
                        </a:lnSpc>
                        <a:spcAft>
                          <a:spcPts val="0"/>
                        </a:spcAft>
                      </a:pPr>
                      <a:endParaRPr kumimoji="0" lang="pt-BR" sz="1400" b="1" u="none" kern="1200" spc="-5" dirty="0">
                        <a:solidFill>
                          <a:srgbClr val="002060"/>
                        </a:solidFill>
                        <a:effectLst/>
                        <a:latin typeface="+mn-lt"/>
                        <a:ea typeface="+mn-ea"/>
                        <a:cs typeface="+mn-cs"/>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META</a:t>
                      </a:r>
                      <a:r>
                        <a:rPr lang="pt-BR" sz="1300" b="1" i="1" baseline="0" dirty="0" smtClean="0">
                          <a:solidFill>
                            <a:schemeClr val="tx1"/>
                          </a:solidFill>
                          <a:effectLst/>
                          <a:latin typeface="Calibri"/>
                          <a:ea typeface="Calibri"/>
                          <a:cs typeface="Times New Roman"/>
                        </a:rPr>
                        <a:t> </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ANÁLISE</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PROPOSTA</a:t>
                      </a:r>
                      <a:endParaRPr lang="pt-BR" sz="1300" b="1" i="1" dirty="0">
                        <a:solidFill>
                          <a:schemeClr val="tx1"/>
                        </a:solidFill>
                        <a:effectLst/>
                        <a:latin typeface="Calibri"/>
                        <a:ea typeface="Calibri"/>
                        <a:cs typeface="Times New Roman"/>
                      </a:endParaRPr>
                    </a:p>
                  </a:txBody>
                  <a:tcPr marL="0" marR="0" marT="0" marB="0">
                    <a:noFill/>
                  </a:tcPr>
                </a:tc>
              </a:tr>
              <a:tr h="3687862">
                <a:tc>
                  <a:txBody>
                    <a:bodyPr/>
                    <a:lstStyle/>
                    <a:p>
                      <a:pPr marL="0" algn="l" rtl="0" eaLnBrk="1" latinLnBrk="0" hangingPunct="1">
                        <a:lnSpc>
                          <a:spcPct val="110000"/>
                        </a:lnSpc>
                        <a:spcAft>
                          <a:spcPts val="0"/>
                        </a:spcAft>
                      </a:pPr>
                      <a:r>
                        <a:rPr kumimoji="0" lang="en-US" sz="1400" b="1" u="none" kern="1200" spc="-5" dirty="0" err="1">
                          <a:solidFill>
                            <a:srgbClr val="002060"/>
                          </a:solidFill>
                          <a:effectLst/>
                          <a:latin typeface="+mn-lt"/>
                          <a:ea typeface="+mn-ea"/>
                          <a:cs typeface="+mn-cs"/>
                        </a:rPr>
                        <a:t>Estudos</a:t>
                      </a:r>
                      <a:r>
                        <a:rPr kumimoji="0" lang="en-US" sz="1400" b="1" u="none" kern="1200" spc="-5" dirty="0">
                          <a:solidFill>
                            <a:srgbClr val="002060"/>
                          </a:solidFill>
                          <a:effectLst/>
                          <a:latin typeface="+mn-lt"/>
                          <a:ea typeface="+mn-ea"/>
                          <a:cs typeface="+mn-cs"/>
                        </a:rPr>
                        <a:t> </a:t>
                      </a:r>
                      <a:r>
                        <a:rPr kumimoji="0" lang="en-US" sz="1400" b="1" u="none" kern="1200" spc="-5" dirty="0" err="1">
                          <a:solidFill>
                            <a:srgbClr val="002060"/>
                          </a:solidFill>
                          <a:effectLst/>
                          <a:latin typeface="+mn-lt"/>
                          <a:ea typeface="+mn-ea"/>
                          <a:cs typeface="+mn-cs"/>
                        </a:rPr>
                        <a:t>Especiais</a:t>
                      </a:r>
                      <a:r>
                        <a:rPr kumimoji="0" lang="en-US" sz="1400" b="1" u="none" kern="1200" spc="-5" dirty="0">
                          <a:solidFill>
                            <a:srgbClr val="002060"/>
                          </a:solidFill>
                          <a:effectLst/>
                          <a:latin typeface="+mn-lt"/>
                          <a:ea typeface="+mn-ea"/>
                          <a:cs typeface="+mn-cs"/>
                        </a:rPr>
                        <a:t> de </a:t>
                      </a:r>
                      <a:r>
                        <a:rPr kumimoji="0" lang="en-US" sz="1400" b="1" u="none" kern="1200" spc="-5" dirty="0" err="1">
                          <a:solidFill>
                            <a:srgbClr val="002060"/>
                          </a:solidFill>
                          <a:effectLst/>
                          <a:latin typeface="+mn-lt"/>
                          <a:ea typeface="+mn-ea"/>
                          <a:cs typeface="+mn-cs"/>
                        </a:rPr>
                        <a:t>Gestão</a:t>
                      </a:r>
                      <a:endParaRPr kumimoji="0" lang="pt-BR" sz="1400" b="1" u="none" kern="1200" spc="-5" dirty="0">
                        <a:solidFill>
                          <a:srgbClr val="002060"/>
                        </a:solidFill>
                        <a:effectLst/>
                        <a:latin typeface="+mn-lt"/>
                        <a:ea typeface="+mn-ea"/>
                        <a:cs typeface="+mn-cs"/>
                      </a:endParaRPr>
                    </a:p>
                  </a:txBody>
                  <a:tcPr marL="0" marR="0" marT="0" marB="0">
                    <a:noFill/>
                  </a:tcPr>
                </a:tc>
                <a:tc>
                  <a:txBody>
                    <a:bodyPr/>
                    <a:lstStyle/>
                    <a:p>
                      <a:pPr marL="144000">
                        <a:lnSpc>
                          <a:spcPct val="114000"/>
                        </a:lnSpc>
                        <a:spcAft>
                          <a:spcPts val="600"/>
                        </a:spcAft>
                        <a:tabLst>
                          <a:tab pos="603250" algn="l"/>
                          <a:tab pos="1002030" algn="l"/>
                          <a:tab pos="1259840" algn="l"/>
                        </a:tabLst>
                      </a:pPr>
                      <a:r>
                        <a:rPr lang="pt-BR" sz="1400" b="0" spc="-5" dirty="0">
                          <a:solidFill>
                            <a:schemeClr val="tx1"/>
                          </a:solidFill>
                          <a:effectLst/>
                        </a:rPr>
                        <a:t>Exist</a:t>
                      </a:r>
                      <a:r>
                        <a:rPr lang="pt-BR" sz="1400" b="0" spc="-10" dirty="0">
                          <a:solidFill>
                            <a:schemeClr val="tx1"/>
                          </a:solidFill>
                          <a:effectLst/>
                        </a:rPr>
                        <a:t>e</a:t>
                      </a:r>
                      <a:r>
                        <a:rPr lang="pt-BR" sz="1400" b="0" spc="-5" dirty="0">
                          <a:solidFill>
                            <a:schemeClr val="tx1"/>
                          </a:solidFill>
                          <a:effectLst/>
                        </a:rPr>
                        <a:t>m</a:t>
                      </a:r>
                      <a:r>
                        <a:rPr lang="pt-BR" sz="1400" b="0" spc="-45" dirty="0">
                          <a:solidFill>
                            <a:schemeClr val="tx1"/>
                          </a:solidFill>
                          <a:effectLst/>
                        </a:rPr>
                        <a:t> </a:t>
                      </a:r>
                      <a:r>
                        <a:rPr lang="pt-BR" sz="1400" b="0" spc="-10" dirty="0">
                          <a:solidFill>
                            <a:schemeClr val="tx1"/>
                          </a:solidFill>
                          <a:effectLst/>
                        </a:rPr>
                        <a:t>e</a:t>
                      </a:r>
                      <a:r>
                        <a:rPr lang="pt-BR" sz="1400" b="0" spc="-5" dirty="0">
                          <a:solidFill>
                            <a:schemeClr val="tx1"/>
                          </a:solidFill>
                          <a:effectLst/>
                        </a:rPr>
                        <a:t>studos</a:t>
                      </a:r>
                      <a:r>
                        <a:rPr lang="pt-BR" sz="1400" b="0" spc="-40" dirty="0">
                          <a:solidFill>
                            <a:schemeClr val="tx1"/>
                          </a:solidFill>
                          <a:effectLst/>
                        </a:rPr>
                        <a:t> </a:t>
                      </a:r>
                      <a:r>
                        <a:rPr lang="pt-BR" sz="1400" b="0" spc="-10" dirty="0">
                          <a:solidFill>
                            <a:schemeClr val="tx1"/>
                          </a:solidFill>
                          <a:effectLst/>
                        </a:rPr>
                        <a:t>e</a:t>
                      </a:r>
                      <a:r>
                        <a:rPr lang="pt-BR" sz="1400" b="0" spc="-5" dirty="0">
                          <a:solidFill>
                            <a:schemeClr val="tx1"/>
                          </a:solidFill>
                          <a:effectLst/>
                        </a:rPr>
                        <a:t>sp</a:t>
                      </a:r>
                      <a:r>
                        <a:rPr lang="pt-BR" sz="1400" b="0" spc="-10" dirty="0">
                          <a:solidFill>
                            <a:schemeClr val="tx1"/>
                          </a:solidFill>
                          <a:effectLst/>
                        </a:rPr>
                        <a:t>e</a:t>
                      </a:r>
                      <a:r>
                        <a:rPr lang="pt-BR" sz="1400" b="0" spc="-5" dirty="0">
                          <a:solidFill>
                            <a:schemeClr val="tx1"/>
                          </a:solidFill>
                          <a:effectLst/>
                        </a:rPr>
                        <a:t>ciais</a:t>
                      </a:r>
                      <a:r>
                        <a:rPr lang="pt-BR" sz="1400" b="0" spc="-35" dirty="0">
                          <a:solidFill>
                            <a:schemeClr val="tx1"/>
                          </a:solidFill>
                          <a:effectLst/>
                        </a:rPr>
                        <a:t> </a:t>
                      </a:r>
                      <a:r>
                        <a:rPr lang="pt-BR" sz="1400" b="0" spc="-5" dirty="0">
                          <a:solidFill>
                            <a:schemeClr val="tx1"/>
                          </a:solidFill>
                          <a:effectLst/>
                        </a:rPr>
                        <a:t>pa</a:t>
                      </a:r>
                      <a:r>
                        <a:rPr lang="pt-BR" sz="1400" b="0" spc="-10" dirty="0">
                          <a:solidFill>
                            <a:schemeClr val="tx1"/>
                          </a:solidFill>
                          <a:effectLst/>
                        </a:rPr>
                        <a:t>r</a:t>
                      </a:r>
                      <a:r>
                        <a:rPr lang="pt-BR" sz="1400" b="0" spc="-5" dirty="0">
                          <a:solidFill>
                            <a:schemeClr val="tx1"/>
                          </a:solidFill>
                          <a:effectLst/>
                        </a:rPr>
                        <a:t>a</a:t>
                      </a:r>
                      <a:r>
                        <a:rPr lang="pt-BR" sz="1400" b="0" spc="-40" dirty="0">
                          <a:solidFill>
                            <a:schemeClr val="tx1"/>
                          </a:solidFill>
                          <a:effectLst/>
                        </a:rPr>
                        <a:t> </a:t>
                      </a:r>
                      <a:r>
                        <a:rPr lang="pt-BR" sz="1400" b="0" spc="-5" dirty="0">
                          <a:solidFill>
                            <a:schemeClr val="tx1"/>
                          </a:solidFill>
                          <a:effectLst/>
                        </a:rPr>
                        <a:t>al</a:t>
                      </a:r>
                      <a:r>
                        <a:rPr lang="pt-BR" sz="1400" b="0" spc="-10" dirty="0">
                          <a:solidFill>
                            <a:schemeClr val="tx1"/>
                          </a:solidFill>
                          <a:effectLst/>
                        </a:rPr>
                        <a:t>g</a:t>
                      </a:r>
                      <a:r>
                        <a:rPr lang="pt-BR" sz="1400" b="0" spc="-5" dirty="0">
                          <a:solidFill>
                            <a:schemeClr val="tx1"/>
                          </a:solidFill>
                          <a:effectLst/>
                        </a:rPr>
                        <a:t>uns</a:t>
                      </a:r>
                      <a:r>
                        <a:rPr lang="pt-BR" sz="1400" b="0" spc="-40" dirty="0">
                          <a:solidFill>
                            <a:schemeClr val="tx1"/>
                          </a:solidFill>
                          <a:effectLst/>
                        </a:rPr>
                        <a:t> </a:t>
                      </a:r>
                      <a:r>
                        <a:rPr lang="pt-BR" sz="1400" b="0" spc="-5" dirty="0">
                          <a:solidFill>
                            <a:schemeClr val="tx1"/>
                          </a:solidFill>
                          <a:effectLst/>
                        </a:rPr>
                        <a:t>t</a:t>
                      </a:r>
                      <a:r>
                        <a:rPr lang="pt-BR" sz="1400" b="0" spc="-10" dirty="0">
                          <a:solidFill>
                            <a:schemeClr val="tx1"/>
                          </a:solidFill>
                          <a:effectLst/>
                        </a:rPr>
                        <a:t>e</a:t>
                      </a:r>
                      <a:r>
                        <a:rPr lang="pt-BR" sz="1400" b="0" spc="-5" dirty="0">
                          <a:solidFill>
                            <a:schemeClr val="tx1"/>
                          </a:solidFill>
                          <a:effectLst/>
                        </a:rPr>
                        <a:t>mas</a:t>
                      </a:r>
                      <a:r>
                        <a:rPr lang="pt-BR" sz="1400" b="0" spc="-35" dirty="0">
                          <a:solidFill>
                            <a:schemeClr val="tx1"/>
                          </a:solidFill>
                          <a:effectLst/>
                        </a:rPr>
                        <a:t> </a:t>
                      </a:r>
                      <a:r>
                        <a:rPr lang="pt-BR" sz="1400" b="0" spc="-5" dirty="0">
                          <a:solidFill>
                            <a:schemeClr val="tx1"/>
                          </a:solidFill>
                          <a:effectLst/>
                        </a:rPr>
                        <a:t>de</a:t>
                      </a:r>
                      <a:r>
                        <a:rPr lang="pt-BR" sz="1400" b="0" spc="-45" dirty="0">
                          <a:solidFill>
                            <a:schemeClr val="tx1"/>
                          </a:solidFill>
                          <a:effectLst/>
                        </a:rPr>
                        <a:t> </a:t>
                      </a:r>
                      <a:r>
                        <a:rPr lang="pt-BR" sz="1400" b="0" spc="-5" dirty="0">
                          <a:solidFill>
                            <a:schemeClr val="tx1"/>
                          </a:solidFill>
                          <a:effectLst/>
                        </a:rPr>
                        <a:t>int</a:t>
                      </a:r>
                      <a:r>
                        <a:rPr lang="pt-BR" sz="1400" b="0" spc="-10" dirty="0">
                          <a:solidFill>
                            <a:schemeClr val="tx1"/>
                          </a:solidFill>
                          <a:effectLst/>
                        </a:rPr>
                        <a:t>ere</a:t>
                      </a:r>
                      <a:r>
                        <a:rPr lang="pt-BR" sz="1400" b="0" spc="-5" dirty="0">
                          <a:solidFill>
                            <a:schemeClr val="tx1"/>
                          </a:solidFill>
                          <a:effectLst/>
                        </a:rPr>
                        <a:t>ss</a:t>
                      </a:r>
                      <a:r>
                        <a:rPr lang="pt-BR" sz="1400" b="0" spc="-10" dirty="0">
                          <a:solidFill>
                            <a:schemeClr val="tx1"/>
                          </a:solidFill>
                          <a:effectLst/>
                        </a:rPr>
                        <a:t>e</a:t>
                      </a:r>
                      <a:r>
                        <a:rPr lang="pt-BR" sz="1400" b="0" spc="-45" dirty="0">
                          <a:solidFill>
                            <a:schemeClr val="tx1"/>
                          </a:solidFill>
                          <a:effectLst/>
                        </a:rPr>
                        <a:t> </a:t>
                      </a:r>
                      <a:r>
                        <a:rPr lang="pt-BR" sz="1400" b="0" spc="-5" dirty="0">
                          <a:solidFill>
                            <a:schemeClr val="tx1"/>
                          </a:solidFill>
                          <a:effectLst/>
                        </a:rPr>
                        <a:t>da</a:t>
                      </a:r>
                      <a:r>
                        <a:rPr lang="pt-BR" sz="1400" b="0" spc="-40" dirty="0">
                          <a:solidFill>
                            <a:schemeClr val="tx1"/>
                          </a:solidFill>
                          <a:effectLst/>
                        </a:rPr>
                        <a:t> </a:t>
                      </a:r>
                      <a:r>
                        <a:rPr lang="pt-BR" sz="1400" b="0" spc="-10" dirty="0">
                          <a:solidFill>
                            <a:schemeClr val="tx1"/>
                          </a:solidFill>
                          <a:effectLst/>
                        </a:rPr>
                        <a:t>ge</a:t>
                      </a:r>
                      <a:r>
                        <a:rPr lang="pt-BR" sz="1400" b="0" spc="-5" dirty="0">
                          <a:solidFill>
                            <a:schemeClr val="tx1"/>
                          </a:solidFill>
                          <a:effectLst/>
                        </a:rPr>
                        <a:t>stão</a:t>
                      </a:r>
                      <a:r>
                        <a:rPr lang="pt-BR" sz="1400" b="0" spc="-40" dirty="0">
                          <a:solidFill>
                            <a:schemeClr val="tx1"/>
                          </a:solidFill>
                          <a:effectLst/>
                        </a:rPr>
                        <a:t> </a:t>
                      </a:r>
                      <a:r>
                        <a:rPr lang="pt-BR" sz="1400" b="0" spc="-10" dirty="0">
                          <a:solidFill>
                            <a:schemeClr val="tx1"/>
                          </a:solidFill>
                          <a:effectLst/>
                        </a:rPr>
                        <a:t>e</a:t>
                      </a:r>
                      <a:r>
                        <a:rPr lang="pt-BR" sz="1400" b="0" spc="-5" dirty="0">
                          <a:solidFill>
                            <a:schemeClr val="tx1"/>
                          </a:solidFill>
                          <a:effectLst/>
                        </a:rPr>
                        <a:t>m</a:t>
                      </a:r>
                      <a:r>
                        <a:rPr lang="pt-BR" sz="1400" b="0" spc="-45" dirty="0">
                          <a:solidFill>
                            <a:schemeClr val="tx1"/>
                          </a:solidFill>
                          <a:effectLst/>
                        </a:rPr>
                        <a:t> </a:t>
                      </a:r>
                      <a:r>
                        <a:rPr lang="pt-BR" sz="1400" b="0" spc="-5" dirty="0">
                          <a:solidFill>
                            <a:schemeClr val="tx1"/>
                          </a:solidFill>
                          <a:effectLst/>
                        </a:rPr>
                        <a:t>ní</a:t>
                      </a:r>
                      <a:r>
                        <a:rPr lang="pt-BR" sz="1400" b="0" spc="-10" dirty="0">
                          <a:solidFill>
                            <a:schemeClr val="tx1"/>
                          </a:solidFill>
                          <a:effectLst/>
                        </a:rPr>
                        <a:t>ve</a:t>
                      </a:r>
                      <a:r>
                        <a:rPr lang="pt-BR" sz="1400" b="0" spc="-5" dirty="0">
                          <a:solidFill>
                            <a:schemeClr val="tx1"/>
                          </a:solidFill>
                          <a:effectLst/>
                        </a:rPr>
                        <a:t>l</a:t>
                      </a:r>
                      <a:r>
                        <a:rPr lang="pt-BR" sz="1400" b="0" spc="-40" dirty="0">
                          <a:solidFill>
                            <a:schemeClr val="tx1"/>
                          </a:solidFill>
                          <a:effectLst/>
                        </a:rPr>
                        <a:t> </a:t>
                      </a:r>
                      <a:r>
                        <a:rPr lang="pt-BR" sz="1400" b="0" spc="-10" dirty="0">
                          <a:solidFill>
                            <a:schemeClr val="tx1"/>
                          </a:solidFill>
                          <a:effectLst/>
                        </a:rPr>
                        <a:t>e</a:t>
                      </a:r>
                      <a:r>
                        <a:rPr lang="pt-BR" sz="1400" b="0" spc="-5" dirty="0">
                          <a:solidFill>
                            <a:schemeClr val="tx1"/>
                          </a:solidFill>
                          <a:effectLst/>
                        </a:rPr>
                        <a:t>stadual</a:t>
                      </a:r>
                      <a:r>
                        <a:rPr lang="pt-BR" sz="1400" b="0" spc="-10" dirty="0">
                          <a:solidFill>
                            <a:schemeClr val="tx1"/>
                          </a:solidFill>
                          <a:effectLst/>
                        </a:rPr>
                        <a:t>,</a:t>
                      </a:r>
                      <a:r>
                        <a:rPr lang="pt-BR" sz="1400" b="0" spc="-45" dirty="0">
                          <a:solidFill>
                            <a:schemeClr val="tx1"/>
                          </a:solidFill>
                          <a:effectLst/>
                        </a:rPr>
                        <a:t> </a:t>
                      </a:r>
                      <a:r>
                        <a:rPr lang="pt-BR" sz="1400" b="0" dirty="0">
                          <a:solidFill>
                            <a:schemeClr val="tx1"/>
                          </a:solidFill>
                          <a:effectLst/>
                        </a:rPr>
                        <a:t>e</a:t>
                      </a:r>
                      <a:r>
                        <a:rPr lang="pt-BR" sz="1400" b="0" spc="-45" dirty="0">
                          <a:solidFill>
                            <a:schemeClr val="tx1"/>
                          </a:solidFill>
                          <a:effectLst/>
                        </a:rPr>
                        <a:t> </a:t>
                      </a:r>
                      <a:r>
                        <a:rPr lang="pt-BR" sz="1400" b="0" dirty="0">
                          <a:solidFill>
                            <a:schemeClr val="tx1"/>
                          </a:solidFill>
                          <a:effectLst/>
                        </a:rPr>
                        <a:t>esses</a:t>
                      </a:r>
                      <a:r>
                        <a:rPr lang="pt-BR" sz="1400" b="0" spc="-35" dirty="0">
                          <a:solidFill>
                            <a:schemeClr val="tx1"/>
                          </a:solidFill>
                          <a:effectLst/>
                        </a:rPr>
                        <a:t> </a:t>
                      </a:r>
                      <a:r>
                        <a:rPr lang="pt-BR" sz="1400" b="0" spc="-10" dirty="0">
                          <a:solidFill>
                            <a:schemeClr val="tx1"/>
                          </a:solidFill>
                          <a:effectLst/>
                        </a:rPr>
                        <a:t>e</a:t>
                      </a:r>
                      <a:r>
                        <a:rPr lang="pt-BR" sz="1400" b="0" spc="-5" dirty="0">
                          <a:solidFill>
                            <a:schemeClr val="tx1"/>
                          </a:solidFill>
                          <a:effectLst/>
                        </a:rPr>
                        <a:t>studos</a:t>
                      </a:r>
                      <a:r>
                        <a:rPr lang="pt-BR" sz="1400" b="0" spc="-40" dirty="0">
                          <a:solidFill>
                            <a:schemeClr val="tx1"/>
                          </a:solidFill>
                          <a:effectLst/>
                        </a:rPr>
                        <a:t> </a:t>
                      </a:r>
                      <a:r>
                        <a:rPr lang="pt-BR" sz="1400" b="0" u="sng" spc="-10" dirty="0">
                          <a:solidFill>
                            <a:schemeClr val="tx1"/>
                          </a:solidFill>
                          <a:effectLst/>
                        </a:rPr>
                        <a:t>e</a:t>
                      </a:r>
                      <a:r>
                        <a:rPr lang="pt-BR" sz="1400" b="0" u="sng" spc="-5" dirty="0">
                          <a:solidFill>
                            <a:schemeClr val="tx1"/>
                          </a:solidFill>
                          <a:effectLst/>
                        </a:rPr>
                        <a:t>stão</a:t>
                      </a:r>
                      <a:r>
                        <a:rPr lang="pt-BR" sz="1400" b="0" u="sng" spc="-35" dirty="0">
                          <a:solidFill>
                            <a:schemeClr val="tx1"/>
                          </a:solidFill>
                          <a:effectLst/>
                        </a:rPr>
                        <a:t> </a:t>
                      </a:r>
                      <a:r>
                        <a:rPr lang="pt-BR" sz="1400" b="0" u="sng" spc="-5" dirty="0">
                          <a:solidFill>
                            <a:schemeClr val="tx1"/>
                          </a:solidFill>
                          <a:effectLst/>
                        </a:rPr>
                        <a:t>atualizados</a:t>
                      </a:r>
                      <a:r>
                        <a:rPr lang="pt-BR" sz="1400" b="0" u="sng" spc="-35" dirty="0">
                          <a:solidFill>
                            <a:schemeClr val="tx1"/>
                          </a:solidFill>
                          <a:effectLst/>
                        </a:rPr>
                        <a:t> </a:t>
                      </a:r>
                      <a:r>
                        <a:rPr lang="pt-BR" sz="1400" b="0" u="sng" dirty="0">
                          <a:solidFill>
                            <a:schemeClr val="tx1"/>
                          </a:solidFill>
                          <a:effectLst/>
                        </a:rPr>
                        <a:t>e</a:t>
                      </a:r>
                      <a:r>
                        <a:rPr lang="pt-BR" sz="1400" b="0" u="sng" spc="-45" dirty="0">
                          <a:solidFill>
                            <a:schemeClr val="tx1"/>
                          </a:solidFill>
                          <a:effectLst/>
                        </a:rPr>
                        <a:t> </a:t>
                      </a:r>
                      <a:r>
                        <a:rPr lang="pt-BR" sz="1400" b="0" u="sng" dirty="0">
                          <a:solidFill>
                            <a:schemeClr val="tx1"/>
                          </a:solidFill>
                          <a:effectLst/>
                        </a:rPr>
                        <a:t>são </a:t>
                      </a:r>
                      <a:r>
                        <a:rPr lang="pt-BR" sz="1400" b="0" u="sng" spc="-5" dirty="0">
                          <a:solidFill>
                            <a:schemeClr val="tx1"/>
                          </a:solidFill>
                          <a:effectLst/>
                        </a:rPr>
                        <a:t>suficientes</a:t>
                      </a:r>
                      <a:r>
                        <a:rPr lang="pt-BR" sz="1400" b="0" spc="-40" dirty="0">
                          <a:solidFill>
                            <a:schemeClr val="tx1"/>
                          </a:solidFill>
                          <a:effectLst/>
                        </a:rPr>
                        <a:t> </a:t>
                      </a:r>
                      <a:r>
                        <a:rPr lang="pt-BR" sz="1400" b="0" spc="-5" dirty="0">
                          <a:solidFill>
                            <a:schemeClr val="tx1"/>
                          </a:solidFill>
                          <a:effectLst/>
                        </a:rPr>
                        <a:t>pa</a:t>
                      </a:r>
                      <a:r>
                        <a:rPr lang="pt-BR" sz="1400" b="0" spc="-10" dirty="0">
                          <a:solidFill>
                            <a:schemeClr val="tx1"/>
                          </a:solidFill>
                          <a:effectLst/>
                        </a:rPr>
                        <a:t>r</a:t>
                      </a:r>
                      <a:r>
                        <a:rPr lang="pt-BR" sz="1400" b="0" spc="-5" dirty="0">
                          <a:solidFill>
                            <a:schemeClr val="tx1"/>
                          </a:solidFill>
                          <a:effectLst/>
                        </a:rPr>
                        <a:t>a</a:t>
                      </a:r>
                      <a:r>
                        <a:rPr lang="pt-BR" sz="1400" b="0" spc="-45" dirty="0">
                          <a:solidFill>
                            <a:schemeClr val="tx1"/>
                          </a:solidFill>
                          <a:effectLst/>
                        </a:rPr>
                        <a:t> </a:t>
                      </a:r>
                      <a:r>
                        <a:rPr lang="pt-BR" sz="1400" b="0" spc="-5" dirty="0">
                          <a:solidFill>
                            <a:schemeClr val="tx1"/>
                          </a:solidFill>
                          <a:effectLst/>
                        </a:rPr>
                        <a:t>o</a:t>
                      </a:r>
                      <a:r>
                        <a:rPr lang="pt-BR" sz="1400" b="0" spc="-10" dirty="0">
                          <a:solidFill>
                            <a:schemeClr val="tx1"/>
                          </a:solidFill>
                          <a:effectLst/>
                        </a:rPr>
                        <a:t>r</a:t>
                      </a:r>
                      <a:r>
                        <a:rPr lang="pt-BR" sz="1400" b="0" spc="-5" dirty="0">
                          <a:solidFill>
                            <a:schemeClr val="tx1"/>
                          </a:solidFill>
                          <a:effectLst/>
                        </a:rPr>
                        <a:t>ienta</a:t>
                      </a:r>
                      <a:r>
                        <a:rPr lang="pt-BR" sz="1400" b="0" spc="-10" dirty="0">
                          <a:solidFill>
                            <a:schemeClr val="tx1"/>
                          </a:solidFill>
                          <a:effectLst/>
                        </a:rPr>
                        <a:t>r</a:t>
                      </a:r>
                      <a:r>
                        <a:rPr lang="pt-BR" sz="1400" b="0" spc="-45" dirty="0">
                          <a:solidFill>
                            <a:schemeClr val="tx1"/>
                          </a:solidFill>
                          <a:effectLst/>
                        </a:rPr>
                        <a:t> </a:t>
                      </a:r>
                      <a:r>
                        <a:rPr lang="pt-BR" sz="1400" b="0" dirty="0">
                          <a:solidFill>
                            <a:schemeClr val="tx1"/>
                          </a:solidFill>
                          <a:effectLst/>
                        </a:rPr>
                        <a:t>as</a:t>
                      </a:r>
                      <a:r>
                        <a:rPr lang="pt-BR" sz="1400" b="0" spc="-40" dirty="0">
                          <a:solidFill>
                            <a:schemeClr val="tx1"/>
                          </a:solidFill>
                          <a:effectLst/>
                        </a:rPr>
                        <a:t> </a:t>
                      </a:r>
                      <a:r>
                        <a:rPr lang="pt-BR" sz="1400" b="0" dirty="0">
                          <a:solidFill>
                            <a:schemeClr val="tx1"/>
                          </a:solidFill>
                          <a:effectLst/>
                        </a:rPr>
                        <a:t>ações</a:t>
                      </a:r>
                      <a:r>
                        <a:rPr lang="pt-BR" sz="1400" b="0" spc="-35" dirty="0">
                          <a:solidFill>
                            <a:schemeClr val="tx1"/>
                          </a:solidFill>
                          <a:effectLst/>
                        </a:rPr>
                        <a:t> </a:t>
                      </a:r>
                      <a:r>
                        <a:rPr lang="pt-BR" sz="1400" b="0" spc="-5" dirty="0">
                          <a:solidFill>
                            <a:schemeClr val="tx1"/>
                          </a:solidFill>
                          <a:effectLst/>
                        </a:rPr>
                        <a:t>d</a:t>
                      </a:r>
                      <a:r>
                        <a:rPr lang="pt-BR" sz="1400" b="0" spc="-10" dirty="0">
                          <a:solidFill>
                            <a:schemeClr val="tx1"/>
                          </a:solidFill>
                          <a:effectLst/>
                        </a:rPr>
                        <a:t>e</a:t>
                      </a:r>
                      <a:r>
                        <a:rPr lang="pt-BR" sz="1400" b="0" spc="-50" dirty="0">
                          <a:solidFill>
                            <a:schemeClr val="tx1"/>
                          </a:solidFill>
                          <a:effectLst/>
                        </a:rPr>
                        <a:t> </a:t>
                      </a:r>
                      <a:r>
                        <a:rPr lang="pt-BR" sz="1400" b="0" spc="-5" dirty="0">
                          <a:solidFill>
                            <a:schemeClr val="tx1"/>
                          </a:solidFill>
                          <a:effectLst/>
                        </a:rPr>
                        <a:t>gestão</a:t>
                      </a:r>
                      <a:r>
                        <a:rPr lang="pt-BR" sz="1400" b="0" spc="-35" dirty="0">
                          <a:solidFill>
                            <a:schemeClr val="tx1"/>
                          </a:solidFill>
                          <a:effectLst/>
                        </a:rPr>
                        <a:t> </a:t>
                      </a:r>
                      <a:r>
                        <a:rPr lang="pt-BR" sz="1400" b="0" dirty="0">
                          <a:solidFill>
                            <a:schemeClr val="tx1"/>
                          </a:solidFill>
                          <a:effectLst/>
                        </a:rPr>
                        <a:t>nos</a:t>
                      </a:r>
                      <a:r>
                        <a:rPr lang="pt-BR" sz="1400" b="0" spc="-40" dirty="0">
                          <a:solidFill>
                            <a:schemeClr val="tx1"/>
                          </a:solidFill>
                          <a:effectLst/>
                        </a:rPr>
                        <a:t> </a:t>
                      </a:r>
                      <a:r>
                        <a:rPr lang="pt-BR" sz="1400" b="0" spc="-5" dirty="0">
                          <a:solidFill>
                            <a:schemeClr val="tx1"/>
                          </a:solidFill>
                          <a:effectLst/>
                        </a:rPr>
                        <a:t>asp</a:t>
                      </a:r>
                      <a:r>
                        <a:rPr lang="pt-BR" sz="1400" b="0" spc="-10" dirty="0">
                          <a:solidFill>
                            <a:schemeClr val="tx1"/>
                          </a:solidFill>
                          <a:effectLst/>
                        </a:rPr>
                        <a:t>ec</a:t>
                      </a:r>
                      <a:r>
                        <a:rPr lang="pt-BR" sz="1400" b="0" spc="-5" dirty="0">
                          <a:solidFill>
                            <a:schemeClr val="tx1"/>
                          </a:solidFill>
                          <a:effectLst/>
                        </a:rPr>
                        <a:t>tos</a:t>
                      </a:r>
                      <a:r>
                        <a:rPr lang="pt-BR" sz="1400" b="0" spc="-40" dirty="0">
                          <a:solidFill>
                            <a:schemeClr val="tx1"/>
                          </a:solidFill>
                          <a:effectLst/>
                        </a:rPr>
                        <a:t> </a:t>
                      </a:r>
                      <a:r>
                        <a:rPr lang="pt-BR" sz="1400" b="0" dirty="0">
                          <a:solidFill>
                            <a:schemeClr val="tx1"/>
                          </a:solidFill>
                          <a:effectLst/>
                        </a:rPr>
                        <a:t>por</a:t>
                      </a:r>
                      <a:r>
                        <a:rPr lang="pt-BR" sz="1400" b="0" spc="-45" dirty="0">
                          <a:solidFill>
                            <a:schemeClr val="tx1"/>
                          </a:solidFill>
                          <a:effectLst/>
                        </a:rPr>
                        <a:t> </a:t>
                      </a:r>
                      <a:r>
                        <a:rPr lang="pt-BR" sz="1400" b="0" spc="-5" dirty="0">
                          <a:solidFill>
                            <a:schemeClr val="tx1"/>
                          </a:solidFill>
                          <a:effectLst/>
                        </a:rPr>
                        <a:t>el</a:t>
                      </a:r>
                      <a:r>
                        <a:rPr lang="pt-BR" sz="1400" b="0" spc="-10" dirty="0">
                          <a:solidFill>
                            <a:schemeClr val="tx1"/>
                          </a:solidFill>
                          <a:effectLst/>
                        </a:rPr>
                        <a:t>e</a:t>
                      </a:r>
                      <a:r>
                        <a:rPr lang="pt-BR" sz="1400" b="0" spc="-45" dirty="0">
                          <a:solidFill>
                            <a:schemeClr val="tx1"/>
                          </a:solidFill>
                          <a:effectLst/>
                        </a:rPr>
                        <a:t> </a:t>
                      </a:r>
                      <a:r>
                        <a:rPr lang="pt-BR" sz="1400" b="0" spc="-5" dirty="0">
                          <a:solidFill>
                            <a:schemeClr val="tx1"/>
                          </a:solidFill>
                          <a:effectLst/>
                        </a:rPr>
                        <a:t>abo</a:t>
                      </a:r>
                      <a:r>
                        <a:rPr lang="pt-BR" sz="1400" b="0" spc="-10" dirty="0">
                          <a:solidFill>
                            <a:schemeClr val="tx1"/>
                          </a:solidFill>
                          <a:effectLst/>
                        </a:rPr>
                        <a:t>r</a:t>
                      </a:r>
                      <a:r>
                        <a:rPr lang="pt-BR" sz="1400" b="0" spc="-5" dirty="0">
                          <a:solidFill>
                            <a:schemeClr val="tx1"/>
                          </a:solidFill>
                          <a:effectLst/>
                        </a:rPr>
                        <a:t>dados.</a:t>
                      </a:r>
                      <a:endParaRPr lang="pt-BR" sz="14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600"/>
                        </a:spcAft>
                        <a:tabLst>
                          <a:tab pos="603250" algn="l"/>
                          <a:tab pos="1002030" algn="l"/>
                          <a:tab pos="1259840" algn="l"/>
                        </a:tabLst>
                      </a:pPr>
                      <a:r>
                        <a:rPr lang="pt-BR" sz="1400" b="0" spc="-5" dirty="0">
                          <a:solidFill>
                            <a:schemeClr val="tx1"/>
                          </a:solidFill>
                          <a:effectLst/>
                        </a:rPr>
                        <a:t>- Existem estudos necessitando atualização bem como a elaboração de estudos complementares. </a:t>
                      </a:r>
                      <a:endParaRPr lang="pt-BR" sz="14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600"/>
                        </a:spcAft>
                      </a:pPr>
                      <a:r>
                        <a:rPr lang="pt-BR" sz="1400" b="0" dirty="0">
                          <a:solidFill>
                            <a:schemeClr val="tx1"/>
                          </a:solidFill>
                          <a:effectLst/>
                        </a:rPr>
                        <a:t>- Elaboração de indicadores e normas de capacidade de suporte ambiental para a gestão do licenciamento e da outorga dos recursos hídricos.</a:t>
                      </a:r>
                    </a:p>
                    <a:p>
                      <a:pPr marL="144000">
                        <a:lnSpc>
                          <a:spcPct val="114000"/>
                        </a:lnSpc>
                        <a:spcAft>
                          <a:spcPts val="600"/>
                        </a:spcAft>
                      </a:pPr>
                      <a:r>
                        <a:rPr lang="pt-BR" sz="1400" b="0" dirty="0">
                          <a:solidFill>
                            <a:schemeClr val="tx1"/>
                          </a:solidFill>
                          <a:effectLst/>
                        </a:rPr>
                        <a:t> - Estudos sobre manejo das águas pluviais,</a:t>
                      </a:r>
                    </a:p>
                    <a:p>
                      <a:pPr marL="144000">
                        <a:lnSpc>
                          <a:spcPct val="114000"/>
                        </a:lnSpc>
                        <a:spcAft>
                          <a:spcPts val="600"/>
                        </a:spcAft>
                      </a:pPr>
                      <a:r>
                        <a:rPr lang="pt-BR" sz="1400" b="0" dirty="0">
                          <a:solidFill>
                            <a:schemeClr val="tx1"/>
                          </a:solidFill>
                          <a:effectLst/>
                        </a:rPr>
                        <a:t> </a:t>
                      </a:r>
                      <a:endParaRPr lang="pt-BR" sz="1400" b="0" dirty="0">
                        <a:solidFill>
                          <a:schemeClr val="tx1"/>
                        </a:solidFill>
                        <a:effectLst/>
                        <a:latin typeface="Calibri"/>
                      </a:endParaRPr>
                    </a:p>
                  </a:txBody>
                  <a:tcPr marL="0" marR="0" marT="0" marB="0">
                    <a:noFill/>
                  </a:tcPr>
                </a:tc>
              </a:tr>
            </a:tbl>
          </a:graphicData>
        </a:graphic>
      </p:graphicFrame>
      <p:sp>
        <p:nvSpPr>
          <p:cNvPr id="6" name="Retângulo 5"/>
          <p:cNvSpPr/>
          <p:nvPr/>
        </p:nvSpPr>
        <p:spPr>
          <a:xfrm>
            <a:off x="323528" y="548680"/>
            <a:ext cx="8280920" cy="461665"/>
          </a:xfrm>
          <a:prstGeom prst="rect">
            <a:avLst/>
          </a:prstGeom>
        </p:spPr>
        <p:txBody>
          <a:bodyPr wrap="square">
            <a:spAutoFit/>
          </a:bodyPr>
          <a:lstStyle/>
          <a:p>
            <a:pPr algn="ctr"/>
            <a:r>
              <a:rPr lang="pt-BR" sz="2400" b="1" dirty="0"/>
              <a:t>Propostas de Alocação de Recursos</a:t>
            </a:r>
            <a:endParaRPr lang="pt-BR" sz="2400" dirty="0"/>
          </a:p>
        </p:txBody>
      </p:sp>
    </p:spTree>
    <p:extLst>
      <p:ext uri="{BB962C8B-B14F-4D97-AF65-F5344CB8AC3E}">
        <p14:creationId xmlns:p14="http://schemas.microsoft.com/office/powerpoint/2010/main" val="6363118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96" y="584448"/>
            <a:ext cx="9054314" cy="6012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tângulo 5"/>
          <p:cNvSpPr/>
          <p:nvPr/>
        </p:nvSpPr>
        <p:spPr>
          <a:xfrm>
            <a:off x="35496" y="4149080"/>
            <a:ext cx="9001000" cy="66595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173671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692696"/>
            <a:ext cx="8229600" cy="1066800"/>
          </a:xfrm>
        </p:spPr>
        <p:txBody>
          <a:bodyPr/>
          <a:lstStyle/>
          <a:p>
            <a:r>
              <a:rPr lang="pt-BR" dirty="0" smtClean="0"/>
              <a:t>Objetivos</a:t>
            </a:r>
            <a:endParaRPr lang="pt-BR" dirty="0"/>
          </a:p>
        </p:txBody>
      </p:sp>
      <p:sp>
        <p:nvSpPr>
          <p:cNvPr id="3" name="Espaço Reservado para Conteúdo 2"/>
          <p:cNvSpPr>
            <a:spLocks noGrp="1"/>
          </p:cNvSpPr>
          <p:nvPr>
            <p:ph idx="1"/>
          </p:nvPr>
        </p:nvSpPr>
        <p:spPr>
          <a:xfrm>
            <a:off x="457200" y="1844824"/>
            <a:ext cx="8229600" cy="4325112"/>
          </a:xfrm>
        </p:spPr>
        <p:txBody>
          <a:bodyPr/>
          <a:lstStyle/>
          <a:p>
            <a:r>
              <a:rPr lang="pt-BR" b="1" dirty="0" smtClean="0"/>
              <a:t>Análise do Quadro de Metas </a:t>
            </a:r>
            <a:r>
              <a:rPr lang="pt-BR" dirty="0" smtClean="0"/>
              <a:t>do </a:t>
            </a:r>
            <a:r>
              <a:rPr lang="pt-BR" dirty="0"/>
              <a:t>Distrito </a:t>
            </a:r>
            <a:r>
              <a:rPr lang="pt-BR" dirty="0" smtClean="0"/>
              <a:t>Federal no âmbito do Programa </a:t>
            </a:r>
            <a:r>
              <a:rPr lang="pt-BR" dirty="0"/>
              <a:t>de Consolidação do Pacto Nacional pela Gestão de Águas – </a:t>
            </a:r>
            <a:r>
              <a:rPr lang="pt-BR" dirty="0" err="1" smtClean="0"/>
              <a:t>Progestão</a:t>
            </a:r>
            <a:endParaRPr lang="pt-BR" dirty="0" smtClean="0"/>
          </a:p>
          <a:p>
            <a:endParaRPr lang="pt-BR" dirty="0"/>
          </a:p>
          <a:p>
            <a:r>
              <a:rPr lang="pt-BR" b="1" dirty="0" smtClean="0"/>
              <a:t>Propostas de uso dos recursos </a:t>
            </a:r>
            <a:r>
              <a:rPr lang="pt-BR" dirty="0" smtClean="0"/>
              <a:t>referentes </a:t>
            </a:r>
            <a:r>
              <a:rPr lang="pt-BR" dirty="0"/>
              <a:t>ao </a:t>
            </a:r>
            <a:r>
              <a:rPr lang="pt-BR" dirty="0" smtClean="0"/>
              <a:t>Programa.</a:t>
            </a:r>
            <a:endParaRPr lang="pt-BR" dirty="0"/>
          </a:p>
        </p:txBody>
      </p:sp>
    </p:spTree>
    <p:extLst>
      <p:ext uri="{BB962C8B-B14F-4D97-AF65-F5344CB8AC3E}">
        <p14:creationId xmlns:p14="http://schemas.microsoft.com/office/powerpoint/2010/main" val="36353602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476672"/>
            <a:ext cx="8229600" cy="493784"/>
          </a:xfrm>
        </p:spPr>
        <p:txBody>
          <a:bodyPr>
            <a:normAutofit/>
          </a:bodyPr>
          <a:lstStyle/>
          <a:p>
            <a:r>
              <a:rPr lang="pt-BR" sz="2400" dirty="0"/>
              <a:t>Meta II.4 Variáveis de informação e </a:t>
            </a:r>
            <a:r>
              <a:rPr lang="pt-BR" sz="2400" dirty="0" smtClean="0"/>
              <a:t>suporte</a:t>
            </a:r>
            <a:endParaRPr lang="pt-BR" sz="2400" dirty="0"/>
          </a:p>
        </p:txBody>
      </p:sp>
      <p:graphicFrame>
        <p:nvGraphicFramePr>
          <p:cNvPr id="4" name="Tabela 3"/>
          <p:cNvGraphicFramePr>
            <a:graphicFrameLocks noGrp="1"/>
          </p:cNvGraphicFramePr>
          <p:nvPr>
            <p:extLst>
              <p:ext uri="{D42A27DB-BD31-4B8C-83A1-F6EECF244321}">
                <p14:modId xmlns:p14="http://schemas.microsoft.com/office/powerpoint/2010/main" val="2105487271"/>
              </p:ext>
            </p:extLst>
          </p:nvPr>
        </p:nvGraphicFramePr>
        <p:xfrm>
          <a:off x="179513" y="988383"/>
          <a:ext cx="8821645" cy="4930453"/>
        </p:xfrm>
        <a:graphic>
          <a:graphicData uri="http://schemas.openxmlformats.org/drawingml/2006/table">
            <a:tbl>
              <a:tblPr firstRow="1" firstCol="1" bandRow="1"/>
              <a:tblGrid>
                <a:gridCol w="249083"/>
                <a:gridCol w="99494"/>
                <a:gridCol w="1114952"/>
                <a:gridCol w="357190"/>
                <a:gridCol w="357190"/>
                <a:gridCol w="593023"/>
                <a:gridCol w="4907703"/>
                <a:gridCol w="500066"/>
                <a:gridCol w="642944"/>
              </a:tblGrid>
              <a:tr h="217444">
                <a:tc gridSpan="2">
                  <a:txBody>
                    <a:bodyPr/>
                    <a:lstStyle/>
                    <a:p>
                      <a:pPr algn="ctr">
                        <a:lnSpc>
                          <a:spcPct val="115000"/>
                        </a:lnSpc>
                        <a:spcAft>
                          <a:spcPts val="0"/>
                        </a:spcAft>
                      </a:pPr>
                      <a:r>
                        <a:rPr lang="pt-BR" sz="1100" b="1" dirty="0">
                          <a:effectLst/>
                          <a:latin typeface="Calibri"/>
                          <a:ea typeface="Times New Roman"/>
                          <a:cs typeface="Times New Roman"/>
                        </a:rPr>
                        <a:t>Item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a:txBody>
                    <a:bodyPr/>
                    <a:lstStyle/>
                    <a:p>
                      <a:pPr algn="ctr">
                        <a:lnSpc>
                          <a:spcPct val="115000"/>
                        </a:lnSpc>
                        <a:spcAft>
                          <a:spcPts val="0"/>
                        </a:spcAft>
                      </a:pPr>
                      <a:r>
                        <a:rPr lang="pt-BR" sz="1100" b="1" dirty="0">
                          <a:effectLst/>
                          <a:latin typeface="Calibri"/>
                          <a:ea typeface="Times New Roman"/>
                          <a:cs typeface="Times New Roman"/>
                        </a:rPr>
                        <a:t>Variável</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2016</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Meta</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1100" b="1" dirty="0">
                          <a:effectLst/>
                          <a:latin typeface="Calibri"/>
                          <a:ea typeface="Times New Roman"/>
                          <a:cs typeface="Times New Roman"/>
                        </a:rPr>
                        <a:t>Tipologia C</a:t>
                      </a:r>
                      <a:endParaRPr lang="pt-BR" sz="1100" dirty="0">
                        <a:effectLst/>
                        <a:latin typeface="Calibri"/>
                        <a:ea typeface="Times New Roman"/>
                        <a:cs typeface="Times New Roman"/>
                      </a:endParaRPr>
                    </a:p>
                    <a:p>
                      <a:pPr algn="ctr">
                        <a:lnSpc>
                          <a:spcPct val="115000"/>
                        </a:lnSpc>
                        <a:spcAft>
                          <a:spcPts val="0"/>
                        </a:spcAft>
                      </a:pPr>
                      <a:r>
                        <a:rPr lang="pt-BR" sz="1100" b="1" dirty="0">
                          <a:effectLst/>
                          <a:latin typeface="Calibri"/>
                          <a:ea typeface="Times New Roman"/>
                          <a:cs typeface="Times New Roman"/>
                        </a:rPr>
                        <a:t>Nível</a:t>
                      </a:r>
                      <a:endParaRPr lang="pt-BR" sz="1100" dirty="0">
                        <a:effectLst/>
                        <a:latin typeface="Calibri"/>
                        <a:ea typeface="Times New Roman"/>
                        <a:cs typeface="Times New Roman"/>
                      </a:endParaRPr>
                    </a:p>
                    <a:p>
                      <a:pPr algn="ctr">
                        <a:lnSpc>
                          <a:spcPct val="115000"/>
                        </a:lnSpc>
                        <a:spcAft>
                          <a:spcPts val="0"/>
                        </a:spcAft>
                      </a:pPr>
                      <a:r>
                        <a:rPr lang="pt-BR" sz="1100" b="1" dirty="0">
                          <a:effectLst/>
                          <a:latin typeface="Calibri"/>
                          <a:ea typeface="Times New Roman"/>
                          <a:cs typeface="Times New Roman"/>
                        </a:rPr>
                        <a:t>Mínimo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15000"/>
                        </a:lnSpc>
                        <a:spcAft>
                          <a:spcPts val="0"/>
                        </a:spcAft>
                      </a:pPr>
                      <a:r>
                        <a:rPr lang="pt-BR" sz="1100" b="1" dirty="0">
                          <a:effectLst/>
                          <a:latin typeface="Calibri"/>
                          <a:ea typeface="Times New Roman"/>
                          <a:cs typeface="Times New Roman"/>
                        </a:rPr>
                        <a:t> </a:t>
                      </a:r>
                      <a:endParaRPr lang="pt-BR" sz="1100" dirty="0">
                        <a:effectLst/>
                        <a:latin typeface="Calibri"/>
                        <a:ea typeface="Times New Roman"/>
                        <a:cs typeface="Times New Roman"/>
                      </a:endParaRPr>
                    </a:p>
                    <a:p>
                      <a:pPr algn="ctr">
                        <a:lnSpc>
                          <a:spcPct val="115000"/>
                        </a:lnSpc>
                        <a:spcAft>
                          <a:spcPts val="0"/>
                        </a:spcAft>
                      </a:pPr>
                      <a:r>
                        <a:rPr lang="pt-BR" sz="1100" b="1" dirty="0">
                          <a:effectLst/>
                          <a:latin typeface="Calibri"/>
                          <a:ea typeface="Times New Roman"/>
                          <a:cs typeface="Times New Roman"/>
                        </a:rPr>
                        <a:t>DESCRIÇÃO DO NÍVEL DA VARIÁVEL PARA ATINGIMENTO DA META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1100" b="1">
                          <a:effectLst/>
                          <a:latin typeface="Calibri"/>
                          <a:ea typeface="Times New Roman"/>
                          <a:cs typeface="Times New Roman"/>
                        </a:rPr>
                        <a:t> </a:t>
                      </a:r>
                      <a:endParaRPr lang="pt-BR" sz="1100">
                        <a:effectLst/>
                        <a:latin typeface="Calibri"/>
                        <a:ea typeface="Times New Roman"/>
                        <a:cs typeface="Times New Roman"/>
                      </a:endParaRPr>
                    </a:p>
                    <a:p>
                      <a:pPr algn="ctr">
                        <a:lnSpc>
                          <a:spcPct val="115000"/>
                        </a:lnSpc>
                        <a:spcAft>
                          <a:spcPts val="0"/>
                        </a:spcAft>
                      </a:pPr>
                      <a:r>
                        <a:rPr lang="pt-BR" sz="1100" b="1">
                          <a:effectLst/>
                          <a:latin typeface="Calibri"/>
                          <a:ea typeface="Times New Roman"/>
                          <a:cs typeface="Times New Roman"/>
                        </a:rPr>
                        <a:t>Tem</a:t>
                      </a:r>
                      <a:endParaRPr lang="pt-BR" sz="1100">
                        <a:effectLst/>
                        <a:latin typeface="Calibri"/>
                        <a:ea typeface="Times New Roman"/>
                        <a:cs typeface="Times New Roman"/>
                      </a:endParaRPr>
                    </a:p>
                    <a:p>
                      <a:pPr algn="ctr">
                        <a:lnSpc>
                          <a:spcPct val="115000"/>
                        </a:lnSpc>
                        <a:spcAft>
                          <a:spcPts val="0"/>
                        </a:spcAft>
                      </a:pPr>
                      <a:r>
                        <a:rPr lang="pt-BR" sz="1100" b="1">
                          <a:effectLst/>
                          <a:latin typeface="Calibri"/>
                          <a:ea typeface="Times New Roman"/>
                          <a:cs typeface="Times New Roman"/>
                        </a:rPr>
                        <a:t>desafio?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pt-BR" sz="1100" b="1">
                          <a:effectLst/>
                          <a:latin typeface="Calibri"/>
                          <a:ea typeface="Times New Roman"/>
                          <a:cs typeface="Times New Roman"/>
                        </a:rPr>
                        <a:t>Proposta alocação recursos </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2335">
                <a:tc gridSpan="5">
                  <a:txBody>
                    <a:bodyPr/>
                    <a:lstStyle/>
                    <a:p>
                      <a:pPr algn="ctr">
                        <a:lnSpc>
                          <a:spcPct val="115000"/>
                        </a:lnSpc>
                        <a:spcAft>
                          <a:spcPts val="0"/>
                        </a:spcAft>
                      </a:pPr>
                      <a:r>
                        <a:rPr lang="pt-BR" sz="1100" b="1" dirty="0">
                          <a:effectLst/>
                          <a:latin typeface="Calibri"/>
                          <a:ea typeface="Times New Roman"/>
                          <a:cs typeface="Times New Roman"/>
                        </a:rPr>
                        <a:t> </a:t>
                      </a:r>
                      <a:endParaRPr lang="pt-BR" sz="1100" dirty="0">
                        <a:effectLst/>
                        <a:latin typeface="Calibri"/>
                        <a:ea typeface="Times New Roman"/>
                        <a:cs typeface="Times New Roman"/>
                      </a:endParaRPr>
                    </a:p>
                    <a:p>
                      <a:pPr algn="ctr">
                        <a:lnSpc>
                          <a:spcPct val="115000"/>
                        </a:lnSpc>
                        <a:spcAft>
                          <a:spcPts val="0"/>
                        </a:spcAft>
                      </a:pPr>
                      <a:r>
                        <a:rPr lang="pt-BR" sz="1100" b="1" dirty="0">
                          <a:effectLst/>
                          <a:latin typeface="Calibri"/>
                          <a:ea typeface="Times New Roman"/>
                          <a:cs typeface="Times New Roman"/>
                        </a:rPr>
                        <a:t>Variáveis de Informação e Suporte</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r>
              <a:tr h="633695">
                <a:tc>
                  <a:txBody>
                    <a:bodyPr/>
                    <a:lstStyle/>
                    <a:p>
                      <a:pPr>
                        <a:lnSpc>
                          <a:spcPct val="115000"/>
                        </a:lnSpc>
                        <a:spcAft>
                          <a:spcPts val="0"/>
                        </a:spcAft>
                      </a:pPr>
                      <a:r>
                        <a:rPr lang="pt-BR" sz="1100" u="sng">
                          <a:effectLst/>
                          <a:latin typeface="Calibri"/>
                          <a:ea typeface="Times New Roman"/>
                          <a:cs typeface="Times New Roman"/>
                        </a:rPr>
                        <a:t>3.1</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0000"/>
                        </a:lnSpc>
                        <a:spcAft>
                          <a:spcPts val="0"/>
                        </a:spcAft>
                      </a:pPr>
                      <a:r>
                        <a:rPr lang="pt-BR" sz="1100" b="1" u="sng" spc="-10" dirty="0">
                          <a:effectLst/>
                          <a:uFill>
                            <a:solidFill>
                              <a:srgbClr val="000000"/>
                            </a:solidFill>
                          </a:uFill>
                          <a:latin typeface="Calibri"/>
                          <a:ea typeface="Times New Roman"/>
                          <a:cs typeface="Times New Roman"/>
                        </a:rPr>
                        <a:t>Ba</a:t>
                      </a:r>
                      <a:r>
                        <a:rPr lang="pt-BR" sz="1100" b="1" u="sng" spc="-5" dirty="0">
                          <a:effectLst/>
                          <a:uFill>
                            <a:solidFill>
                              <a:srgbClr val="000000"/>
                            </a:solidFill>
                          </a:uFill>
                          <a:latin typeface="Calibri"/>
                          <a:ea typeface="Times New Roman"/>
                          <a:cs typeface="Times New Roman"/>
                        </a:rPr>
                        <a:t>se</a:t>
                      </a:r>
                      <a:r>
                        <a:rPr lang="pt-BR" sz="1100" b="1" u="sng" spc="-115" dirty="0">
                          <a:effectLst/>
                          <a:uFill>
                            <a:solidFill>
                              <a:srgbClr val="000000"/>
                            </a:solidFill>
                          </a:uFill>
                          <a:latin typeface="Calibri"/>
                          <a:ea typeface="Times New Roman"/>
                          <a:cs typeface="Times New Roman"/>
                        </a:rPr>
                        <a:t> </a:t>
                      </a:r>
                      <a:r>
                        <a:rPr lang="pt-BR" sz="1100" b="1" u="sng" spc="-5" dirty="0">
                          <a:effectLst/>
                          <a:uFill>
                            <a:solidFill>
                              <a:srgbClr val="000000"/>
                            </a:solidFill>
                          </a:uFill>
                          <a:latin typeface="Calibri"/>
                          <a:ea typeface="Times New Roman"/>
                          <a:cs typeface="Times New Roman"/>
                        </a:rPr>
                        <a:t>C</a:t>
                      </a:r>
                      <a:r>
                        <a:rPr lang="pt-BR" sz="1100" b="1" u="sng" spc="-10" dirty="0">
                          <a:effectLst/>
                          <a:uFill>
                            <a:solidFill>
                              <a:srgbClr val="000000"/>
                            </a:solidFill>
                          </a:uFill>
                          <a:latin typeface="Calibri"/>
                          <a:ea typeface="Times New Roman"/>
                          <a:cs typeface="Times New Roman"/>
                        </a:rPr>
                        <a:t>a</a:t>
                      </a:r>
                      <a:r>
                        <a:rPr lang="pt-BR" sz="1100" b="1" u="sng" spc="-5" dirty="0">
                          <a:effectLst/>
                          <a:uFill>
                            <a:solidFill>
                              <a:srgbClr val="000000"/>
                            </a:solidFill>
                          </a:uFill>
                          <a:latin typeface="Calibri"/>
                          <a:ea typeface="Times New Roman"/>
                          <a:cs typeface="Times New Roman"/>
                        </a:rPr>
                        <a:t>rt</a:t>
                      </a:r>
                      <a:r>
                        <a:rPr lang="pt-BR" sz="1100" b="1" u="sng" spc="-10" dirty="0">
                          <a:effectLst/>
                          <a:uFill>
                            <a:solidFill>
                              <a:srgbClr val="000000"/>
                            </a:solidFill>
                          </a:uFill>
                          <a:latin typeface="Calibri"/>
                          <a:ea typeface="Times New Roman"/>
                          <a:cs typeface="Times New Roman"/>
                        </a:rPr>
                        <a:t>o</a:t>
                      </a:r>
                      <a:r>
                        <a:rPr lang="pt-BR" sz="1100" b="1" u="sng" spc="-5" dirty="0">
                          <a:effectLst/>
                          <a:uFill>
                            <a:solidFill>
                              <a:srgbClr val="000000"/>
                            </a:solidFill>
                          </a:uFill>
                          <a:latin typeface="Calibri"/>
                          <a:ea typeface="Times New Roman"/>
                          <a:cs typeface="Times New Roman"/>
                        </a:rPr>
                        <a:t>gráfic</a:t>
                      </a:r>
                      <a:r>
                        <a:rPr lang="pt-BR" sz="1100" b="1" u="sng" spc="-10" dirty="0">
                          <a:effectLst/>
                          <a:uFill>
                            <a:solidFill>
                              <a:srgbClr val="000000"/>
                            </a:solidFill>
                          </a:uFill>
                          <a:latin typeface="Calibri"/>
                          <a:ea typeface="Times New Roman"/>
                          <a:cs typeface="Times New Roman"/>
                        </a:rPr>
                        <a:t>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00000"/>
                        </a:lnSpc>
                        <a:spcAft>
                          <a:spcPts val="0"/>
                        </a:spcAft>
                      </a:pP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pt-BR" sz="1100" b="1" dirty="0">
                          <a:effectLst/>
                          <a:highlight>
                            <a:srgbClr val="FFFF00"/>
                          </a:highlight>
                          <a:latin typeface="Calibri"/>
                          <a:ea typeface="Times New Roman"/>
                          <a:cs typeface="Times New Roman"/>
                        </a:rPr>
                        <a:t>2</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highlight>
                            <a:srgbClr val="FFFF00"/>
                          </a:highligh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3</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A</a:t>
                      </a:r>
                      <a:r>
                        <a:rPr lang="pt-BR" sz="1100" spc="-5" dirty="0">
                          <a:effectLst/>
                          <a:latin typeface="Calibri"/>
                          <a:ea typeface="Times New Roman"/>
                          <a:cs typeface="Times New Roman"/>
                        </a:rPr>
                        <a:t>lém</a:t>
                      </a:r>
                      <a:r>
                        <a:rPr lang="pt-BR" sz="1100" spc="-45" dirty="0">
                          <a:effectLst/>
                          <a:latin typeface="Calibri"/>
                          <a:ea typeface="Times New Roman"/>
                          <a:cs typeface="Times New Roman"/>
                        </a:rPr>
                        <a:t> </a:t>
                      </a:r>
                      <a:r>
                        <a:rPr lang="pt-BR" sz="1100" dirty="0">
                          <a:effectLst/>
                          <a:latin typeface="Calibri"/>
                          <a:ea typeface="Times New Roman"/>
                          <a:cs typeface="Times New Roman"/>
                        </a:rPr>
                        <a:t>dos</a:t>
                      </a:r>
                      <a:r>
                        <a:rPr lang="pt-BR" sz="1100" spc="-35" dirty="0">
                          <a:effectLst/>
                          <a:latin typeface="Calibri"/>
                          <a:ea typeface="Times New Roman"/>
                          <a:cs typeface="Times New Roman"/>
                        </a:rPr>
                        <a:t> </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equisitos</a:t>
                      </a:r>
                      <a:r>
                        <a:rPr lang="pt-BR" sz="1100" spc="-30" dirty="0">
                          <a:effectLst/>
                          <a:latin typeface="Calibri"/>
                          <a:ea typeface="Times New Roman"/>
                          <a:cs typeface="Times New Roman"/>
                        </a:rPr>
                        <a:t> </a:t>
                      </a:r>
                      <a:r>
                        <a:rPr lang="pt-BR" sz="1100" spc="-5" dirty="0">
                          <a:effectLst/>
                          <a:latin typeface="Calibri"/>
                          <a:ea typeface="Times New Roman"/>
                          <a:cs typeface="Times New Roman"/>
                        </a:rPr>
                        <a:t>estabel</a:t>
                      </a:r>
                      <a:r>
                        <a:rPr lang="pt-BR" sz="1100" spc="-10" dirty="0">
                          <a:effectLst/>
                          <a:latin typeface="Calibri"/>
                          <a:ea typeface="Times New Roman"/>
                          <a:cs typeface="Times New Roman"/>
                        </a:rPr>
                        <a:t>ec</a:t>
                      </a:r>
                      <a:r>
                        <a:rPr lang="pt-BR" sz="1100" spc="-5" dirty="0">
                          <a:effectLst/>
                          <a:latin typeface="Calibri"/>
                          <a:ea typeface="Times New Roman"/>
                          <a:cs typeface="Times New Roman"/>
                        </a:rPr>
                        <a:t>idos</a:t>
                      </a:r>
                      <a:r>
                        <a:rPr lang="pt-BR" sz="1100" spc="-35" dirty="0">
                          <a:effectLst/>
                          <a:latin typeface="Calibri"/>
                          <a:ea typeface="Times New Roman"/>
                          <a:cs typeface="Times New Roman"/>
                        </a:rPr>
                        <a:t> </a:t>
                      </a:r>
                      <a:r>
                        <a:rPr lang="pt-BR" sz="1100" spc="-5" dirty="0">
                          <a:effectLst/>
                          <a:latin typeface="Calibri"/>
                          <a:ea typeface="Times New Roman"/>
                          <a:cs typeface="Times New Roman"/>
                        </a:rPr>
                        <a:t>no</a:t>
                      </a:r>
                      <a:r>
                        <a:rPr lang="pt-BR" sz="1100" spc="-35" dirty="0">
                          <a:effectLst/>
                          <a:latin typeface="Calibri"/>
                          <a:ea typeface="Times New Roman"/>
                          <a:cs typeface="Times New Roman"/>
                        </a:rPr>
                        <a:t> </a:t>
                      </a:r>
                      <a:r>
                        <a:rPr lang="pt-BR" sz="1100" spc="-10" dirty="0">
                          <a:effectLst/>
                          <a:latin typeface="Calibri"/>
                          <a:ea typeface="Times New Roman"/>
                          <a:cs typeface="Times New Roman"/>
                        </a:rPr>
                        <a:t>N</a:t>
                      </a:r>
                      <a:r>
                        <a:rPr lang="pt-BR" sz="1100" spc="-5" dirty="0">
                          <a:effectLst/>
                          <a:latin typeface="Calibri"/>
                          <a:ea typeface="Times New Roman"/>
                          <a:cs typeface="Times New Roman"/>
                        </a:rPr>
                        <a:t>í</a:t>
                      </a:r>
                      <a:r>
                        <a:rPr lang="pt-BR" sz="1100" spc="-10" dirty="0">
                          <a:effectLst/>
                          <a:latin typeface="Calibri"/>
                          <a:ea typeface="Times New Roman"/>
                          <a:cs typeface="Times New Roman"/>
                        </a:rPr>
                        <a:t>v</a:t>
                      </a:r>
                      <a:r>
                        <a:rPr lang="pt-BR" sz="1100" spc="-5" dirty="0">
                          <a:effectLst/>
                          <a:latin typeface="Calibri"/>
                          <a:ea typeface="Times New Roman"/>
                          <a:cs typeface="Times New Roman"/>
                        </a:rPr>
                        <a:t>el</a:t>
                      </a:r>
                      <a:r>
                        <a:rPr lang="pt-BR" sz="1100" spc="-40" dirty="0">
                          <a:effectLst/>
                          <a:latin typeface="Calibri"/>
                          <a:ea typeface="Times New Roman"/>
                          <a:cs typeface="Times New Roman"/>
                        </a:rPr>
                        <a:t> </a:t>
                      </a:r>
                      <a:r>
                        <a:rPr lang="pt-BR" sz="1100" dirty="0">
                          <a:effectLst/>
                          <a:latin typeface="Calibri"/>
                          <a:ea typeface="Times New Roman"/>
                          <a:cs typeface="Times New Roman"/>
                        </a:rPr>
                        <a:t>2,</a:t>
                      </a:r>
                      <a:r>
                        <a:rPr lang="pt-BR" sz="1100" spc="-40" dirty="0">
                          <a:effectLst/>
                          <a:latin typeface="Calibri"/>
                          <a:ea typeface="Times New Roman"/>
                          <a:cs typeface="Times New Roman"/>
                        </a:rPr>
                        <a:t> </a:t>
                      </a:r>
                      <a:r>
                        <a:rPr lang="pt-BR" sz="1100" dirty="0">
                          <a:effectLst/>
                          <a:latin typeface="Calibri"/>
                          <a:ea typeface="Times New Roman"/>
                          <a:cs typeface="Times New Roman"/>
                        </a:rPr>
                        <a:t>dispõe</a:t>
                      </a:r>
                      <a:r>
                        <a:rPr lang="pt-BR" sz="1100" spc="-45" dirty="0">
                          <a:effectLst/>
                          <a:latin typeface="Calibri"/>
                          <a:ea typeface="Times New Roman"/>
                          <a:cs typeface="Times New Roman"/>
                        </a:rPr>
                        <a:t> </a:t>
                      </a:r>
                      <a:r>
                        <a:rPr lang="pt-BR" sz="1100" spc="-5" dirty="0">
                          <a:effectLst/>
                          <a:latin typeface="Calibri"/>
                          <a:ea typeface="Times New Roman"/>
                          <a:cs typeface="Times New Roman"/>
                        </a:rPr>
                        <a:t>ainda</a:t>
                      </a:r>
                      <a:r>
                        <a:rPr lang="pt-BR" sz="1100" spc="-35" dirty="0">
                          <a:effectLst/>
                          <a:latin typeface="Calibri"/>
                          <a:ea typeface="Times New Roman"/>
                          <a:cs typeface="Times New Roman"/>
                        </a:rPr>
                        <a:t> </a:t>
                      </a:r>
                      <a:r>
                        <a:rPr lang="pt-BR" sz="1100" spc="-5" dirty="0">
                          <a:effectLst/>
                          <a:latin typeface="Calibri"/>
                          <a:ea typeface="Times New Roman"/>
                          <a:cs typeface="Times New Roman"/>
                        </a:rPr>
                        <a:t>d</a:t>
                      </a:r>
                      <a:r>
                        <a:rPr lang="pt-BR" sz="1100" spc="-10" dirty="0">
                          <a:effectLst/>
                          <a:latin typeface="Calibri"/>
                          <a:ea typeface="Times New Roman"/>
                          <a:cs typeface="Times New Roman"/>
                        </a:rPr>
                        <a:t>e</a:t>
                      </a:r>
                      <a:r>
                        <a:rPr lang="pt-BR" sz="1100" spc="-45" dirty="0">
                          <a:effectLst/>
                          <a:latin typeface="Calibri"/>
                          <a:ea typeface="Times New Roman"/>
                          <a:cs typeface="Times New Roman"/>
                        </a:rPr>
                        <a:t> </a:t>
                      </a:r>
                      <a:r>
                        <a:rPr lang="pt-BR" sz="1100" spc="-5" dirty="0">
                          <a:effectLst/>
                          <a:latin typeface="Calibri"/>
                          <a:ea typeface="Times New Roman"/>
                          <a:cs typeface="Times New Roman"/>
                        </a:rPr>
                        <a:t>uma</a:t>
                      </a:r>
                      <a:r>
                        <a:rPr lang="pt-BR" sz="1100" spc="-35" dirty="0">
                          <a:effectLst/>
                          <a:latin typeface="Calibri"/>
                          <a:ea typeface="Times New Roman"/>
                          <a:cs typeface="Times New Roman"/>
                        </a:rPr>
                        <a:t> </a:t>
                      </a:r>
                      <a:r>
                        <a:rPr lang="pt-BR" sz="1100" dirty="0">
                          <a:effectLst/>
                          <a:latin typeface="Calibri"/>
                          <a:ea typeface="Times New Roman"/>
                          <a:cs typeface="Times New Roman"/>
                        </a:rPr>
                        <a:t>base</a:t>
                      </a:r>
                      <a:r>
                        <a:rPr lang="pt-BR" sz="1100" spc="-45" dirty="0">
                          <a:effectLst/>
                          <a:latin typeface="Calibri"/>
                          <a:ea typeface="Times New Roman"/>
                          <a:cs typeface="Times New Roman"/>
                        </a:rPr>
                        <a:t> </a:t>
                      </a:r>
                      <a:r>
                        <a:rPr lang="pt-BR" sz="1100" spc="-5" dirty="0">
                          <a:effectLst/>
                          <a:latin typeface="Calibri"/>
                          <a:ea typeface="Times New Roman"/>
                          <a:cs typeface="Times New Roman"/>
                        </a:rPr>
                        <a:t>digital</a:t>
                      </a:r>
                      <a:r>
                        <a:rPr lang="pt-BR" sz="1100" spc="-35" dirty="0">
                          <a:effectLst/>
                          <a:latin typeface="Calibri"/>
                          <a:ea typeface="Times New Roman"/>
                          <a:cs typeface="Times New Roman"/>
                        </a:rPr>
                        <a:t> </a:t>
                      </a:r>
                      <a:r>
                        <a:rPr lang="pt-BR" sz="1100" spc="-5" dirty="0">
                          <a:effectLst/>
                          <a:latin typeface="Calibri"/>
                          <a:ea typeface="Times New Roman"/>
                          <a:cs typeface="Times New Roman"/>
                        </a:rPr>
                        <a:t>em</a:t>
                      </a:r>
                      <a:r>
                        <a:rPr lang="pt-BR" sz="1100" spc="-45" dirty="0">
                          <a:effectLst/>
                          <a:latin typeface="Calibri"/>
                          <a:ea typeface="Times New Roman"/>
                          <a:cs typeface="Times New Roman"/>
                        </a:rPr>
                        <a:t> </a:t>
                      </a:r>
                      <a:r>
                        <a:rPr lang="pt-BR" sz="1100" spc="-5" dirty="0">
                          <a:effectLst/>
                          <a:latin typeface="Calibri"/>
                          <a:ea typeface="Times New Roman"/>
                          <a:cs typeface="Times New Roman"/>
                        </a:rPr>
                        <a:t>fo</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mato</a:t>
                      </a:r>
                      <a:r>
                        <a:rPr lang="pt-BR" sz="1100" spc="-30" dirty="0">
                          <a:effectLst/>
                          <a:latin typeface="Calibri"/>
                          <a:ea typeface="Times New Roman"/>
                          <a:cs typeface="Times New Roman"/>
                        </a:rPr>
                        <a:t> </a:t>
                      </a:r>
                      <a:r>
                        <a:rPr lang="pt-BR" sz="1100" spc="-10" dirty="0">
                          <a:effectLst/>
                          <a:latin typeface="Calibri"/>
                          <a:ea typeface="Times New Roman"/>
                          <a:cs typeface="Times New Roman"/>
                        </a:rPr>
                        <a:t>vet</a:t>
                      </a:r>
                      <a:r>
                        <a:rPr lang="pt-BR" sz="1100" spc="-5" dirty="0">
                          <a:effectLst/>
                          <a:latin typeface="Calibri"/>
                          <a:ea typeface="Times New Roman"/>
                          <a:cs typeface="Times New Roman"/>
                        </a:rPr>
                        <a:t>o</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ial</a:t>
                      </a:r>
                      <a:r>
                        <a:rPr lang="pt-BR" sz="1100" spc="-40" dirty="0">
                          <a:effectLst/>
                          <a:latin typeface="Calibri"/>
                          <a:ea typeface="Times New Roman"/>
                          <a:cs typeface="Times New Roman"/>
                        </a:rPr>
                        <a:t> </a:t>
                      </a:r>
                      <a:r>
                        <a:rPr lang="pt-BR" sz="1100" spc="-5" dirty="0">
                          <a:effectLst/>
                          <a:latin typeface="Calibri"/>
                          <a:ea typeface="Times New Roman"/>
                          <a:cs typeface="Times New Roman"/>
                        </a:rPr>
                        <a:t>pa</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a</a:t>
                      </a:r>
                      <a:r>
                        <a:rPr lang="pt-BR" sz="1100" spc="-40" dirty="0">
                          <a:effectLst/>
                          <a:latin typeface="Calibri"/>
                          <a:ea typeface="Times New Roman"/>
                          <a:cs typeface="Times New Roman"/>
                        </a:rPr>
                        <a:t> </a:t>
                      </a:r>
                      <a:r>
                        <a:rPr lang="pt-BR" sz="1100" dirty="0">
                          <a:effectLst/>
                          <a:latin typeface="Calibri"/>
                          <a:ea typeface="Times New Roman"/>
                          <a:cs typeface="Times New Roman"/>
                        </a:rPr>
                        <a:t>a</a:t>
                      </a:r>
                      <a:r>
                        <a:rPr lang="pt-BR" sz="1100" spc="-35" dirty="0">
                          <a:effectLst/>
                          <a:latin typeface="Calibri"/>
                          <a:ea typeface="Times New Roman"/>
                          <a:cs typeface="Times New Roman"/>
                        </a:rPr>
                        <a:t> </a:t>
                      </a:r>
                      <a:r>
                        <a:rPr lang="pt-BR" sz="1100" spc="-5" dirty="0">
                          <a:effectLst/>
                          <a:latin typeface="Calibri"/>
                          <a:ea typeface="Times New Roman"/>
                          <a:cs typeface="Times New Roman"/>
                        </a:rPr>
                        <a:t>gestão</a:t>
                      </a:r>
                      <a:r>
                        <a:rPr lang="pt-BR" sz="1100" spc="-35" dirty="0">
                          <a:effectLst/>
                          <a:latin typeface="Calibri"/>
                          <a:ea typeface="Times New Roman"/>
                          <a:cs typeface="Times New Roman"/>
                        </a:rPr>
                        <a:t> </a:t>
                      </a:r>
                      <a:r>
                        <a:rPr lang="pt-BR" sz="1100" spc="-5" dirty="0">
                          <a:effectLst/>
                          <a:latin typeface="Calibri"/>
                          <a:ea typeface="Times New Roman"/>
                          <a:cs typeface="Times New Roman"/>
                        </a:rPr>
                        <a:t>de</a:t>
                      </a:r>
                      <a:r>
                        <a:rPr lang="pt-BR" sz="1100" spc="-40" dirty="0">
                          <a:effectLst/>
                          <a:latin typeface="Calibri"/>
                          <a:ea typeface="Times New Roman"/>
                          <a:cs typeface="Times New Roman"/>
                        </a:rPr>
                        <a:t> </a:t>
                      </a:r>
                      <a:r>
                        <a:rPr lang="pt-BR" sz="1100" spc="-10" dirty="0">
                          <a:effectLst/>
                          <a:latin typeface="Calibri"/>
                          <a:ea typeface="Times New Roman"/>
                          <a:cs typeface="Times New Roman"/>
                        </a:rPr>
                        <a:t>rec</a:t>
                      </a:r>
                      <a:r>
                        <a:rPr lang="pt-BR" sz="1100" spc="-5" dirty="0">
                          <a:effectLst/>
                          <a:latin typeface="Calibri"/>
                          <a:ea typeface="Times New Roman"/>
                          <a:cs typeface="Times New Roman"/>
                        </a:rPr>
                        <a:t>u</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sos híd</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icos</a:t>
                      </a:r>
                      <a:r>
                        <a:rPr lang="pt-BR" sz="1100" spc="-10" dirty="0">
                          <a:effectLst/>
                          <a:latin typeface="Calibri"/>
                          <a:ea typeface="Times New Roman"/>
                          <a:cs typeface="Times New Roman"/>
                        </a:rPr>
                        <a:t>,</a:t>
                      </a:r>
                      <a:r>
                        <a:rPr lang="pt-BR" sz="1100" spc="-55" dirty="0">
                          <a:effectLst/>
                          <a:latin typeface="Calibri"/>
                          <a:ea typeface="Times New Roman"/>
                          <a:cs typeface="Times New Roman"/>
                        </a:rPr>
                        <a:t> </a:t>
                      </a:r>
                      <a:r>
                        <a:rPr lang="pt-BR" sz="1100" spc="-5" dirty="0">
                          <a:effectLst/>
                          <a:latin typeface="Calibri"/>
                          <a:ea typeface="Times New Roman"/>
                          <a:cs typeface="Times New Roman"/>
                        </a:rPr>
                        <a:t>p</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o</a:t>
                      </a:r>
                      <a:r>
                        <a:rPr lang="pt-BR" sz="1100" spc="-10" dirty="0">
                          <a:effectLst/>
                          <a:latin typeface="Calibri"/>
                          <a:ea typeface="Times New Roman"/>
                          <a:cs typeface="Times New Roman"/>
                        </a:rPr>
                        <a:t>ve</a:t>
                      </a:r>
                      <a:r>
                        <a:rPr lang="pt-BR" sz="1100" spc="-5" dirty="0">
                          <a:effectLst/>
                          <a:latin typeface="Calibri"/>
                          <a:ea typeface="Times New Roman"/>
                          <a:cs typeface="Times New Roman"/>
                        </a:rPr>
                        <a:t>ni</a:t>
                      </a:r>
                      <a:r>
                        <a:rPr lang="pt-BR" sz="1100" spc="-10" dirty="0">
                          <a:effectLst/>
                          <a:latin typeface="Calibri"/>
                          <a:ea typeface="Times New Roman"/>
                          <a:cs typeface="Times New Roman"/>
                        </a:rPr>
                        <a:t>e</a:t>
                      </a:r>
                      <a:r>
                        <a:rPr lang="pt-BR" sz="1100" spc="-5" dirty="0">
                          <a:effectLst/>
                          <a:latin typeface="Calibri"/>
                          <a:ea typeface="Times New Roman"/>
                          <a:cs typeface="Times New Roman"/>
                        </a:rPr>
                        <a:t>nt</a:t>
                      </a:r>
                      <a:r>
                        <a:rPr lang="pt-BR" sz="1100" spc="-10" dirty="0">
                          <a:effectLst/>
                          <a:latin typeface="Calibri"/>
                          <a:ea typeface="Times New Roman"/>
                          <a:cs typeface="Times New Roman"/>
                        </a:rPr>
                        <a:t>e</a:t>
                      </a:r>
                      <a:r>
                        <a:rPr lang="pt-BR" sz="1100" spc="-55" dirty="0">
                          <a:effectLst/>
                          <a:latin typeface="Calibri"/>
                          <a:ea typeface="Times New Roman"/>
                          <a:cs typeface="Times New Roman"/>
                        </a:rPr>
                        <a:t> </a:t>
                      </a:r>
                      <a:r>
                        <a:rPr lang="pt-BR" sz="1100" spc="-5" dirty="0">
                          <a:effectLst/>
                          <a:latin typeface="Calibri"/>
                          <a:ea typeface="Times New Roman"/>
                          <a:cs typeface="Times New Roman"/>
                        </a:rPr>
                        <a:t>da</a:t>
                      </a:r>
                      <a:r>
                        <a:rPr lang="pt-BR" sz="1100" spc="-50" dirty="0">
                          <a:effectLst/>
                          <a:latin typeface="Calibri"/>
                          <a:ea typeface="Times New Roman"/>
                          <a:cs typeface="Times New Roman"/>
                        </a:rPr>
                        <a:t> </a:t>
                      </a:r>
                      <a:r>
                        <a:rPr lang="pt-BR" sz="1100" spc="-10" dirty="0">
                          <a:effectLst/>
                          <a:latin typeface="Calibri"/>
                          <a:ea typeface="Times New Roman"/>
                          <a:cs typeface="Times New Roman"/>
                        </a:rPr>
                        <a:t>ve</a:t>
                      </a:r>
                      <a:r>
                        <a:rPr lang="pt-BR" sz="1100" spc="-5" dirty="0">
                          <a:effectLst/>
                          <a:latin typeface="Calibri"/>
                          <a:ea typeface="Times New Roman"/>
                          <a:cs typeface="Times New Roman"/>
                        </a:rPr>
                        <a:t>to</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ização</a:t>
                      </a:r>
                      <a:r>
                        <a:rPr lang="pt-BR" sz="1100" spc="-50" dirty="0">
                          <a:effectLst/>
                          <a:latin typeface="Calibri"/>
                          <a:ea typeface="Times New Roman"/>
                          <a:cs typeface="Times New Roman"/>
                        </a:rPr>
                        <a:t> </a:t>
                      </a:r>
                      <a:r>
                        <a:rPr lang="pt-BR" sz="1100" spc="-5" dirty="0">
                          <a:effectLst/>
                          <a:latin typeface="Calibri"/>
                          <a:ea typeface="Times New Roman"/>
                          <a:cs typeface="Times New Roman"/>
                        </a:rPr>
                        <a:t>da</a:t>
                      </a:r>
                      <a:r>
                        <a:rPr lang="pt-BR" sz="1100" spc="-50" dirty="0">
                          <a:effectLst/>
                          <a:latin typeface="Calibri"/>
                          <a:ea typeface="Times New Roman"/>
                          <a:cs typeface="Times New Roman"/>
                        </a:rPr>
                        <a:t> </a:t>
                      </a:r>
                      <a:r>
                        <a:rPr lang="pt-BR" sz="1100" spc="-5" dirty="0">
                          <a:effectLst/>
                          <a:latin typeface="Calibri"/>
                          <a:ea typeface="Times New Roman"/>
                          <a:cs typeface="Times New Roman"/>
                        </a:rPr>
                        <a:t>carto</a:t>
                      </a:r>
                      <a:r>
                        <a:rPr lang="pt-BR" sz="1100" spc="-10" dirty="0">
                          <a:effectLst/>
                          <a:latin typeface="Calibri"/>
                          <a:ea typeface="Times New Roman"/>
                          <a:cs typeface="Times New Roman"/>
                        </a:rPr>
                        <a:t>gr</a:t>
                      </a:r>
                      <a:r>
                        <a:rPr lang="pt-BR" sz="1100" spc="-5" dirty="0">
                          <a:effectLst/>
                          <a:latin typeface="Calibri"/>
                          <a:ea typeface="Times New Roman"/>
                          <a:cs typeface="Times New Roman"/>
                        </a:rPr>
                        <a:t>afia</a:t>
                      </a:r>
                      <a:r>
                        <a:rPr lang="pt-BR" sz="1100" spc="-50" dirty="0">
                          <a:effectLst/>
                          <a:latin typeface="Calibri"/>
                          <a:ea typeface="Times New Roman"/>
                          <a:cs typeface="Times New Roman"/>
                        </a:rPr>
                        <a:t> </a:t>
                      </a:r>
                      <a:r>
                        <a:rPr lang="pt-BR" sz="1100" spc="-5" dirty="0">
                          <a:effectLst/>
                          <a:latin typeface="Calibri"/>
                          <a:ea typeface="Times New Roman"/>
                          <a:cs typeface="Times New Roman"/>
                        </a:rPr>
                        <a:t>sist</a:t>
                      </a:r>
                      <a:r>
                        <a:rPr lang="pt-BR" sz="1100" spc="-10" dirty="0">
                          <a:effectLst/>
                          <a:latin typeface="Calibri"/>
                          <a:ea typeface="Times New Roman"/>
                          <a:cs typeface="Times New Roman"/>
                        </a:rPr>
                        <a:t>e</a:t>
                      </a:r>
                      <a:r>
                        <a:rPr lang="pt-BR" sz="1100" spc="-5" dirty="0">
                          <a:effectLst/>
                          <a:latin typeface="Calibri"/>
                          <a:ea typeface="Times New Roman"/>
                          <a:cs typeface="Times New Roman"/>
                        </a:rPr>
                        <a:t>mática</a:t>
                      </a:r>
                      <a:r>
                        <a:rPr lang="pt-BR" sz="1100" spc="-50" dirty="0">
                          <a:effectLst/>
                          <a:latin typeface="Calibri"/>
                          <a:ea typeface="Times New Roman"/>
                          <a:cs typeface="Times New Roman"/>
                        </a:rPr>
                        <a:t> </a:t>
                      </a:r>
                      <a:r>
                        <a:rPr lang="pt-BR" sz="1100" spc="-5" dirty="0">
                          <a:effectLst/>
                          <a:latin typeface="Calibri"/>
                          <a:ea typeface="Times New Roman"/>
                          <a:cs typeface="Times New Roman"/>
                        </a:rPr>
                        <a:t>(</a:t>
                      </a:r>
                      <a:r>
                        <a:rPr lang="pt-BR" sz="1100" spc="-10" dirty="0">
                          <a:effectLst/>
                          <a:latin typeface="Calibri"/>
                          <a:ea typeface="Times New Roman"/>
                          <a:cs typeface="Times New Roman"/>
                        </a:rPr>
                        <a:t>e</a:t>
                      </a:r>
                      <a:r>
                        <a:rPr lang="pt-BR" sz="1100" spc="-5" dirty="0">
                          <a:effectLst/>
                          <a:latin typeface="Calibri"/>
                          <a:ea typeface="Times New Roman"/>
                          <a:cs typeface="Times New Roman"/>
                        </a:rPr>
                        <a:t>scalas</a:t>
                      </a:r>
                      <a:r>
                        <a:rPr lang="pt-BR" sz="1100" spc="-50" dirty="0">
                          <a:effectLst/>
                          <a:latin typeface="Calibri"/>
                          <a:ea typeface="Times New Roman"/>
                          <a:cs typeface="Times New Roman"/>
                        </a:rPr>
                        <a:t> </a:t>
                      </a:r>
                      <a:r>
                        <a:rPr lang="pt-BR" sz="1100" spc="-5" dirty="0">
                          <a:effectLst/>
                          <a:latin typeface="Calibri"/>
                          <a:ea typeface="Times New Roman"/>
                          <a:cs typeface="Times New Roman"/>
                        </a:rPr>
                        <a:t>d</a:t>
                      </a:r>
                      <a:r>
                        <a:rPr lang="pt-BR" sz="1100" spc="-10" dirty="0">
                          <a:effectLst/>
                          <a:latin typeface="Calibri"/>
                          <a:ea typeface="Times New Roman"/>
                          <a:cs typeface="Times New Roman"/>
                        </a:rPr>
                        <a:t>e</a:t>
                      </a:r>
                      <a:r>
                        <a:rPr lang="pt-BR" sz="1100" spc="-50" dirty="0">
                          <a:effectLst/>
                          <a:latin typeface="Calibri"/>
                          <a:ea typeface="Times New Roman"/>
                          <a:cs typeface="Times New Roman"/>
                        </a:rPr>
                        <a:t> </a:t>
                      </a:r>
                      <a:r>
                        <a:rPr lang="pt-BR" sz="1100" spc="-10" dirty="0">
                          <a:effectLst/>
                          <a:latin typeface="Calibri"/>
                          <a:ea typeface="Times New Roman"/>
                          <a:cs typeface="Times New Roman"/>
                        </a:rPr>
                        <a:t>1:</a:t>
                      </a:r>
                      <a:r>
                        <a:rPr lang="pt-BR" sz="1100" spc="-5" dirty="0">
                          <a:effectLst/>
                          <a:latin typeface="Calibri"/>
                          <a:ea typeface="Times New Roman"/>
                          <a:cs typeface="Times New Roman"/>
                        </a:rPr>
                        <a:t>1.000.000</a:t>
                      </a:r>
                      <a:r>
                        <a:rPr lang="pt-BR" sz="1100" spc="-55" dirty="0">
                          <a:effectLst/>
                          <a:latin typeface="Calibri"/>
                          <a:ea typeface="Times New Roman"/>
                          <a:cs typeface="Times New Roman"/>
                        </a:rPr>
                        <a:t> </a:t>
                      </a:r>
                      <a:r>
                        <a:rPr lang="pt-BR" sz="1100" spc="-5" dirty="0">
                          <a:effectLst/>
                          <a:latin typeface="Calibri"/>
                          <a:ea typeface="Times New Roman"/>
                          <a:cs typeface="Times New Roman"/>
                        </a:rPr>
                        <a:t>at</a:t>
                      </a:r>
                      <a:r>
                        <a:rPr lang="pt-BR" sz="1100" spc="-10" dirty="0">
                          <a:effectLst/>
                          <a:latin typeface="Calibri"/>
                          <a:ea typeface="Times New Roman"/>
                          <a:cs typeface="Times New Roman"/>
                        </a:rPr>
                        <a:t>é</a:t>
                      </a:r>
                      <a:r>
                        <a:rPr lang="pt-BR" sz="1100" spc="-50" dirty="0">
                          <a:effectLst/>
                          <a:latin typeface="Calibri"/>
                          <a:ea typeface="Times New Roman"/>
                          <a:cs typeface="Times New Roman"/>
                        </a:rPr>
                        <a:t> </a:t>
                      </a:r>
                      <a:r>
                        <a:rPr lang="pt-BR" sz="1100" spc="-10" dirty="0">
                          <a:effectLst/>
                          <a:latin typeface="Calibri"/>
                          <a:ea typeface="Times New Roman"/>
                          <a:cs typeface="Times New Roman"/>
                        </a:rPr>
                        <a:t>1:</a:t>
                      </a:r>
                      <a:r>
                        <a:rPr lang="pt-BR" sz="1100" spc="-5" dirty="0">
                          <a:effectLst/>
                          <a:latin typeface="Calibri"/>
                          <a:ea typeface="Times New Roman"/>
                          <a:cs typeface="Times New Roman"/>
                        </a:rPr>
                        <a:t>25.000)</a:t>
                      </a:r>
                      <a:r>
                        <a:rPr lang="pt-BR" sz="1100" spc="-55" dirty="0">
                          <a:effectLst/>
                          <a:latin typeface="Calibri"/>
                          <a:ea typeface="Times New Roman"/>
                          <a:cs typeface="Times New Roman"/>
                        </a:rPr>
                        <a:t> </a:t>
                      </a:r>
                      <a:r>
                        <a:rPr lang="pt-BR" sz="1100" spc="-5" dirty="0">
                          <a:effectLst/>
                          <a:latin typeface="Calibri"/>
                          <a:ea typeface="Times New Roman"/>
                          <a:cs typeface="Times New Roman"/>
                        </a:rPr>
                        <a:t>p</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oduzida</a:t>
                      </a:r>
                      <a:r>
                        <a:rPr lang="pt-BR" sz="1100" spc="-50" dirty="0">
                          <a:effectLst/>
                          <a:latin typeface="Calibri"/>
                          <a:ea typeface="Times New Roman"/>
                          <a:cs typeface="Times New Roman"/>
                        </a:rPr>
                        <a:t> </a:t>
                      </a:r>
                      <a:r>
                        <a:rPr lang="pt-BR" sz="1100" spc="-5" dirty="0">
                          <a:effectLst/>
                          <a:latin typeface="Calibri"/>
                          <a:ea typeface="Times New Roman"/>
                          <a:cs typeface="Times New Roman"/>
                        </a:rPr>
                        <a:t>p</a:t>
                      </a:r>
                      <a:r>
                        <a:rPr lang="pt-BR" sz="1100" spc="-10" dirty="0">
                          <a:effectLst/>
                          <a:latin typeface="Calibri"/>
                          <a:ea typeface="Times New Roman"/>
                          <a:cs typeface="Times New Roman"/>
                        </a:rPr>
                        <a:t>e</a:t>
                      </a:r>
                      <a:r>
                        <a:rPr lang="pt-BR" sz="1100" spc="-5" dirty="0">
                          <a:effectLst/>
                          <a:latin typeface="Calibri"/>
                          <a:ea typeface="Times New Roman"/>
                          <a:cs typeface="Times New Roman"/>
                        </a:rPr>
                        <a:t>lo</a:t>
                      </a:r>
                      <a:r>
                        <a:rPr lang="pt-BR" sz="1100" spc="-45" dirty="0">
                          <a:effectLst/>
                          <a:latin typeface="Calibri"/>
                          <a:ea typeface="Times New Roman"/>
                          <a:cs typeface="Times New Roman"/>
                        </a:rPr>
                        <a:t> </a:t>
                      </a:r>
                      <a:r>
                        <a:rPr lang="pt-BR" sz="1100" spc="-5" dirty="0">
                          <a:effectLst/>
                          <a:latin typeface="Calibri"/>
                          <a:ea typeface="Times New Roman"/>
                          <a:cs typeface="Times New Roman"/>
                        </a:rPr>
                        <a:t>IBGE</a:t>
                      </a:r>
                      <a:r>
                        <a:rPr lang="pt-BR" sz="1100" spc="-45" dirty="0">
                          <a:effectLst/>
                          <a:latin typeface="Calibri"/>
                          <a:ea typeface="Times New Roman"/>
                          <a:cs typeface="Times New Roman"/>
                        </a:rPr>
                        <a:t> </a:t>
                      </a:r>
                      <a:r>
                        <a:rPr lang="pt-BR" sz="1100" dirty="0">
                          <a:effectLst/>
                          <a:latin typeface="Calibri"/>
                          <a:ea typeface="Times New Roman"/>
                          <a:cs typeface="Times New Roman"/>
                        </a:rPr>
                        <a:t>ou</a:t>
                      </a:r>
                      <a:r>
                        <a:rPr lang="pt-BR" sz="1100" spc="655" dirty="0">
                          <a:effectLst/>
                          <a:latin typeface="Times New Roman"/>
                          <a:ea typeface="Times New Roman"/>
                          <a:cs typeface="Times New Roman"/>
                        </a:rPr>
                        <a:t> </a:t>
                      </a:r>
                      <a:r>
                        <a:rPr lang="pt-BR" sz="1100" spc="-5" dirty="0">
                          <a:effectLst/>
                          <a:latin typeface="Calibri"/>
                          <a:ea typeface="Times New Roman"/>
                          <a:cs typeface="Times New Roman"/>
                        </a:rPr>
                        <a:t>DSG.</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a:solidFill>
                            <a:srgbClr val="FF0000"/>
                          </a:solidFill>
                          <a:effectLst/>
                          <a:latin typeface="Calibri"/>
                          <a:ea typeface="Times New Roman"/>
                          <a:cs typeface="Times New Roman"/>
                        </a:rPr>
                        <a:t>SIM</a:t>
                      </a:r>
                      <a:endParaRPr lang="pt-BR" sz="1100">
                        <a:effectLst/>
                        <a:latin typeface="Calibri"/>
                        <a:ea typeface="Times New Roman"/>
                        <a:cs typeface="Times New Roman"/>
                      </a:endParaRPr>
                    </a:p>
                    <a:p>
                      <a:pPr algn="ctr">
                        <a:lnSpc>
                          <a:spcPct val="115000"/>
                        </a:lnSpc>
                        <a:spcAft>
                          <a:spcPts val="0"/>
                        </a:spcAft>
                      </a:pPr>
                      <a:r>
                        <a:rPr lang="pt-BR" sz="1100">
                          <a:effectLst/>
                          <a:latin typeface="Calibri"/>
                          <a:ea typeface="Times New Roman"/>
                          <a:cs typeface="Times New Roman"/>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a:solidFill>
                            <a:srgbClr val="FF0000"/>
                          </a:solidFill>
                          <a:effectLst/>
                          <a:latin typeface="Calibri"/>
                          <a:ea typeface="Times New Roman"/>
                          <a:cs typeface="Times New Roman"/>
                        </a:rPr>
                        <a:t>SIM</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5881">
                <a:tc>
                  <a:txBody>
                    <a:bodyPr/>
                    <a:lstStyle/>
                    <a:p>
                      <a:pPr>
                        <a:lnSpc>
                          <a:spcPct val="115000"/>
                        </a:lnSpc>
                        <a:spcAft>
                          <a:spcPts val="0"/>
                        </a:spcAft>
                      </a:pPr>
                      <a:r>
                        <a:rPr lang="pt-BR" sz="1100" u="sng">
                          <a:effectLst/>
                          <a:latin typeface="Calibri"/>
                          <a:ea typeface="Times New Roman"/>
                          <a:cs typeface="Times New Roman"/>
                        </a:rPr>
                        <a:t>3.2</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0000"/>
                        </a:lnSpc>
                        <a:spcAft>
                          <a:spcPts val="0"/>
                        </a:spcAft>
                      </a:pPr>
                      <a:r>
                        <a:rPr lang="pt-BR" sz="1100" b="1" u="sng" spc="-5" dirty="0">
                          <a:effectLst/>
                          <a:latin typeface="Calibri"/>
                          <a:ea typeface="Times New Roman"/>
                          <a:cs typeface="Times New Roman"/>
                        </a:rPr>
                        <a:t>C</a:t>
                      </a:r>
                      <a:r>
                        <a:rPr lang="pt-BR" sz="1100" b="1" u="sng" spc="-10" dirty="0">
                          <a:effectLst/>
                          <a:latin typeface="Calibri"/>
                          <a:ea typeface="Times New Roman"/>
                          <a:cs typeface="Times New Roman"/>
                        </a:rPr>
                        <a:t>ada</a:t>
                      </a:r>
                      <a:r>
                        <a:rPr lang="pt-BR" sz="1100" b="1" u="sng" spc="-5" dirty="0">
                          <a:effectLst/>
                          <a:latin typeface="Calibri"/>
                          <a:ea typeface="Times New Roman"/>
                          <a:cs typeface="Times New Roman"/>
                        </a:rPr>
                        <a:t>str</a:t>
                      </a:r>
                      <a:r>
                        <a:rPr lang="pt-BR" sz="1100" b="1" u="sng" spc="-10" dirty="0">
                          <a:effectLst/>
                          <a:latin typeface="Calibri"/>
                          <a:ea typeface="Times New Roman"/>
                          <a:cs typeface="Times New Roman"/>
                        </a:rPr>
                        <a:t>o</a:t>
                      </a:r>
                      <a:r>
                        <a:rPr lang="pt-BR" sz="1100" b="1" u="sng" spc="-5" dirty="0">
                          <a:effectLst/>
                          <a:latin typeface="Calibri"/>
                          <a:ea typeface="Times New Roman"/>
                          <a:cs typeface="Times New Roman"/>
                        </a:rPr>
                        <a:t>s</a:t>
                      </a:r>
                      <a:r>
                        <a:rPr lang="pt-BR" sz="1100" b="1" u="sng" spc="-50" dirty="0">
                          <a:effectLst/>
                          <a:latin typeface="Calibri"/>
                          <a:ea typeface="Times New Roman"/>
                          <a:cs typeface="Times New Roman"/>
                        </a:rPr>
                        <a:t> </a:t>
                      </a:r>
                      <a:r>
                        <a:rPr lang="pt-BR" sz="1100" b="1" u="sng" spc="-10" dirty="0">
                          <a:effectLst/>
                          <a:latin typeface="Calibri"/>
                          <a:ea typeface="Times New Roman"/>
                          <a:cs typeface="Times New Roman"/>
                        </a:rPr>
                        <a:t>d</a:t>
                      </a:r>
                      <a:r>
                        <a:rPr lang="pt-BR" sz="1100" b="1" u="sng" spc="-5" dirty="0">
                          <a:effectLst/>
                          <a:latin typeface="Calibri"/>
                          <a:ea typeface="Times New Roman"/>
                          <a:cs typeface="Times New Roman"/>
                        </a:rPr>
                        <a:t>e</a:t>
                      </a:r>
                      <a:r>
                        <a:rPr lang="pt-BR" sz="1100" b="1" u="sng" spc="-50" dirty="0">
                          <a:effectLst/>
                          <a:latin typeface="Calibri"/>
                          <a:ea typeface="Times New Roman"/>
                          <a:cs typeface="Times New Roman"/>
                        </a:rPr>
                        <a:t> </a:t>
                      </a:r>
                      <a:r>
                        <a:rPr lang="pt-BR" sz="1100" b="1" u="sng" spc="-5" dirty="0">
                          <a:effectLst/>
                          <a:latin typeface="Calibri"/>
                          <a:ea typeface="Times New Roman"/>
                          <a:cs typeface="Times New Roman"/>
                        </a:rPr>
                        <a:t>Usu</a:t>
                      </a:r>
                      <a:r>
                        <a:rPr lang="pt-BR" sz="1100" b="1" u="sng" spc="-10" dirty="0">
                          <a:effectLst/>
                          <a:latin typeface="Calibri"/>
                          <a:ea typeface="Times New Roman"/>
                          <a:cs typeface="Times New Roman"/>
                        </a:rPr>
                        <a:t>á</a:t>
                      </a:r>
                      <a:r>
                        <a:rPr lang="pt-BR" sz="1100" b="1" u="sng" spc="-5" dirty="0">
                          <a:effectLst/>
                          <a:latin typeface="Calibri"/>
                          <a:ea typeface="Times New Roman"/>
                          <a:cs typeface="Times New Roman"/>
                        </a:rPr>
                        <a:t>r</a:t>
                      </a:r>
                      <a:r>
                        <a:rPr lang="pt-BR" sz="1100" b="1" u="sng" spc="-10" dirty="0">
                          <a:effectLst/>
                          <a:latin typeface="Calibri"/>
                          <a:ea typeface="Times New Roman"/>
                          <a:cs typeface="Times New Roman"/>
                        </a:rPr>
                        <a:t>io</a:t>
                      </a:r>
                      <a:r>
                        <a:rPr lang="pt-BR" sz="1100" b="1" u="sng" spc="-5" dirty="0">
                          <a:effectLst/>
                          <a:latin typeface="Calibri"/>
                          <a:ea typeface="Times New Roman"/>
                          <a:cs typeface="Times New Roman"/>
                        </a:rPr>
                        <a:t>s</a:t>
                      </a:r>
                      <a:r>
                        <a:rPr lang="pt-BR" sz="1100" b="1" u="sng" spc="-50" dirty="0">
                          <a:effectLst/>
                          <a:latin typeface="Calibri"/>
                          <a:ea typeface="Times New Roman"/>
                          <a:cs typeface="Times New Roman"/>
                        </a:rPr>
                        <a:t> </a:t>
                      </a:r>
                      <a:r>
                        <a:rPr lang="pt-BR" sz="1100" b="1" u="sng" dirty="0">
                          <a:effectLst/>
                          <a:latin typeface="Calibri"/>
                          <a:ea typeface="Times New Roman"/>
                          <a:cs typeface="Times New Roman"/>
                        </a:rPr>
                        <a:t>e</a:t>
                      </a:r>
                      <a:r>
                        <a:rPr lang="pt-BR" sz="1100" b="1" u="sng" dirty="0">
                          <a:effectLst/>
                          <a:latin typeface="Times New Roman"/>
                          <a:ea typeface="Times New Roman"/>
                          <a:cs typeface="Times New Roman"/>
                        </a:rPr>
                        <a:t> </a:t>
                      </a:r>
                      <a:r>
                        <a:rPr lang="pt-BR" sz="1100" b="1" u="sng" dirty="0">
                          <a:effectLst/>
                          <a:latin typeface="Calibri"/>
                          <a:ea typeface="Times New Roman"/>
                          <a:cs typeface="Times New Roman"/>
                        </a:rPr>
                        <a:t> </a:t>
                      </a:r>
                      <a:r>
                        <a:rPr lang="pt-BR" sz="1100" b="1" u="sng" spc="-10" dirty="0" err="1">
                          <a:effectLst/>
                          <a:latin typeface="Calibri"/>
                          <a:ea typeface="Times New Roman"/>
                          <a:cs typeface="Times New Roman"/>
                        </a:rPr>
                        <a:t>In</a:t>
                      </a:r>
                      <a:r>
                        <a:rPr lang="pt-BR" sz="1100" b="1" u="sng" spc="-5" dirty="0" err="1">
                          <a:effectLst/>
                          <a:latin typeface="Calibri"/>
                          <a:ea typeface="Times New Roman"/>
                          <a:cs typeface="Times New Roman"/>
                        </a:rPr>
                        <a:t>fr</a:t>
                      </a:r>
                      <a:r>
                        <a:rPr lang="pt-BR" sz="1100" b="1" u="sng" spc="-10" dirty="0" err="1">
                          <a:effectLst/>
                          <a:latin typeface="Calibri"/>
                          <a:ea typeface="Times New Roman"/>
                          <a:cs typeface="Times New Roman"/>
                        </a:rPr>
                        <a:t>a</a:t>
                      </a:r>
                      <a:r>
                        <a:rPr lang="pt-BR" sz="1100" b="1" u="sng" spc="-5" dirty="0" err="1">
                          <a:effectLst/>
                          <a:latin typeface="Calibri"/>
                          <a:ea typeface="Times New Roman"/>
                          <a:cs typeface="Times New Roman"/>
                        </a:rPr>
                        <a:t>estr</a:t>
                      </a:r>
                      <a:r>
                        <a:rPr lang="pt-BR" sz="1100" b="1" u="sng" spc="-10" dirty="0" err="1">
                          <a:effectLst/>
                          <a:latin typeface="Calibri"/>
                          <a:ea typeface="Times New Roman"/>
                          <a:cs typeface="Times New Roman"/>
                        </a:rPr>
                        <a:t>utu</a:t>
                      </a:r>
                      <a:r>
                        <a:rPr lang="pt-BR" sz="1100" b="1" u="sng" spc="-5" dirty="0" err="1">
                          <a:effectLst/>
                          <a:latin typeface="Calibri"/>
                          <a:ea typeface="Times New Roman"/>
                          <a:cs typeface="Times New Roman"/>
                        </a:rPr>
                        <a:t>r</a:t>
                      </a:r>
                      <a:r>
                        <a:rPr lang="pt-BR" sz="1100" b="1" u="sng" spc="-10" dirty="0" err="1">
                          <a:effectLst/>
                          <a:latin typeface="Calibri"/>
                          <a:ea typeface="Times New Roman"/>
                          <a:cs typeface="Times New Roman"/>
                        </a:rPr>
                        <a:t>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0000"/>
                        </a:lnSpc>
                        <a:spcAft>
                          <a:spcPts val="0"/>
                        </a:spcAft>
                      </a:pP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3</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3</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3</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Existe cadastro de usuários (&gt; 20% do universo de usuários cadastrados), mas não existe cadastro de infraestrutura hídrica.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NÃO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7273">
                <a:tc>
                  <a:txBody>
                    <a:bodyPr/>
                    <a:lstStyle/>
                    <a:p>
                      <a:pPr>
                        <a:lnSpc>
                          <a:spcPct val="115000"/>
                        </a:lnSpc>
                        <a:spcAft>
                          <a:spcPts val="0"/>
                        </a:spcAft>
                      </a:pPr>
                      <a:r>
                        <a:rPr lang="pt-BR" sz="1100" u="sng">
                          <a:effectLst/>
                          <a:latin typeface="Calibri"/>
                          <a:ea typeface="Times New Roman"/>
                          <a:cs typeface="Times New Roman"/>
                        </a:rPr>
                        <a:t>3.3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0000"/>
                        </a:lnSpc>
                        <a:spcAft>
                          <a:spcPts val="0"/>
                        </a:spcAft>
                      </a:pPr>
                      <a:r>
                        <a:rPr lang="pt-BR" sz="1100" b="1" u="sng" dirty="0">
                          <a:effectLst/>
                          <a:latin typeface="Calibri"/>
                          <a:ea typeface="Times New Roman"/>
                          <a:cs typeface="Times New Roman"/>
                        </a:rPr>
                        <a:t>Monitoramento</a:t>
                      </a:r>
                      <a:endParaRPr lang="pt-BR" sz="1100" dirty="0">
                        <a:effectLst/>
                        <a:latin typeface="Calibri"/>
                        <a:ea typeface="Times New Roman"/>
                        <a:cs typeface="Times New Roman"/>
                      </a:endParaRPr>
                    </a:p>
                    <a:p>
                      <a:pPr>
                        <a:lnSpc>
                          <a:spcPct val="100000"/>
                        </a:lnSpc>
                        <a:spcAft>
                          <a:spcPts val="0"/>
                        </a:spcAft>
                      </a:pPr>
                      <a:r>
                        <a:rPr lang="pt-BR" sz="1100" b="1" u="sng" dirty="0" err="1">
                          <a:effectLst/>
                          <a:latin typeface="Calibri"/>
                          <a:ea typeface="Times New Roman"/>
                          <a:cs typeface="Times New Roman"/>
                        </a:rPr>
                        <a:t>Hidrometeorológico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0000"/>
                        </a:lnSpc>
                        <a:spcAft>
                          <a:spcPts val="0"/>
                        </a:spcAft>
                      </a:pP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4</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4</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Existem redes pluviométricas e fluviométricas operadas em âmbito estadual, próprias ou mistas, bem como um planejamento para implantação, ampliação e modernização dessas redes, e a cobertura é igual ou superior a 30% da rede planejada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dirty="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NÃO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119">
                <a:tc>
                  <a:txBody>
                    <a:bodyPr/>
                    <a:lstStyle/>
                    <a:p>
                      <a:pPr>
                        <a:lnSpc>
                          <a:spcPct val="115000"/>
                        </a:lnSpc>
                        <a:spcAft>
                          <a:spcPts val="0"/>
                        </a:spcAft>
                      </a:pPr>
                      <a:r>
                        <a:rPr lang="pt-BR" sz="1100" u="sng">
                          <a:effectLst/>
                          <a:latin typeface="Calibri"/>
                          <a:ea typeface="Times New Roman"/>
                          <a:cs typeface="Times New Roman"/>
                        </a:rPr>
                        <a:t>3.4</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0000"/>
                        </a:lnSpc>
                        <a:spcAft>
                          <a:spcPts val="0"/>
                        </a:spcAft>
                      </a:pPr>
                      <a:r>
                        <a:rPr lang="pt-BR" sz="1100" b="1" spc="-5" dirty="0">
                          <a:effectLst/>
                          <a:latin typeface="Calibri"/>
                          <a:ea typeface="Times New Roman"/>
                          <a:cs typeface="Times New Roman"/>
                        </a:rPr>
                        <a:t>Monitoramento</a:t>
                      </a:r>
                      <a:r>
                        <a:rPr lang="pt-BR" sz="1100" b="1" spc="90" dirty="0">
                          <a:effectLst/>
                          <a:latin typeface="Calibri"/>
                          <a:ea typeface="Times New Roman"/>
                          <a:cs typeface="Times New Roman"/>
                        </a:rPr>
                        <a:t> </a:t>
                      </a:r>
                      <a:r>
                        <a:rPr lang="pt-BR" sz="1100" b="1" spc="-5" dirty="0">
                          <a:effectLst/>
                          <a:latin typeface="Calibri"/>
                          <a:ea typeface="Times New Roman"/>
                          <a:cs typeface="Times New Roman"/>
                        </a:rPr>
                        <a:t>de</a:t>
                      </a:r>
                      <a:r>
                        <a:rPr lang="pt-BR" sz="1100" b="1" spc="95" dirty="0">
                          <a:effectLst/>
                          <a:latin typeface="Calibri"/>
                          <a:ea typeface="Times New Roman"/>
                          <a:cs typeface="Times New Roman"/>
                        </a:rPr>
                        <a:t> </a:t>
                      </a:r>
                      <a:r>
                        <a:rPr lang="pt-BR" sz="1100" b="1" spc="-5" dirty="0">
                          <a:effectLst/>
                          <a:latin typeface="Calibri"/>
                          <a:ea typeface="Times New Roman"/>
                          <a:cs typeface="Times New Roman"/>
                        </a:rPr>
                        <a:t>Qualidade</a:t>
                      </a:r>
                      <a:r>
                        <a:rPr lang="pt-BR" sz="1100" b="1" spc="100" dirty="0">
                          <a:effectLst/>
                          <a:latin typeface="Calibri"/>
                          <a:ea typeface="Times New Roman"/>
                          <a:cs typeface="Times New Roman"/>
                        </a:rPr>
                        <a:t> </a:t>
                      </a:r>
                      <a:r>
                        <a:rPr lang="pt-BR" sz="1100" b="1" spc="-5" dirty="0">
                          <a:effectLst/>
                          <a:latin typeface="Calibri"/>
                          <a:ea typeface="Times New Roman"/>
                          <a:cs typeface="Times New Roman"/>
                        </a:rPr>
                        <a:t>de</a:t>
                      </a:r>
                      <a:r>
                        <a:rPr lang="pt-BR" sz="1100" b="1" spc="105" dirty="0">
                          <a:effectLst/>
                          <a:latin typeface="Times New Roman"/>
                          <a:ea typeface="Times New Roman"/>
                          <a:cs typeface="Times New Roman"/>
                        </a:rPr>
                        <a:t> </a:t>
                      </a:r>
                      <a:r>
                        <a:rPr lang="pt-BR" sz="1100" b="1" spc="-5" dirty="0">
                          <a:effectLst/>
                          <a:latin typeface="Calibri"/>
                          <a:ea typeface="Times New Roman"/>
                          <a:cs typeface="Times New Roman"/>
                        </a:rPr>
                        <a:t>Água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00000"/>
                        </a:lnSpc>
                        <a:spcAft>
                          <a:spcPts val="0"/>
                        </a:spcAft>
                      </a:pP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15000"/>
                        </a:lnSpc>
                        <a:spcAft>
                          <a:spcPts val="0"/>
                        </a:spcAft>
                      </a:pPr>
                      <a:r>
                        <a:rPr lang="pt-BR" sz="1100" b="1">
                          <a:effectLst/>
                          <a:latin typeface="Calibri"/>
                          <a:ea typeface="Times New Roman"/>
                          <a:cs typeface="Times New Roman"/>
                        </a:rPr>
                        <a:t>4</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4</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Existe uma rede de qualidade de água mantida em âmbito estadual com objetivo de avaliação de tendência, com pelo menos 50% dos pontos previstos na Rede Nacional de Qualidade de Águas em operação conforme diretrizes e procedimentos estabelecidos pelo Programa Nacional de Avaliação da Qualidade de Águas (PNQA) e os dados gerados disponibilizados ao SNIRH</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a:solidFill>
                            <a:srgbClr val="FF0000"/>
                          </a:solidFill>
                          <a:effectLst/>
                          <a:latin typeface="Calibri"/>
                          <a:ea typeface="Times New Roman"/>
                          <a:cs typeface="Times New Roman"/>
                        </a:rPr>
                        <a:t>SIM</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a:solidFill>
                            <a:srgbClr val="FF0000"/>
                          </a:solidFill>
                          <a:effectLst/>
                          <a:latin typeface="Calibri"/>
                          <a:ea typeface="Times New Roman"/>
                          <a:cs typeface="Times New Roman"/>
                        </a:rPr>
                        <a:t>SIM</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3695">
                <a:tc>
                  <a:txBody>
                    <a:bodyPr/>
                    <a:lstStyle/>
                    <a:p>
                      <a:pPr>
                        <a:lnSpc>
                          <a:spcPct val="115000"/>
                        </a:lnSpc>
                        <a:spcAft>
                          <a:spcPts val="0"/>
                        </a:spcAft>
                      </a:pPr>
                      <a:r>
                        <a:rPr lang="pt-BR" sz="1100" u="sng">
                          <a:effectLst/>
                          <a:latin typeface="Calibri"/>
                          <a:ea typeface="Times New Roman"/>
                          <a:cs typeface="Times New Roman"/>
                        </a:rPr>
                        <a:t>3.5</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0000"/>
                        </a:lnSpc>
                        <a:spcAft>
                          <a:spcPts val="0"/>
                        </a:spcAft>
                      </a:pPr>
                      <a:r>
                        <a:rPr lang="pt-BR" sz="1100" b="1" dirty="0">
                          <a:effectLst/>
                          <a:latin typeface="Calibri"/>
                          <a:ea typeface="Times New Roman"/>
                          <a:cs typeface="Times New Roman"/>
                        </a:rPr>
                        <a:t>Sistema de informações</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00000"/>
                        </a:lnSpc>
                        <a:spcAft>
                          <a:spcPts val="0"/>
                        </a:spcAft>
                      </a:pP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15000"/>
                        </a:lnSpc>
                        <a:spcAft>
                          <a:spcPts val="0"/>
                        </a:spcAft>
                      </a:pPr>
                      <a:r>
                        <a:rPr lang="pt-BR" sz="1100" b="1">
                          <a:effectLst/>
                          <a:highlight>
                            <a:srgbClr val="FFFF00"/>
                          </a:highlight>
                          <a:latin typeface="Calibri"/>
                          <a:ea typeface="Times New Roman"/>
                          <a:cs typeface="Times New Roman"/>
                        </a:rPr>
                        <a:t>2</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highlight>
                            <a:srgbClr val="FFFF00"/>
                          </a:highligh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Existem informações sobre recursos hídricos organizadas e sistematizadas em bancos de dados, bem como ferramental computacional que permita acessá-las e analisá-las em seu conjunto de forma a permitir sua utilização nos processos administrativos, gerenciais e de regulação do uso da água.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a:solidFill>
                            <a:srgbClr val="FF0000"/>
                          </a:solidFill>
                          <a:effectLst/>
                          <a:latin typeface="Calibri"/>
                          <a:ea typeface="Times New Roman"/>
                          <a:cs typeface="Times New Roman"/>
                        </a:rPr>
                        <a:t>SIM</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a:solidFill>
                            <a:srgbClr val="FF0000"/>
                          </a:solidFill>
                          <a:effectLst/>
                          <a:latin typeface="Calibri"/>
                          <a:ea typeface="Times New Roman"/>
                          <a:cs typeface="Times New Roman"/>
                        </a:rPr>
                        <a:t>SIM</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119">
                <a:tc>
                  <a:txBody>
                    <a:bodyPr/>
                    <a:lstStyle/>
                    <a:p>
                      <a:pPr>
                        <a:lnSpc>
                          <a:spcPct val="115000"/>
                        </a:lnSpc>
                        <a:spcAft>
                          <a:spcPts val="0"/>
                        </a:spcAft>
                      </a:pPr>
                      <a:r>
                        <a:rPr lang="pt-BR" sz="1100">
                          <a:effectLst/>
                          <a:latin typeface="Calibri"/>
                          <a:ea typeface="Times New Roman"/>
                          <a:cs typeface="Times New Roman"/>
                        </a:rPr>
                        <a:t>3.6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0000"/>
                        </a:lnSpc>
                        <a:spcAft>
                          <a:spcPts val="0"/>
                        </a:spcAft>
                      </a:pPr>
                      <a:r>
                        <a:rPr lang="pt-BR" sz="1100" b="1" spc="-5" dirty="0">
                          <a:effectLst/>
                          <a:latin typeface="Calibri"/>
                          <a:ea typeface="Times New Roman"/>
                          <a:cs typeface="Times New Roman"/>
                        </a:rPr>
                        <a:t>Pesq</a:t>
                      </a:r>
                      <a:r>
                        <a:rPr lang="pt-BR" sz="1100" b="1" spc="-10" dirty="0">
                          <a:effectLst/>
                          <a:latin typeface="Calibri"/>
                          <a:ea typeface="Times New Roman"/>
                          <a:cs typeface="Times New Roman"/>
                        </a:rPr>
                        <a:t>ui</a:t>
                      </a:r>
                      <a:r>
                        <a:rPr lang="pt-BR" sz="1100" b="1" spc="-5" dirty="0">
                          <a:effectLst/>
                          <a:latin typeface="Calibri"/>
                          <a:ea typeface="Times New Roman"/>
                          <a:cs typeface="Times New Roman"/>
                        </a:rPr>
                        <a:t>sa</a:t>
                      </a:r>
                      <a:r>
                        <a:rPr lang="pt-BR" sz="1100" b="1" spc="-10" dirty="0">
                          <a:effectLst/>
                          <a:latin typeface="Calibri"/>
                          <a:ea typeface="Times New Roman"/>
                          <a:cs typeface="Times New Roman"/>
                        </a:rPr>
                        <a:t>,</a:t>
                      </a:r>
                      <a:r>
                        <a:rPr lang="pt-BR" sz="1100" b="1" spc="-95" dirty="0">
                          <a:effectLst/>
                          <a:latin typeface="Calibri"/>
                          <a:ea typeface="Times New Roman"/>
                          <a:cs typeface="Times New Roman"/>
                        </a:rPr>
                        <a:t> </a:t>
                      </a:r>
                      <a:r>
                        <a:rPr lang="pt-BR" sz="1100" b="1" spc="-5" dirty="0">
                          <a:effectLst/>
                          <a:latin typeface="Calibri"/>
                          <a:ea typeface="Times New Roman"/>
                          <a:cs typeface="Times New Roman"/>
                        </a:rPr>
                        <a:t>Dese</a:t>
                      </a:r>
                      <a:r>
                        <a:rPr lang="pt-BR" sz="1100" b="1" spc="-10" dirty="0">
                          <a:effectLst/>
                          <a:latin typeface="Calibri"/>
                          <a:ea typeface="Times New Roman"/>
                          <a:cs typeface="Times New Roman"/>
                        </a:rPr>
                        <a:t>n</a:t>
                      </a:r>
                      <a:r>
                        <a:rPr lang="pt-BR" sz="1100" b="1" spc="-5" dirty="0">
                          <a:effectLst/>
                          <a:latin typeface="Calibri"/>
                          <a:ea typeface="Times New Roman"/>
                          <a:cs typeface="Times New Roman"/>
                        </a:rPr>
                        <a:t>v</a:t>
                      </a:r>
                      <a:r>
                        <a:rPr lang="pt-BR" sz="1100" b="1" spc="-10" dirty="0">
                          <a:effectLst/>
                          <a:latin typeface="Calibri"/>
                          <a:ea typeface="Times New Roman"/>
                          <a:cs typeface="Times New Roman"/>
                        </a:rPr>
                        <a:t>ol</a:t>
                      </a:r>
                      <a:r>
                        <a:rPr lang="pt-BR" sz="1100" b="1" spc="-5" dirty="0">
                          <a:effectLst/>
                          <a:latin typeface="Calibri"/>
                          <a:ea typeface="Times New Roman"/>
                          <a:cs typeface="Times New Roman"/>
                        </a:rPr>
                        <a:t>v</a:t>
                      </a:r>
                      <a:r>
                        <a:rPr lang="pt-BR" sz="1100" b="1" spc="-10" dirty="0">
                          <a:effectLst/>
                          <a:latin typeface="Calibri"/>
                          <a:ea typeface="Times New Roman"/>
                          <a:cs typeface="Times New Roman"/>
                        </a:rPr>
                        <a:t>i</a:t>
                      </a:r>
                      <a:r>
                        <a:rPr lang="pt-BR" sz="1100" b="1" spc="-5" dirty="0">
                          <a:effectLst/>
                          <a:latin typeface="Calibri"/>
                          <a:ea typeface="Times New Roman"/>
                          <a:cs typeface="Times New Roman"/>
                        </a:rPr>
                        <a:t>me</a:t>
                      </a:r>
                      <a:r>
                        <a:rPr lang="pt-BR" sz="1100" b="1" spc="-10" dirty="0">
                          <a:effectLst/>
                          <a:latin typeface="Calibri"/>
                          <a:ea typeface="Times New Roman"/>
                          <a:cs typeface="Times New Roman"/>
                        </a:rPr>
                        <a:t>nto</a:t>
                      </a:r>
                      <a:r>
                        <a:rPr lang="pt-BR" sz="1100" b="1" spc="-95" dirty="0">
                          <a:effectLst/>
                          <a:latin typeface="Calibri"/>
                          <a:ea typeface="Times New Roman"/>
                          <a:cs typeface="Times New Roman"/>
                        </a:rPr>
                        <a:t> </a:t>
                      </a:r>
                      <a:r>
                        <a:rPr lang="pt-BR" sz="1100" b="1" dirty="0">
                          <a:effectLst/>
                          <a:latin typeface="Calibri"/>
                          <a:ea typeface="Times New Roman"/>
                          <a:cs typeface="Times New Roman"/>
                        </a:rPr>
                        <a:t>e</a:t>
                      </a:r>
                      <a:r>
                        <a:rPr lang="pt-BR" sz="1100" b="1" spc="145" dirty="0">
                          <a:effectLst/>
                          <a:latin typeface="Times New Roman"/>
                          <a:ea typeface="Times New Roman"/>
                          <a:cs typeface="Times New Roman"/>
                        </a:rPr>
                        <a:t> </a:t>
                      </a:r>
                      <a:r>
                        <a:rPr lang="pt-BR" sz="1100" b="1" spc="-10" dirty="0">
                          <a:effectLst/>
                          <a:latin typeface="Calibri"/>
                          <a:ea typeface="Times New Roman"/>
                          <a:cs typeface="Times New Roman"/>
                        </a:rPr>
                        <a:t>Ino</a:t>
                      </a:r>
                      <a:r>
                        <a:rPr lang="pt-BR" sz="1100" b="1" spc="-5" dirty="0">
                          <a:effectLst/>
                          <a:latin typeface="Calibri"/>
                          <a:ea typeface="Times New Roman"/>
                          <a:cs typeface="Times New Roman"/>
                        </a:rPr>
                        <a:t>v</a:t>
                      </a:r>
                      <a:r>
                        <a:rPr lang="pt-BR" sz="1100" b="1" spc="-10" dirty="0">
                          <a:effectLst/>
                          <a:latin typeface="Calibri"/>
                          <a:ea typeface="Times New Roman"/>
                          <a:cs typeface="Times New Roman"/>
                        </a:rPr>
                        <a:t>a</a:t>
                      </a:r>
                      <a:r>
                        <a:rPr lang="pt-BR" sz="1100" b="1" spc="-5" dirty="0">
                          <a:effectLst/>
                          <a:latin typeface="Calibri"/>
                          <a:ea typeface="Times New Roman"/>
                          <a:cs typeface="Times New Roman"/>
                        </a:rPr>
                        <a:t>ç</a:t>
                      </a:r>
                      <a:r>
                        <a:rPr lang="pt-BR" sz="1100" b="1" spc="-10" dirty="0">
                          <a:effectLst/>
                          <a:latin typeface="Calibri"/>
                          <a:ea typeface="Times New Roman"/>
                          <a:cs typeface="Times New Roman"/>
                        </a:rPr>
                        <a:t>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nSpc>
                          <a:spcPct val="100000"/>
                        </a:lnSpc>
                        <a:spcAft>
                          <a:spcPts val="0"/>
                        </a:spcAft>
                      </a:pP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15000"/>
                        </a:lnSpc>
                        <a:spcAft>
                          <a:spcPts val="0"/>
                        </a:spcAft>
                      </a:pPr>
                      <a:r>
                        <a:rPr lang="pt-BR" sz="1100" b="1">
                          <a:effectLst/>
                          <a:highlight>
                            <a:srgbClr val="FFFF00"/>
                          </a:highlight>
                          <a:latin typeface="Calibri"/>
                          <a:ea typeface="Times New Roman"/>
                          <a:cs typeface="Times New Roman"/>
                        </a:rPr>
                        <a:t>2</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highlight>
                            <a:srgbClr val="FFFF00"/>
                          </a:highligh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Existem ações financiadas e/ou promovidas no âmbito do sistema estadual de gerenciamento de recursos hídricos, voltadas à pesquisa científica e ao desenvolvimento tecnológico de seu interesse, as quais fazem parte de um plano ou programa mais amplo e estruturado, mas os resultados ainda não são adequadamente apropriados para inovação e/ou capacitação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NÃO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tângulo 4"/>
          <p:cNvSpPr/>
          <p:nvPr/>
        </p:nvSpPr>
        <p:spPr>
          <a:xfrm>
            <a:off x="0" y="6215082"/>
            <a:ext cx="4286248" cy="214314"/>
          </a:xfrm>
          <a:prstGeom prst="rect">
            <a:avLst/>
          </a:prstGeom>
          <a:noFill/>
          <a:ln>
            <a:solidFill>
              <a:schemeClr val="accent1"/>
            </a:solidFill>
            <a:prstDash val="solid"/>
          </a:ln>
        </p:spPr>
        <p:txBody>
          <a:bodyPr wrap="square">
            <a:spAutoFit/>
          </a:bodyPr>
          <a:lstStyle/>
          <a:p>
            <a:r>
              <a:rPr lang="pt-BR" sz="800" b="1" u="sng" dirty="0" smtClean="0"/>
              <a:t>Variáveis </a:t>
            </a:r>
            <a:r>
              <a:rPr lang="pt-BR" sz="800" b="1" u="sng" dirty="0"/>
              <a:t>de </a:t>
            </a:r>
            <a:r>
              <a:rPr lang="pt-BR" sz="800" b="1" u="sng" dirty="0" smtClean="0"/>
              <a:t> cumprimento e avaliação obrigatória para tipologia  C </a:t>
            </a:r>
            <a:endParaRPr lang="pt-BR" sz="800" b="1" u="sng" dirty="0"/>
          </a:p>
        </p:txBody>
      </p:sp>
      <p:sp>
        <p:nvSpPr>
          <p:cNvPr id="6" name="Retângulo 5"/>
          <p:cNvSpPr/>
          <p:nvPr/>
        </p:nvSpPr>
        <p:spPr>
          <a:xfrm>
            <a:off x="0" y="6429396"/>
            <a:ext cx="4286248" cy="215444"/>
          </a:xfrm>
          <a:prstGeom prst="rect">
            <a:avLst/>
          </a:prstGeom>
          <a:noFill/>
          <a:ln>
            <a:solidFill>
              <a:schemeClr val="accent1"/>
            </a:solidFill>
            <a:prstDash val="solid"/>
          </a:ln>
        </p:spPr>
        <p:txBody>
          <a:bodyPr wrap="square">
            <a:spAutoFit/>
          </a:bodyPr>
          <a:lstStyle/>
          <a:p>
            <a:r>
              <a:rPr lang="pt-BR" sz="800" b="1" dirty="0" smtClean="0"/>
              <a:t>Variáveis </a:t>
            </a:r>
            <a:r>
              <a:rPr lang="pt-BR" sz="800" b="1" dirty="0"/>
              <a:t>de avaliação </a:t>
            </a:r>
            <a:r>
              <a:rPr lang="pt-BR" sz="800" b="1" dirty="0" smtClean="0"/>
              <a:t>obrigatória para tipologia  C </a:t>
            </a:r>
            <a:endParaRPr lang="pt-BR" sz="800" b="1" dirty="0"/>
          </a:p>
        </p:txBody>
      </p:sp>
      <p:sp>
        <p:nvSpPr>
          <p:cNvPr id="7" name="Retângulo 6"/>
          <p:cNvSpPr/>
          <p:nvPr/>
        </p:nvSpPr>
        <p:spPr>
          <a:xfrm>
            <a:off x="0" y="6642556"/>
            <a:ext cx="4286248" cy="215444"/>
          </a:xfrm>
          <a:prstGeom prst="rect">
            <a:avLst/>
          </a:prstGeom>
          <a:noFill/>
          <a:ln>
            <a:solidFill>
              <a:schemeClr val="accent1"/>
            </a:solidFill>
            <a:prstDash val="solid"/>
          </a:ln>
        </p:spPr>
        <p:txBody>
          <a:bodyPr wrap="square">
            <a:spAutoFit/>
          </a:bodyPr>
          <a:lstStyle/>
          <a:p>
            <a:r>
              <a:rPr lang="pt-BR" sz="800" dirty="0" smtClean="0"/>
              <a:t>Variáveis </a:t>
            </a:r>
            <a:r>
              <a:rPr lang="pt-BR" sz="800" dirty="0"/>
              <a:t>de avaliação </a:t>
            </a:r>
            <a:r>
              <a:rPr lang="pt-BR" sz="800" dirty="0" smtClean="0"/>
              <a:t> facultativa para tipologia  C </a:t>
            </a:r>
            <a:endParaRPr lang="pt-BR" sz="800" dirty="0"/>
          </a:p>
        </p:txBody>
      </p:sp>
    </p:spTree>
    <p:extLst>
      <p:ext uri="{BB962C8B-B14F-4D97-AF65-F5344CB8AC3E}">
        <p14:creationId xmlns:p14="http://schemas.microsoft.com/office/powerpoint/2010/main" val="24645880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23528" y="404664"/>
            <a:ext cx="8280920" cy="461665"/>
          </a:xfrm>
          <a:prstGeom prst="rect">
            <a:avLst/>
          </a:prstGeom>
        </p:spPr>
        <p:txBody>
          <a:bodyPr wrap="square">
            <a:spAutoFit/>
          </a:bodyPr>
          <a:lstStyle/>
          <a:p>
            <a:pPr algn="ctr"/>
            <a:r>
              <a:rPr lang="pt-BR" sz="2400" b="1" dirty="0"/>
              <a:t>Propostas de Alocação de Recursos</a:t>
            </a:r>
            <a:endParaRPr lang="pt-BR" sz="2400" dirty="0"/>
          </a:p>
        </p:txBody>
      </p:sp>
      <p:graphicFrame>
        <p:nvGraphicFramePr>
          <p:cNvPr id="4" name="Tabela 3"/>
          <p:cNvGraphicFramePr>
            <a:graphicFrameLocks noGrp="1"/>
          </p:cNvGraphicFramePr>
          <p:nvPr>
            <p:extLst>
              <p:ext uri="{D42A27DB-BD31-4B8C-83A1-F6EECF244321}">
                <p14:modId xmlns:p14="http://schemas.microsoft.com/office/powerpoint/2010/main" val="44455759"/>
              </p:ext>
            </p:extLst>
          </p:nvPr>
        </p:nvGraphicFramePr>
        <p:xfrm>
          <a:off x="0" y="980728"/>
          <a:ext cx="9036496" cy="5688632"/>
        </p:xfrm>
        <a:graphic>
          <a:graphicData uri="http://schemas.openxmlformats.org/drawingml/2006/table">
            <a:tbl>
              <a:tblPr firstRow="1" firstCol="1" lastRow="1" lastCol="1" bandRow="1" bandCol="1">
                <a:tableStyleId>{5C22544A-7EE6-4342-B048-85BDC9FD1C3A}</a:tableStyleId>
              </a:tblPr>
              <a:tblGrid>
                <a:gridCol w="1259632"/>
                <a:gridCol w="2088232"/>
                <a:gridCol w="2160240"/>
                <a:gridCol w="3528392"/>
              </a:tblGrid>
              <a:tr h="360040">
                <a:tc>
                  <a:txBody>
                    <a:bodyPr/>
                    <a:lstStyle/>
                    <a:p>
                      <a:pPr marL="0" algn="l" rtl="0" eaLnBrk="1" latinLnBrk="0" hangingPunct="1">
                        <a:lnSpc>
                          <a:spcPct val="110000"/>
                        </a:lnSpc>
                        <a:spcAft>
                          <a:spcPts val="0"/>
                        </a:spcAft>
                      </a:pPr>
                      <a:endParaRPr kumimoji="0" lang="pt-BR" sz="1100" b="1" u="none" kern="1200" spc="-5" dirty="0">
                        <a:solidFill>
                          <a:srgbClr val="002060"/>
                        </a:solidFill>
                        <a:effectLst/>
                        <a:latin typeface="+mn-lt"/>
                        <a:ea typeface="+mn-ea"/>
                        <a:cs typeface="+mn-cs"/>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META</a:t>
                      </a:r>
                      <a:r>
                        <a:rPr lang="pt-BR" sz="1300" b="1" i="1" baseline="0" dirty="0" smtClean="0">
                          <a:solidFill>
                            <a:schemeClr val="tx1"/>
                          </a:solidFill>
                          <a:effectLst/>
                          <a:latin typeface="Calibri"/>
                          <a:ea typeface="Calibri"/>
                          <a:cs typeface="Times New Roman"/>
                        </a:rPr>
                        <a:t> </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ANÁLISE</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PROPOSTA</a:t>
                      </a:r>
                      <a:endParaRPr lang="pt-BR" sz="1300" b="1" i="1" dirty="0">
                        <a:solidFill>
                          <a:schemeClr val="tx1"/>
                        </a:solidFill>
                        <a:effectLst/>
                        <a:latin typeface="Calibri"/>
                        <a:ea typeface="Calibri"/>
                        <a:cs typeface="Times New Roman"/>
                      </a:endParaRPr>
                    </a:p>
                  </a:txBody>
                  <a:tcPr marL="0" marR="0" marT="0" marB="0">
                    <a:noFill/>
                  </a:tcPr>
                </a:tc>
              </a:tr>
              <a:tr h="2376264">
                <a:tc>
                  <a:txBody>
                    <a:bodyPr/>
                    <a:lstStyle/>
                    <a:p>
                      <a:pPr>
                        <a:lnSpc>
                          <a:spcPct val="114000"/>
                        </a:lnSpc>
                        <a:spcAft>
                          <a:spcPts val="300"/>
                        </a:spcAft>
                      </a:pPr>
                      <a:r>
                        <a:rPr lang="en-US" sz="1100" u="none" strike="noStrike" dirty="0">
                          <a:solidFill>
                            <a:schemeClr val="tx1"/>
                          </a:solidFill>
                          <a:effectLst/>
                        </a:rPr>
                        <a:t> </a:t>
                      </a:r>
                      <a:endParaRPr lang="pt-BR" sz="1100" dirty="0">
                        <a:solidFill>
                          <a:schemeClr val="tx1"/>
                        </a:solidFill>
                        <a:effectLst/>
                      </a:endParaRPr>
                    </a:p>
                    <a:p>
                      <a:pPr marL="0" algn="l" rtl="0" eaLnBrk="1" latinLnBrk="0" hangingPunct="1">
                        <a:lnSpc>
                          <a:spcPct val="110000"/>
                        </a:lnSpc>
                        <a:spcAft>
                          <a:spcPts val="0"/>
                        </a:spcAft>
                      </a:pPr>
                      <a:r>
                        <a:rPr kumimoji="0" lang="en-US" sz="1100" b="1" u="none" kern="1200" spc="-5" dirty="0">
                          <a:solidFill>
                            <a:srgbClr val="002060"/>
                          </a:solidFill>
                          <a:effectLst/>
                          <a:latin typeface="+mn-lt"/>
                          <a:ea typeface="+mn-ea"/>
                          <a:cs typeface="+mn-cs"/>
                        </a:rPr>
                        <a:t>Base </a:t>
                      </a:r>
                      <a:r>
                        <a:rPr kumimoji="0" lang="en-US" sz="1100" b="1" u="none" kern="1200" spc="-5" dirty="0" err="1">
                          <a:solidFill>
                            <a:srgbClr val="002060"/>
                          </a:solidFill>
                          <a:effectLst/>
                          <a:latin typeface="+mn-lt"/>
                          <a:ea typeface="+mn-ea"/>
                          <a:cs typeface="+mn-cs"/>
                        </a:rPr>
                        <a:t>Cartográfica</a:t>
                      </a:r>
                      <a:endParaRPr kumimoji="0" lang="pt-BR" sz="1100" b="1" u="none" kern="1200" spc="-5" dirty="0">
                        <a:solidFill>
                          <a:srgbClr val="002060"/>
                        </a:solidFill>
                        <a:effectLst/>
                        <a:latin typeface="+mn-lt"/>
                        <a:ea typeface="+mn-ea"/>
                        <a:cs typeface="+mn-cs"/>
                      </a:endParaRPr>
                    </a:p>
                  </a:txBody>
                  <a:tcPr marL="0" marR="0" marT="0" marB="0">
                    <a:noFill/>
                  </a:tcPr>
                </a:tc>
                <a:tc>
                  <a:txBody>
                    <a:bodyPr/>
                    <a:lstStyle/>
                    <a:p>
                      <a:pPr marL="144000">
                        <a:lnSpc>
                          <a:spcPct val="114000"/>
                        </a:lnSpc>
                        <a:spcAft>
                          <a:spcPts val="300"/>
                        </a:spcAft>
                      </a:pPr>
                      <a:r>
                        <a:rPr lang="pt-BR" sz="1200" b="0" spc="-10" dirty="0">
                          <a:solidFill>
                            <a:schemeClr val="tx1"/>
                          </a:solidFill>
                          <a:effectLst/>
                        </a:rPr>
                        <a:t>A</a:t>
                      </a:r>
                      <a:r>
                        <a:rPr lang="pt-BR" sz="1200" b="0" spc="-5" dirty="0">
                          <a:solidFill>
                            <a:schemeClr val="tx1"/>
                          </a:solidFill>
                          <a:effectLst/>
                        </a:rPr>
                        <a:t>lém</a:t>
                      </a:r>
                      <a:r>
                        <a:rPr lang="pt-BR" sz="1200" b="0" spc="-45" dirty="0">
                          <a:solidFill>
                            <a:schemeClr val="tx1"/>
                          </a:solidFill>
                          <a:effectLst/>
                        </a:rPr>
                        <a:t> </a:t>
                      </a:r>
                      <a:r>
                        <a:rPr lang="pt-BR" sz="1200" b="0" dirty="0">
                          <a:solidFill>
                            <a:schemeClr val="tx1"/>
                          </a:solidFill>
                          <a:effectLst/>
                        </a:rPr>
                        <a:t>dos</a:t>
                      </a:r>
                      <a:r>
                        <a:rPr lang="pt-BR" sz="1200" b="0" spc="-35" dirty="0">
                          <a:solidFill>
                            <a:schemeClr val="tx1"/>
                          </a:solidFill>
                          <a:effectLst/>
                        </a:rPr>
                        <a:t> </a:t>
                      </a:r>
                      <a:r>
                        <a:rPr lang="pt-BR" sz="1200" b="0" spc="-10" dirty="0">
                          <a:solidFill>
                            <a:schemeClr val="tx1"/>
                          </a:solidFill>
                          <a:effectLst/>
                        </a:rPr>
                        <a:t>r</a:t>
                      </a:r>
                      <a:r>
                        <a:rPr lang="pt-BR" sz="1200" b="0" spc="-5" dirty="0">
                          <a:solidFill>
                            <a:schemeClr val="tx1"/>
                          </a:solidFill>
                          <a:effectLst/>
                        </a:rPr>
                        <a:t>equisitos</a:t>
                      </a:r>
                      <a:r>
                        <a:rPr lang="pt-BR" sz="1200" b="0" spc="-30" dirty="0">
                          <a:solidFill>
                            <a:schemeClr val="tx1"/>
                          </a:solidFill>
                          <a:effectLst/>
                        </a:rPr>
                        <a:t> </a:t>
                      </a:r>
                      <a:r>
                        <a:rPr lang="pt-BR" sz="1200" b="0" spc="-5" dirty="0">
                          <a:solidFill>
                            <a:schemeClr val="tx1"/>
                          </a:solidFill>
                          <a:effectLst/>
                        </a:rPr>
                        <a:t>estabel</a:t>
                      </a:r>
                      <a:r>
                        <a:rPr lang="pt-BR" sz="1200" b="0" spc="-10" dirty="0">
                          <a:solidFill>
                            <a:schemeClr val="tx1"/>
                          </a:solidFill>
                          <a:effectLst/>
                        </a:rPr>
                        <a:t>ec</a:t>
                      </a:r>
                      <a:r>
                        <a:rPr lang="pt-BR" sz="1200" b="0" spc="-5" dirty="0">
                          <a:solidFill>
                            <a:schemeClr val="tx1"/>
                          </a:solidFill>
                          <a:effectLst/>
                        </a:rPr>
                        <a:t>idos</a:t>
                      </a:r>
                      <a:r>
                        <a:rPr lang="pt-BR" sz="1200" b="0" spc="-35" dirty="0">
                          <a:solidFill>
                            <a:schemeClr val="tx1"/>
                          </a:solidFill>
                          <a:effectLst/>
                        </a:rPr>
                        <a:t> </a:t>
                      </a:r>
                      <a:r>
                        <a:rPr lang="pt-BR" sz="1200" b="0" spc="-5" dirty="0">
                          <a:solidFill>
                            <a:schemeClr val="tx1"/>
                          </a:solidFill>
                          <a:effectLst/>
                        </a:rPr>
                        <a:t>no</a:t>
                      </a:r>
                      <a:r>
                        <a:rPr lang="pt-BR" sz="1200" b="0" spc="-35" dirty="0">
                          <a:solidFill>
                            <a:schemeClr val="tx1"/>
                          </a:solidFill>
                          <a:effectLst/>
                        </a:rPr>
                        <a:t> </a:t>
                      </a:r>
                      <a:r>
                        <a:rPr lang="pt-BR" sz="1200" b="0" spc="-10" dirty="0">
                          <a:solidFill>
                            <a:schemeClr val="tx1"/>
                          </a:solidFill>
                          <a:effectLst/>
                        </a:rPr>
                        <a:t>N</a:t>
                      </a:r>
                      <a:r>
                        <a:rPr lang="pt-BR" sz="1200" b="0" spc="-5" dirty="0">
                          <a:solidFill>
                            <a:schemeClr val="tx1"/>
                          </a:solidFill>
                          <a:effectLst/>
                        </a:rPr>
                        <a:t>í</a:t>
                      </a:r>
                      <a:r>
                        <a:rPr lang="pt-BR" sz="1200" b="0" spc="-10" dirty="0">
                          <a:solidFill>
                            <a:schemeClr val="tx1"/>
                          </a:solidFill>
                          <a:effectLst/>
                        </a:rPr>
                        <a:t>v</a:t>
                      </a:r>
                      <a:r>
                        <a:rPr lang="pt-BR" sz="1200" b="0" spc="-5" dirty="0">
                          <a:solidFill>
                            <a:schemeClr val="tx1"/>
                          </a:solidFill>
                          <a:effectLst/>
                        </a:rPr>
                        <a:t>el</a:t>
                      </a:r>
                      <a:r>
                        <a:rPr lang="pt-BR" sz="1200" b="0" spc="-40" dirty="0">
                          <a:solidFill>
                            <a:schemeClr val="tx1"/>
                          </a:solidFill>
                          <a:effectLst/>
                        </a:rPr>
                        <a:t> </a:t>
                      </a:r>
                      <a:r>
                        <a:rPr lang="pt-BR" sz="1200" b="0" dirty="0">
                          <a:solidFill>
                            <a:schemeClr val="tx1"/>
                          </a:solidFill>
                          <a:effectLst/>
                        </a:rPr>
                        <a:t>2,</a:t>
                      </a:r>
                      <a:r>
                        <a:rPr lang="pt-BR" sz="1200" b="0" spc="-40" dirty="0">
                          <a:solidFill>
                            <a:schemeClr val="tx1"/>
                          </a:solidFill>
                          <a:effectLst/>
                        </a:rPr>
                        <a:t> </a:t>
                      </a:r>
                      <a:r>
                        <a:rPr lang="pt-BR" sz="1200" b="0" dirty="0">
                          <a:solidFill>
                            <a:schemeClr val="tx1"/>
                          </a:solidFill>
                          <a:effectLst/>
                        </a:rPr>
                        <a:t>dispõe</a:t>
                      </a:r>
                      <a:r>
                        <a:rPr lang="pt-BR" sz="1200" b="0" spc="-45" dirty="0">
                          <a:solidFill>
                            <a:schemeClr val="tx1"/>
                          </a:solidFill>
                          <a:effectLst/>
                        </a:rPr>
                        <a:t> </a:t>
                      </a:r>
                      <a:r>
                        <a:rPr lang="pt-BR" sz="1200" b="0" spc="-5" dirty="0">
                          <a:solidFill>
                            <a:schemeClr val="tx1"/>
                          </a:solidFill>
                          <a:effectLst/>
                        </a:rPr>
                        <a:t>ainda</a:t>
                      </a:r>
                      <a:r>
                        <a:rPr lang="pt-BR" sz="1200" b="0" spc="-35"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spc="-5" dirty="0">
                          <a:solidFill>
                            <a:schemeClr val="tx1"/>
                          </a:solidFill>
                          <a:effectLst/>
                        </a:rPr>
                        <a:t>uma</a:t>
                      </a:r>
                      <a:r>
                        <a:rPr lang="pt-BR" sz="1200" b="0" spc="-35" dirty="0">
                          <a:solidFill>
                            <a:schemeClr val="tx1"/>
                          </a:solidFill>
                          <a:effectLst/>
                        </a:rPr>
                        <a:t> </a:t>
                      </a:r>
                      <a:r>
                        <a:rPr lang="pt-BR" sz="1200" b="0" dirty="0">
                          <a:solidFill>
                            <a:schemeClr val="tx1"/>
                          </a:solidFill>
                          <a:effectLst/>
                        </a:rPr>
                        <a:t>base</a:t>
                      </a:r>
                      <a:r>
                        <a:rPr lang="pt-BR" sz="1200" b="0" spc="-45" dirty="0">
                          <a:solidFill>
                            <a:schemeClr val="tx1"/>
                          </a:solidFill>
                          <a:effectLst/>
                        </a:rPr>
                        <a:t> </a:t>
                      </a:r>
                      <a:r>
                        <a:rPr lang="pt-BR" sz="1200" b="0" spc="-5" dirty="0">
                          <a:solidFill>
                            <a:schemeClr val="tx1"/>
                          </a:solidFill>
                          <a:effectLst/>
                        </a:rPr>
                        <a:t>digital</a:t>
                      </a:r>
                      <a:r>
                        <a:rPr lang="pt-BR" sz="1200" b="0" spc="-35" dirty="0">
                          <a:solidFill>
                            <a:schemeClr val="tx1"/>
                          </a:solidFill>
                          <a:effectLst/>
                        </a:rPr>
                        <a:t> </a:t>
                      </a:r>
                      <a:r>
                        <a:rPr lang="pt-BR" sz="1200" b="0" spc="-5" dirty="0">
                          <a:solidFill>
                            <a:schemeClr val="tx1"/>
                          </a:solidFill>
                          <a:effectLst/>
                        </a:rPr>
                        <a:t>em</a:t>
                      </a:r>
                      <a:r>
                        <a:rPr lang="pt-BR" sz="1200" b="0" spc="-45" dirty="0">
                          <a:solidFill>
                            <a:schemeClr val="tx1"/>
                          </a:solidFill>
                          <a:effectLst/>
                        </a:rPr>
                        <a:t> </a:t>
                      </a:r>
                      <a:r>
                        <a:rPr lang="pt-BR" sz="1200" b="0" spc="-5" dirty="0">
                          <a:solidFill>
                            <a:schemeClr val="tx1"/>
                          </a:solidFill>
                          <a:effectLst/>
                        </a:rPr>
                        <a:t>fo</a:t>
                      </a:r>
                      <a:r>
                        <a:rPr lang="pt-BR" sz="1200" b="0" spc="-10" dirty="0">
                          <a:solidFill>
                            <a:schemeClr val="tx1"/>
                          </a:solidFill>
                          <a:effectLst/>
                        </a:rPr>
                        <a:t>r</a:t>
                      </a:r>
                      <a:r>
                        <a:rPr lang="pt-BR" sz="1200" b="0" spc="-5" dirty="0">
                          <a:solidFill>
                            <a:schemeClr val="tx1"/>
                          </a:solidFill>
                          <a:effectLst/>
                        </a:rPr>
                        <a:t>mato</a:t>
                      </a:r>
                      <a:r>
                        <a:rPr lang="pt-BR" sz="1200" b="0" spc="-30" dirty="0">
                          <a:solidFill>
                            <a:schemeClr val="tx1"/>
                          </a:solidFill>
                          <a:effectLst/>
                        </a:rPr>
                        <a:t> </a:t>
                      </a:r>
                      <a:r>
                        <a:rPr lang="pt-BR" sz="1200" b="0" spc="-10" dirty="0">
                          <a:solidFill>
                            <a:schemeClr val="tx1"/>
                          </a:solidFill>
                          <a:effectLst/>
                        </a:rPr>
                        <a:t>vet</a:t>
                      </a:r>
                      <a:r>
                        <a:rPr lang="pt-BR" sz="1200" b="0" spc="-5" dirty="0">
                          <a:solidFill>
                            <a:schemeClr val="tx1"/>
                          </a:solidFill>
                          <a:effectLst/>
                        </a:rPr>
                        <a:t>o</a:t>
                      </a:r>
                      <a:r>
                        <a:rPr lang="pt-BR" sz="1200" b="0" spc="-10" dirty="0">
                          <a:solidFill>
                            <a:schemeClr val="tx1"/>
                          </a:solidFill>
                          <a:effectLst/>
                        </a:rPr>
                        <a:t>r</a:t>
                      </a:r>
                      <a:r>
                        <a:rPr lang="pt-BR" sz="1200" b="0" spc="-5" dirty="0">
                          <a:solidFill>
                            <a:schemeClr val="tx1"/>
                          </a:solidFill>
                          <a:effectLst/>
                        </a:rPr>
                        <a:t>ial</a:t>
                      </a:r>
                      <a:r>
                        <a:rPr lang="pt-BR" sz="1200" b="0" spc="-40" dirty="0">
                          <a:solidFill>
                            <a:schemeClr val="tx1"/>
                          </a:solidFill>
                          <a:effectLst/>
                        </a:rPr>
                        <a:t> </a:t>
                      </a:r>
                      <a:r>
                        <a:rPr lang="pt-BR" sz="1200" b="0" spc="-5" dirty="0">
                          <a:solidFill>
                            <a:schemeClr val="tx1"/>
                          </a:solidFill>
                          <a:effectLst/>
                        </a:rPr>
                        <a:t>pa</a:t>
                      </a:r>
                      <a:r>
                        <a:rPr lang="pt-BR" sz="1200" b="0" spc="-10" dirty="0">
                          <a:solidFill>
                            <a:schemeClr val="tx1"/>
                          </a:solidFill>
                          <a:effectLst/>
                        </a:rPr>
                        <a:t>r</a:t>
                      </a:r>
                      <a:r>
                        <a:rPr lang="pt-BR" sz="1200" b="0" spc="-5" dirty="0">
                          <a:solidFill>
                            <a:schemeClr val="tx1"/>
                          </a:solidFill>
                          <a:effectLst/>
                        </a:rPr>
                        <a:t>a</a:t>
                      </a:r>
                      <a:r>
                        <a:rPr lang="pt-BR" sz="1200" b="0" spc="-40" dirty="0">
                          <a:solidFill>
                            <a:schemeClr val="tx1"/>
                          </a:solidFill>
                          <a:effectLst/>
                        </a:rPr>
                        <a:t> </a:t>
                      </a:r>
                      <a:r>
                        <a:rPr lang="pt-BR" sz="1200" b="0" dirty="0">
                          <a:solidFill>
                            <a:schemeClr val="tx1"/>
                          </a:solidFill>
                          <a:effectLst/>
                        </a:rPr>
                        <a:t>a</a:t>
                      </a:r>
                      <a:r>
                        <a:rPr lang="pt-BR" sz="1200" b="0" spc="-35" dirty="0">
                          <a:solidFill>
                            <a:schemeClr val="tx1"/>
                          </a:solidFill>
                          <a:effectLst/>
                        </a:rPr>
                        <a:t> </a:t>
                      </a:r>
                      <a:r>
                        <a:rPr lang="pt-BR" sz="1200" b="0" spc="-5" dirty="0">
                          <a:solidFill>
                            <a:schemeClr val="tx1"/>
                          </a:solidFill>
                          <a:effectLst/>
                        </a:rPr>
                        <a:t>gestão</a:t>
                      </a:r>
                      <a:r>
                        <a:rPr lang="pt-BR" sz="1200" b="0" spc="-35" dirty="0">
                          <a:solidFill>
                            <a:schemeClr val="tx1"/>
                          </a:solidFill>
                          <a:effectLst/>
                        </a:rPr>
                        <a:t> </a:t>
                      </a:r>
                      <a:r>
                        <a:rPr lang="pt-BR" sz="1200" b="0" spc="-5" dirty="0">
                          <a:solidFill>
                            <a:schemeClr val="tx1"/>
                          </a:solidFill>
                          <a:effectLst/>
                        </a:rPr>
                        <a:t>de</a:t>
                      </a:r>
                      <a:r>
                        <a:rPr lang="pt-BR" sz="1200" b="0" spc="-40" dirty="0">
                          <a:solidFill>
                            <a:schemeClr val="tx1"/>
                          </a:solidFill>
                          <a:effectLst/>
                        </a:rPr>
                        <a:t> </a:t>
                      </a:r>
                      <a:r>
                        <a:rPr lang="pt-BR" sz="1200" b="0" spc="-10" dirty="0">
                          <a:solidFill>
                            <a:schemeClr val="tx1"/>
                          </a:solidFill>
                          <a:effectLst/>
                        </a:rPr>
                        <a:t>rec</a:t>
                      </a:r>
                      <a:r>
                        <a:rPr lang="pt-BR" sz="1200" b="0" spc="-5" dirty="0">
                          <a:solidFill>
                            <a:schemeClr val="tx1"/>
                          </a:solidFill>
                          <a:effectLst/>
                        </a:rPr>
                        <a:t>u</a:t>
                      </a:r>
                      <a:r>
                        <a:rPr lang="pt-BR" sz="1200" b="0" spc="-10" dirty="0">
                          <a:solidFill>
                            <a:schemeClr val="tx1"/>
                          </a:solidFill>
                          <a:effectLst/>
                        </a:rPr>
                        <a:t>r</a:t>
                      </a:r>
                      <a:r>
                        <a:rPr lang="pt-BR" sz="1200" b="0" spc="-5" dirty="0">
                          <a:solidFill>
                            <a:schemeClr val="tx1"/>
                          </a:solidFill>
                          <a:effectLst/>
                        </a:rPr>
                        <a:t>sos híd</a:t>
                      </a:r>
                      <a:r>
                        <a:rPr lang="pt-BR" sz="1200" b="0" spc="-10" dirty="0">
                          <a:solidFill>
                            <a:schemeClr val="tx1"/>
                          </a:solidFill>
                          <a:effectLst/>
                        </a:rPr>
                        <a:t>r</a:t>
                      </a:r>
                      <a:r>
                        <a:rPr lang="pt-BR" sz="1200" b="0" spc="-5" dirty="0">
                          <a:solidFill>
                            <a:schemeClr val="tx1"/>
                          </a:solidFill>
                          <a:effectLst/>
                        </a:rPr>
                        <a:t>icos</a:t>
                      </a:r>
                      <a:r>
                        <a:rPr lang="pt-BR" sz="1200" b="0" spc="-10" dirty="0">
                          <a:solidFill>
                            <a:schemeClr val="tx1"/>
                          </a:solidFill>
                          <a:effectLst/>
                        </a:rPr>
                        <a:t>,</a:t>
                      </a:r>
                      <a:r>
                        <a:rPr lang="pt-BR" sz="1200" b="0" spc="-55" dirty="0">
                          <a:solidFill>
                            <a:schemeClr val="tx1"/>
                          </a:solidFill>
                          <a:effectLst/>
                        </a:rPr>
                        <a:t> </a:t>
                      </a:r>
                      <a:r>
                        <a:rPr lang="pt-BR" sz="1200" b="0" spc="-5" dirty="0">
                          <a:solidFill>
                            <a:schemeClr val="tx1"/>
                          </a:solidFill>
                          <a:effectLst/>
                        </a:rPr>
                        <a:t>p</a:t>
                      </a:r>
                      <a:r>
                        <a:rPr lang="pt-BR" sz="1200" b="0" spc="-10" dirty="0">
                          <a:solidFill>
                            <a:schemeClr val="tx1"/>
                          </a:solidFill>
                          <a:effectLst/>
                        </a:rPr>
                        <a:t>r</a:t>
                      </a:r>
                      <a:r>
                        <a:rPr lang="pt-BR" sz="1200" b="0" spc="-5" dirty="0">
                          <a:solidFill>
                            <a:schemeClr val="tx1"/>
                          </a:solidFill>
                          <a:effectLst/>
                        </a:rPr>
                        <a:t>o</a:t>
                      </a:r>
                      <a:r>
                        <a:rPr lang="pt-BR" sz="1200" b="0" spc="-10" dirty="0">
                          <a:solidFill>
                            <a:schemeClr val="tx1"/>
                          </a:solidFill>
                          <a:effectLst/>
                        </a:rPr>
                        <a:t>ve</a:t>
                      </a:r>
                      <a:r>
                        <a:rPr lang="pt-BR" sz="1200" b="0" spc="-5" dirty="0">
                          <a:solidFill>
                            <a:schemeClr val="tx1"/>
                          </a:solidFill>
                          <a:effectLst/>
                        </a:rPr>
                        <a:t>ni</a:t>
                      </a:r>
                      <a:r>
                        <a:rPr lang="pt-BR" sz="1200" b="0" spc="-10" dirty="0">
                          <a:solidFill>
                            <a:schemeClr val="tx1"/>
                          </a:solidFill>
                          <a:effectLst/>
                        </a:rPr>
                        <a:t>e</a:t>
                      </a:r>
                      <a:r>
                        <a:rPr lang="pt-BR" sz="1200" b="0" spc="-5" dirty="0">
                          <a:solidFill>
                            <a:schemeClr val="tx1"/>
                          </a:solidFill>
                          <a:effectLst/>
                        </a:rPr>
                        <a:t>nt</a:t>
                      </a:r>
                      <a:r>
                        <a:rPr lang="pt-BR" sz="1200" b="0" spc="-10" dirty="0">
                          <a:solidFill>
                            <a:schemeClr val="tx1"/>
                          </a:solidFill>
                          <a:effectLst/>
                        </a:rPr>
                        <a:t>e</a:t>
                      </a:r>
                      <a:r>
                        <a:rPr lang="pt-BR" sz="1200" b="0" spc="-55" dirty="0">
                          <a:solidFill>
                            <a:schemeClr val="tx1"/>
                          </a:solidFill>
                          <a:effectLst/>
                        </a:rPr>
                        <a:t> </a:t>
                      </a:r>
                      <a:r>
                        <a:rPr lang="pt-BR" sz="1200" b="0" spc="-5" dirty="0">
                          <a:solidFill>
                            <a:schemeClr val="tx1"/>
                          </a:solidFill>
                          <a:effectLst/>
                        </a:rPr>
                        <a:t>da</a:t>
                      </a:r>
                      <a:r>
                        <a:rPr lang="pt-BR" sz="1200" b="0" spc="-50" dirty="0">
                          <a:solidFill>
                            <a:schemeClr val="tx1"/>
                          </a:solidFill>
                          <a:effectLst/>
                        </a:rPr>
                        <a:t> </a:t>
                      </a:r>
                      <a:r>
                        <a:rPr lang="pt-BR" sz="1200" b="0" spc="-10" dirty="0">
                          <a:solidFill>
                            <a:schemeClr val="tx1"/>
                          </a:solidFill>
                          <a:effectLst/>
                        </a:rPr>
                        <a:t>ve</a:t>
                      </a:r>
                      <a:r>
                        <a:rPr lang="pt-BR" sz="1200" b="0" spc="-5" dirty="0">
                          <a:solidFill>
                            <a:schemeClr val="tx1"/>
                          </a:solidFill>
                          <a:effectLst/>
                        </a:rPr>
                        <a:t>to</a:t>
                      </a:r>
                      <a:r>
                        <a:rPr lang="pt-BR" sz="1200" b="0" spc="-10" dirty="0">
                          <a:solidFill>
                            <a:schemeClr val="tx1"/>
                          </a:solidFill>
                          <a:effectLst/>
                        </a:rPr>
                        <a:t>r</a:t>
                      </a:r>
                      <a:r>
                        <a:rPr lang="pt-BR" sz="1200" b="0" spc="-5" dirty="0">
                          <a:solidFill>
                            <a:schemeClr val="tx1"/>
                          </a:solidFill>
                          <a:effectLst/>
                        </a:rPr>
                        <a:t>ização</a:t>
                      </a:r>
                      <a:r>
                        <a:rPr lang="pt-BR" sz="1200" b="0" spc="-50" dirty="0">
                          <a:solidFill>
                            <a:schemeClr val="tx1"/>
                          </a:solidFill>
                          <a:effectLst/>
                        </a:rPr>
                        <a:t> </a:t>
                      </a:r>
                      <a:r>
                        <a:rPr lang="pt-BR" sz="1200" b="0" spc="-5" dirty="0">
                          <a:solidFill>
                            <a:schemeClr val="tx1"/>
                          </a:solidFill>
                          <a:effectLst/>
                        </a:rPr>
                        <a:t>da</a:t>
                      </a:r>
                      <a:r>
                        <a:rPr lang="pt-BR" sz="1200" b="0" spc="-50" dirty="0">
                          <a:solidFill>
                            <a:schemeClr val="tx1"/>
                          </a:solidFill>
                          <a:effectLst/>
                        </a:rPr>
                        <a:t> </a:t>
                      </a:r>
                      <a:r>
                        <a:rPr lang="pt-BR" sz="1200" b="0" spc="-5" dirty="0">
                          <a:solidFill>
                            <a:schemeClr val="tx1"/>
                          </a:solidFill>
                          <a:effectLst/>
                        </a:rPr>
                        <a:t>carto</a:t>
                      </a:r>
                      <a:r>
                        <a:rPr lang="pt-BR" sz="1200" b="0" spc="-10" dirty="0">
                          <a:solidFill>
                            <a:schemeClr val="tx1"/>
                          </a:solidFill>
                          <a:effectLst/>
                        </a:rPr>
                        <a:t>gr</a:t>
                      </a:r>
                      <a:r>
                        <a:rPr lang="pt-BR" sz="1200" b="0" spc="-5" dirty="0">
                          <a:solidFill>
                            <a:schemeClr val="tx1"/>
                          </a:solidFill>
                          <a:effectLst/>
                        </a:rPr>
                        <a:t>afia</a:t>
                      </a:r>
                      <a:r>
                        <a:rPr lang="pt-BR" sz="1200" b="0" spc="-50" dirty="0">
                          <a:solidFill>
                            <a:schemeClr val="tx1"/>
                          </a:solidFill>
                          <a:effectLst/>
                        </a:rPr>
                        <a:t> </a:t>
                      </a:r>
                      <a:r>
                        <a:rPr lang="pt-BR" sz="1200" b="0" spc="-5" dirty="0">
                          <a:solidFill>
                            <a:schemeClr val="tx1"/>
                          </a:solidFill>
                          <a:effectLst/>
                        </a:rPr>
                        <a:t>sist</a:t>
                      </a:r>
                      <a:r>
                        <a:rPr lang="pt-BR" sz="1200" b="0" spc="-10" dirty="0">
                          <a:solidFill>
                            <a:schemeClr val="tx1"/>
                          </a:solidFill>
                          <a:effectLst/>
                        </a:rPr>
                        <a:t>e</a:t>
                      </a:r>
                      <a:r>
                        <a:rPr lang="pt-BR" sz="1200" b="0" spc="-5" dirty="0">
                          <a:solidFill>
                            <a:schemeClr val="tx1"/>
                          </a:solidFill>
                          <a:effectLst/>
                        </a:rPr>
                        <a:t>mática</a:t>
                      </a:r>
                      <a:r>
                        <a:rPr lang="pt-BR" sz="1200" b="0" spc="-50" dirty="0">
                          <a:solidFill>
                            <a:schemeClr val="tx1"/>
                          </a:solidFill>
                          <a:effectLst/>
                        </a:rPr>
                        <a:t> </a:t>
                      </a:r>
                      <a:r>
                        <a:rPr lang="pt-BR" sz="1200" b="0" spc="-5" dirty="0">
                          <a:solidFill>
                            <a:schemeClr val="tx1"/>
                          </a:solidFill>
                          <a:effectLst/>
                        </a:rPr>
                        <a:t>(</a:t>
                      </a:r>
                      <a:r>
                        <a:rPr lang="pt-BR" sz="1200" b="0" spc="-10" dirty="0">
                          <a:solidFill>
                            <a:schemeClr val="tx1"/>
                          </a:solidFill>
                          <a:effectLst/>
                        </a:rPr>
                        <a:t>e</a:t>
                      </a:r>
                      <a:r>
                        <a:rPr lang="pt-BR" sz="1200" b="0" spc="-5" dirty="0">
                          <a:solidFill>
                            <a:schemeClr val="tx1"/>
                          </a:solidFill>
                          <a:effectLst/>
                        </a:rPr>
                        <a:t>scalas</a:t>
                      </a:r>
                      <a:r>
                        <a:rPr lang="pt-BR" sz="1200" b="0" spc="-50"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50" dirty="0">
                          <a:solidFill>
                            <a:schemeClr val="tx1"/>
                          </a:solidFill>
                          <a:effectLst/>
                        </a:rPr>
                        <a:t> </a:t>
                      </a:r>
                      <a:r>
                        <a:rPr lang="pt-BR" sz="1200" b="0" spc="-10" dirty="0">
                          <a:solidFill>
                            <a:schemeClr val="tx1"/>
                          </a:solidFill>
                          <a:effectLst/>
                        </a:rPr>
                        <a:t>1:</a:t>
                      </a:r>
                      <a:r>
                        <a:rPr lang="pt-BR" sz="1200" b="0" spc="-5" dirty="0">
                          <a:solidFill>
                            <a:schemeClr val="tx1"/>
                          </a:solidFill>
                          <a:effectLst/>
                        </a:rPr>
                        <a:t>1.000.000</a:t>
                      </a:r>
                      <a:r>
                        <a:rPr lang="pt-BR" sz="1200" b="0" spc="-55" dirty="0">
                          <a:solidFill>
                            <a:schemeClr val="tx1"/>
                          </a:solidFill>
                          <a:effectLst/>
                        </a:rPr>
                        <a:t> </a:t>
                      </a:r>
                      <a:r>
                        <a:rPr lang="pt-BR" sz="1200" b="0" spc="-5" dirty="0">
                          <a:solidFill>
                            <a:schemeClr val="tx1"/>
                          </a:solidFill>
                          <a:effectLst/>
                        </a:rPr>
                        <a:t>at</a:t>
                      </a:r>
                      <a:r>
                        <a:rPr lang="pt-BR" sz="1200" b="0" spc="-10" dirty="0">
                          <a:solidFill>
                            <a:schemeClr val="tx1"/>
                          </a:solidFill>
                          <a:effectLst/>
                        </a:rPr>
                        <a:t>é</a:t>
                      </a:r>
                      <a:r>
                        <a:rPr lang="pt-BR" sz="1200" b="0" spc="-50" dirty="0">
                          <a:solidFill>
                            <a:schemeClr val="tx1"/>
                          </a:solidFill>
                          <a:effectLst/>
                        </a:rPr>
                        <a:t> </a:t>
                      </a:r>
                      <a:r>
                        <a:rPr lang="pt-BR" sz="1200" b="0" spc="-10" dirty="0">
                          <a:solidFill>
                            <a:schemeClr val="tx1"/>
                          </a:solidFill>
                          <a:effectLst/>
                        </a:rPr>
                        <a:t>1:</a:t>
                      </a:r>
                      <a:r>
                        <a:rPr lang="pt-BR" sz="1200" b="0" spc="-5" dirty="0">
                          <a:solidFill>
                            <a:schemeClr val="tx1"/>
                          </a:solidFill>
                          <a:effectLst/>
                        </a:rPr>
                        <a:t>25.000)</a:t>
                      </a:r>
                      <a:r>
                        <a:rPr lang="pt-BR" sz="1200" b="0" spc="-55" dirty="0">
                          <a:solidFill>
                            <a:schemeClr val="tx1"/>
                          </a:solidFill>
                          <a:effectLst/>
                        </a:rPr>
                        <a:t> </a:t>
                      </a:r>
                      <a:r>
                        <a:rPr lang="pt-BR" sz="1200" b="0" spc="-5" dirty="0">
                          <a:solidFill>
                            <a:schemeClr val="tx1"/>
                          </a:solidFill>
                          <a:effectLst/>
                        </a:rPr>
                        <a:t>p</a:t>
                      </a:r>
                      <a:r>
                        <a:rPr lang="pt-BR" sz="1200" b="0" spc="-10" dirty="0">
                          <a:solidFill>
                            <a:schemeClr val="tx1"/>
                          </a:solidFill>
                          <a:effectLst/>
                        </a:rPr>
                        <a:t>r</a:t>
                      </a:r>
                      <a:r>
                        <a:rPr lang="pt-BR" sz="1200" b="0" spc="-5" dirty="0">
                          <a:solidFill>
                            <a:schemeClr val="tx1"/>
                          </a:solidFill>
                          <a:effectLst/>
                        </a:rPr>
                        <a:t>oduzida</a:t>
                      </a:r>
                      <a:r>
                        <a:rPr lang="pt-BR" sz="1200" b="0" spc="-50" dirty="0">
                          <a:solidFill>
                            <a:schemeClr val="tx1"/>
                          </a:solidFill>
                          <a:effectLst/>
                        </a:rPr>
                        <a:t> </a:t>
                      </a:r>
                      <a:r>
                        <a:rPr lang="pt-BR" sz="1200" b="0" spc="-5" dirty="0">
                          <a:solidFill>
                            <a:schemeClr val="tx1"/>
                          </a:solidFill>
                          <a:effectLst/>
                        </a:rPr>
                        <a:t>p</a:t>
                      </a:r>
                      <a:r>
                        <a:rPr lang="pt-BR" sz="1200" b="0" spc="-10" dirty="0">
                          <a:solidFill>
                            <a:schemeClr val="tx1"/>
                          </a:solidFill>
                          <a:effectLst/>
                        </a:rPr>
                        <a:t>e</a:t>
                      </a:r>
                      <a:r>
                        <a:rPr lang="pt-BR" sz="1200" b="0" spc="-5" dirty="0">
                          <a:solidFill>
                            <a:schemeClr val="tx1"/>
                          </a:solidFill>
                          <a:effectLst/>
                        </a:rPr>
                        <a:t>lo</a:t>
                      </a:r>
                      <a:r>
                        <a:rPr lang="pt-BR" sz="1200" b="0" spc="-45" dirty="0">
                          <a:solidFill>
                            <a:schemeClr val="tx1"/>
                          </a:solidFill>
                          <a:effectLst/>
                        </a:rPr>
                        <a:t> </a:t>
                      </a:r>
                      <a:r>
                        <a:rPr lang="pt-BR" sz="1200" b="0" spc="-5" dirty="0">
                          <a:solidFill>
                            <a:schemeClr val="tx1"/>
                          </a:solidFill>
                          <a:effectLst/>
                        </a:rPr>
                        <a:t>IBGE</a:t>
                      </a:r>
                      <a:r>
                        <a:rPr lang="pt-BR" sz="1200" b="0" spc="-45" dirty="0">
                          <a:solidFill>
                            <a:schemeClr val="tx1"/>
                          </a:solidFill>
                          <a:effectLst/>
                        </a:rPr>
                        <a:t> </a:t>
                      </a:r>
                      <a:r>
                        <a:rPr lang="pt-BR" sz="1200" b="0" dirty="0">
                          <a:solidFill>
                            <a:schemeClr val="tx1"/>
                          </a:solidFill>
                          <a:effectLst/>
                        </a:rPr>
                        <a:t>ou</a:t>
                      </a:r>
                      <a:r>
                        <a:rPr lang="pt-BR" sz="1200" b="0" spc="655" dirty="0">
                          <a:solidFill>
                            <a:schemeClr val="tx1"/>
                          </a:solidFill>
                          <a:effectLst/>
                        </a:rPr>
                        <a:t> </a:t>
                      </a:r>
                      <a:r>
                        <a:rPr lang="pt-BR" sz="1200" b="0" spc="-5" dirty="0">
                          <a:solidFill>
                            <a:schemeClr val="tx1"/>
                          </a:solidFill>
                          <a:effectLst/>
                        </a:rPr>
                        <a:t>DSG.</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300"/>
                        </a:spcAft>
                      </a:pPr>
                      <a:r>
                        <a:rPr lang="pt-BR" sz="1200" b="0" spc="-10" dirty="0">
                          <a:solidFill>
                            <a:schemeClr val="tx1"/>
                          </a:solidFill>
                          <a:effectLst/>
                        </a:rPr>
                        <a:t>- A base cartográfica foi aprovada pelo CRHDF na escala 1: 10.000, necessitando de adequações para cumprimento de todas as especificações técnicas.</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300"/>
                        </a:spcAft>
                      </a:pPr>
                      <a:r>
                        <a:rPr lang="pt-BR" sz="1200" b="0" spc="-10" dirty="0">
                          <a:solidFill>
                            <a:schemeClr val="tx1"/>
                          </a:solidFill>
                          <a:effectLst/>
                        </a:rPr>
                        <a:t>- Adequação da base cartográfica comum do DF.</a:t>
                      </a:r>
                      <a:endParaRPr lang="pt-BR" sz="1200" b="0" dirty="0">
                        <a:solidFill>
                          <a:schemeClr val="tx1"/>
                        </a:solidFill>
                        <a:effectLst/>
                      </a:endParaRPr>
                    </a:p>
                    <a:p>
                      <a:pPr marL="144000">
                        <a:lnSpc>
                          <a:spcPct val="114000"/>
                        </a:lnSpc>
                        <a:spcAft>
                          <a:spcPts val="300"/>
                        </a:spcAft>
                      </a:pPr>
                      <a:r>
                        <a:rPr lang="pt-BR" sz="1200" b="0" dirty="0">
                          <a:solidFill>
                            <a:schemeClr val="tx1"/>
                          </a:solidFill>
                          <a:effectLst/>
                        </a:rPr>
                        <a:t>- Contratação de especialista para execução.</a:t>
                      </a:r>
                    </a:p>
                    <a:p>
                      <a:pPr marL="144000">
                        <a:lnSpc>
                          <a:spcPct val="114000"/>
                        </a:lnSpc>
                        <a:spcAft>
                          <a:spcPts val="300"/>
                        </a:spcAft>
                      </a:pPr>
                      <a:r>
                        <a:rPr lang="pt-BR" sz="1200" b="0" dirty="0">
                          <a:solidFill>
                            <a:schemeClr val="tx1"/>
                          </a:solidFill>
                          <a:effectLst/>
                        </a:rPr>
                        <a:t>- Impressão do Mapa Hidrográfico.</a:t>
                      </a:r>
                    </a:p>
                    <a:p>
                      <a:pPr marL="144000">
                        <a:lnSpc>
                          <a:spcPct val="114000"/>
                        </a:lnSpc>
                        <a:spcAft>
                          <a:spcPts val="300"/>
                        </a:spcAft>
                      </a:pPr>
                      <a:r>
                        <a:rPr lang="pt-BR" sz="1200" b="0" spc="-10" dirty="0">
                          <a:solidFill>
                            <a:schemeClr val="tx1"/>
                          </a:solidFill>
                          <a:effectLst/>
                        </a:rPr>
                        <a:t> </a:t>
                      </a:r>
                      <a:endParaRPr lang="pt-BR" sz="1200" b="0" dirty="0">
                        <a:solidFill>
                          <a:schemeClr val="tx1"/>
                        </a:solidFill>
                        <a:effectLst/>
                        <a:latin typeface="Calibri"/>
                        <a:ea typeface="Calibri"/>
                        <a:cs typeface="Times New Roman"/>
                      </a:endParaRPr>
                    </a:p>
                  </a:txBody>
                  <a:tcPr marL="0" marR="0" marT="0" marB="0">
                    <a:noFill/>
                  </a:tcPr>
                </a:tc>
              </a:tr>
              <a:tr h="2952328">
                <a:tc>
                  <a:txBody>
                    <a:bodyPr/>
                    <a:lstStyle/>
                    <a:p>
                      <a:pPr marL="0" algn="l" rtl="0" eaLnBrk="1" latinLnBrk="0" hangingPunct="1">
                        <a:lnSpc>
                          <a:spcPct val="110000"/>
                        </a:lnSpc>
                        <a:spcAft>
                          <a:spcPts val="0"/>
                        </a:spcAft>
                      </a:pPr>
                      <a:r>
                        <a:rPr lang="pt-BR" sz="1100" dirty="0">
                          <a:solidFill>
                            <a:schemeClr val="tx1"/>
                          </a:solidFill>
                          <a:effectLst/>
                        </a:rPr>
                        <a:t> </a:t>
                      </a:r>
                      <a:r>
                        <a:rPr kumimoji="0" lang="pt-BR" sz="1100" b="1" u="none" kern="1200" spc="-5" dirty="0" smtClean="0">
                          <a:solidFill>
                            <a:srgbClr val="002060"/>
                          </a:solidFill>
                          <a:effectLst/>
                          <a:latin typeface="+mn-lt"/>
                          <a:ea typeface="+mn-ea"/>
                          <a:cs typeface="+mn-cs"/>
                        </a:rPr>
                        <a:t>Monitoramento </a:t>
                      </a:r>
                      <a:r>
                        <a:rPr kumimoji="0" lang="pt-BR" sz="1100" b="1" u="none" kern="1200" spc="-5" dirty="0">
                          <a:solidFill>
                            <a:srgbClr val="002060"/>
                          </a:solidFill>
                          <a:effectLst/>
                          <a:latin typeface="+mn-lt"/>
                          <a:ea typeface="+mn-ea"/>
                          <a:cs typeface="+mn-cs"/>
                        </a:rPr>
                        <a:t>de Qualidade de Água</a:t>
                      </a:r>
                    </a:p>
                  </a:txBody>
                  <a:tcPr marL="0" marR="0" marT="0" marB="0">
                    <a:noFill/>
                  </a:tcPr>
                </a:tc>
                <a:tc>
                  <a:txBody>
                    <a:bodyPr/>
                    <a:lstStyle/>
                    <a:p>
                      <a:pPr marL="144000">
                        <a:lnSpc>
                          <a:spcPct val="114000"/>
                        </a:lnSpc>
                        <a:spcAft>
                          <a:spcPts val="300"/>
                        </a:spcAft>
                      </a:pPr>
                      <a:r>
                        <a:rPr lang="pt-BR" sz="1200" b="0" spc="-5" dirty="0" smtClean="0">
                          <a:solidFill>
                            <a:schemeClr val="tx1"/>
                          </a:solidFill>
                          <a:effectLst/>
                        </a:rPr>
                        <a:t>Exist</a:t>
                      </a:r>
                      <a:r>
                        <a:rPr lang="pt-BR" sz="1200" b="0" spc="-10" dirty="0" smtClean="0">
                          <a:solidFill>
                            <a:schemeClr val="tx1"/>
                          </a:solidFill>
                          <a:effectLst/>
                        </a:rPr>
                        <a:t>e</a:t>
                      </a:r>
                      <a:r>
                        <a:rPr lang="pt-BR" sz="1200" b="0" spc="-45" dirty="0" smtClean="0">
                          <a:solidFill>
                            <a:schemeClr val="tx1"/>
                          </a:solidFill>
                          <a:effectLst/>
                        </a:rPr>
                        <a:t> </a:t>
                      </a:r>
                      <a:r>
                        <a:rPr lang="pt-BR" sz="1200" b="0" spc="-5" dirty="0">
                          <a:solidFill>
                            <a:schemeClr val="tx1"/>
                          </a:solidFill>
                          <a:effectLst/>
                        </a:rPr>
                        <a:t>uma</a:t>
                      </a:r>
                      <a:r>
                        <a:rPr lang="pt-BR" sz="1200" b="0" spc="-45" dirty="0">
                          <a:solidFill>
                            <a:schemeClr val="tx1"/>
                          </a:solidFill>
                          <a:effectLst/>
                        </a:rPr>
                        <a:t> </a:t>
                      </a:r>
                      <a:r>
                        <a:rPr lang="pt-BR" sz="1200" b="0" spc="-10" dirty="0">
                          <a:solidFill>
                            <a:schemeClr val="tx1"/>
                          </a:solidFill>
                          <a:effectLst/>
                        </a:rPr>
                        <a:t>r</a:t>
                      </a:r>
                      <a:r>
                        <a:rPr lang="pt-BR" sz="1200" b="0" spc="-5" dirty="0">
                          <a:solidFill>
                            <a:schemeClr val="tx1"/>
                          </a:solidFill>
                          <a:effectLst/>
                        </a:rPr>
                        <a:t>ed</a:t>
                      </a:r>
                      <a:r>
                        <a:rPr lang="pt-BR" sz="1200" b="0" spc="-10" dirty="0">
                          <a:solidFill>
                            <a:schemeClr val="tx1"/>
                          </a:solidFill>
                          <a:effectLst/>
                        </a:rPr>
                        <a:t>e</a:t>
                      </a:r>
                      <a:r>
                        <a:rPr lang="pt-BR" sz="1200" b="0" spc="-40"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spc="-5" dirty="0">
                          <a:solidFill>
                            <a:schemeClr val="tx1"/>
                          </a:solidFill>
                          <a:effectLst/>
                        </a:rPr>
                        <a:t>qualidad</a:t>
                      </a:r>
                      <a:r>
                        <a:rPr lang="pt-BR" sz="1200" b="0" spc="-10" dirty="0">
                          <a:solidFill>
                            <a:schemeClr val="tx1"/>
                          </a:solidFill>
                          <a:effectLst/>
                        </a:rPr>
                        <a:t>e</a:t>
                      </a:r>
                      <a:r>
                        <a:rPr lang="pt-BR" sz="1200" b="0" spc="-45" dirty="0">
                          <a:solidFill>
                            <a:schemeClr val="tx1"/>
                          </a:solidFill>
                          <a:effectLst/>
                        </a:rPr>
                        <a:t> </a:t>
                      </a:r>
                      <a:r>
                        <a:rPr lang="pt-BR" sz="1200" b="0" spc="-5" dirty="0">
                          <a:solidFill>
                            <a:schemeClr val="tx1"/>
                          </a:solidFill>
                          <a:effectLst/>
                        </a:rPr>
                        <a:t>de</a:t>
                      </a:r>
                      <a:r>
                        <a:rPr lang="pt-BR" sz="1200" b="0" spc="-45" dirty="0">
                          <a:solidFill>
                            <a:schemeClr val="tx1"/>
                          </a:solidFill>
                          <a:effectLst/>
                        </a:rPr>
                        <a:t> </a:t>
                      </a:r>
                      <a:r>
                        <a:rPr lang="pt-BR" sz="1200" b="0" spc="-5" dirty="0">
                          <a:solidFill>
                            <a:schemeClr val="tx1"/>
                          </a:solidFill>
                          <a:effectLst/>
                        </a:rPr>
                        <a:t>água</a:t>
                      </a:r>
                      <a:r>
                        <a:rPr lang="pt-BR" sz="1200" b="0" spc="-40" dirty="0">
                          <a:solidFill>
                            <a:schemeClr val="tx1"/>
                          </a:solidFill>
                          <a:effectLst/>
                        </a:rPr>
                        <a:t> </a:t>
                      </a:r>
                      <a:r>
                        <a:rPr lang="pt-BR" sz="1200" b="0" spc="-5" dirty="0">
                          <a:solidFill>
                            <a:schemeClr val="tx1"/>
                          </a:solidFill>
                          <a:effectLst/>
                        </a:rPr>
                        <a:t>mantida</a:t>
                      </a:r>
                      <a:r>
                        <a:rPr lang="pt-BR" sz="1200" b="0" spc="-45" dirty="0">
                          <a:solidFill>
                            <a:schemeClr val="tx1"/>
                          </a:solidFill>
                          <a:effectLst/>
                        </a:rPr>
                        <a:t> </a:t>
                      </a:r>
                      <a:r>
                        <a:rPr lang="pt-BR" sz="1200" b="0" spc="-5" dirty="0">
                          <a:solidFill>
                            <a:schemeClr val="tx1"/>
                          </a:solidFill>
                          <a:effectLst/>
                        </a:rPr>
                        <a:t>em</a:t>
                      </a:r>
                      <a:r>
                        <a:rPr lang="pt-BR" sz="1200" b="0" spc="-45" dirty="0">
                          <a:solidFill>
                            <a:schemeClr val="tx1"/>
                          </a:solidFill>
                          <a:effectLst/>
                        </a:rPr>
                        <a:t> </a:t>
                      </a:r>
                      <a:r>
                        <a:rPr lang="pt-BR" sz="1200" b="0" spc="-5" dirty="0">
                          <a:solidFill>
                            <a:schemeClr val="tx1"/>
                          </a:solidFill>
                          <a:effectLst/>
                        </a:rPr>
                        <a:t>âmbito</a:t>
                      </a:r>
                      <a:r>
                        <a:rPr lang="pt-BR" sz="1200" b="0" spc="-35" dirty="0">
                          <a:solidFill>
                            <a:schemeClr val="tx1"/>
                          </a:solidFill>
                          <a:effectLst/>
                        </a:rPr>
                        <a:t> </a:t>
                      </a:r>
                      <a:r>
                        <a:rPr lang="pt-BR" sz="1200" b="0" spc="-5" dirty="0">
                          <a:solidFill>
                            <a:schemeClr val="tx1"/>
                          </a:solidFill>
                          <a:effectLst/>
                        </a:rPr>
                        <a:t>estadual</a:t>
                      </a:r>
                      <a:r>
                        <a:rPr lang="pt-BR" sz="1200" b="0" spc="-40" dirty="0">
                          <a:solidFill>
                            <a:schemeClr val="tx1"/>
                          </a:solidFill>
                          <a:effectLst/>
                        </a:rPr>
                        <a:t> </a:t>
                      </a:r>
                      <a:r>
                        <a:rPr lang="pt-BR" sz="1200" b="0" dirty="0">
                          <a:solidFill>
                            <a:schemeClr val="tx1"/>
                          </a:solidFill>
                          <a:effectLst/>
                        </a:rPr>
                        <a:t>com</a:t>
                      </a:r>
                      <a:r>
                        <a:rPr lang="pt-BR" sz="1200" b="0" spc="-45" dirty="0">
                          <a:solidFill>
                            <a:schemeClr val="tx1"/>
                          </a:solidFill>
                          <a:effectLst/>
                        </a:rPr>
                        <a:t> </a:t>
                      </a:r>
                      <a:r>
                        <a:rPr lang="pt-BR" sz="1200" b="0" spc="-5" dirty="0">
                          <a:solidFill>
                            <a:schemeClr val="tx1"/>
                          </a:solidFill>
                          <a:effectLst/>
                        </a:rPr>
                        <a:t>obj</a:t>
                      </a:r>
                      <a:r>
                        <a:rPr lang="pt-BR" sz="1200" b="0" spc="-10" dirty="0">
                          <a:solidFill>
                            <a:schemeClr val="tx1"/>
                          </a:solidFill>
                          <a:effectLst/>
                        </a:rPr>
                        <a:t>et</a:t>
                      </a:r>
                      <a:r>
                        <a:rPr lang="pt-BR" sz="1200" b="0" spc="-5" dirty="0">
                          <a:solidFill>
                            <a:schemeClr val="tx1"/>
                          </a:solidFill>
                          <a:effectLst/>
                        </a:rPr>
                        <a:t>i</a:t>
                      </a:r>
                      <a:r>
                        <a:rPr lang="pt-BR" sz="1200" b="0" spc="-10" dirty="0">
                          <a:solidFill>
                            <a:schemeClr val="tx1"/>
                          </a:solidFill>
                          <a:effectLst/>
                        </a:rPr>
                        <a:t>v</a:t>
                      </a:r>
                      <a:r>
                        <a:rPr lang="pt-BR" sz="1200" b="0" spc="-5" dirty="0">
                          <a:solidFill>
                            <a:schemeClr val="tx1"/>
                          </a:solidFill>
                          <a:effectLst/>
                        </a:rPr>
                        <a:t>o</a:t>
                      </a:r>
                      <a:r>
                        <a:rPr lang="pt-BR" sz="1200" b="0" spc="-35"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dirty="0">
                          <a:solidFill>
                            <a:schemeClr val="tx1"/>
                          </a:solidFill>
                          <a:effectLst/>
                        </a:rPr>
                        <a:t>avaliação</a:t>
                      </a:r>
                      <a:r>
                        <a:rPr lang="pt-BR" sz="1200" b="0" spc="-40"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45" dirty="0">
                          <a:solidFill>
                            <a:schemeClr val="tx1"/>
                          </a:solidFill>
                          <a:effectLst/>
                        </a:rPr>
                        <a:t> </a:t>
                      </a:r>
                      <a:r>
                        <a:rPr lang="pt-BR" sz="1200" b="0" spc="-5" dirty="0">
                          <a:solidFill>
                            <a:schemeClr val="tx1"/>
                          </a:solidFill>
                          <a:effectLst/>
                        </a:rPr>
                        <a:t>tendência</a:t>
                      </a:r>
                      <a:r>
                        <a:rPr lang="pt-BR" sz="1200" b="0" spc="-10" dirty="0">
                          <a:solidFill>
                            <a:schemeClr val="tx1"/>
                          </a:solidFill>
                          <a:effectLst/>
                        </a:rPr>
                        <a:t>,</a:t>
                      </a:r>
                      <a:r>
                        <a:rPr lang="pt-BR" sz="1200" b="0" spc="-40" dirty="0">
                          <a:solidFill>
                            <a:schemeClr val="tx1"/>
                          </a:solidFill>
                          <a:effectLst/>
                        </a:rPr>
                        <a:t> </a:t>
                      </a:r>
                      <a:r>
                        <a:rPr lang="pt-BR" sz="1200" b="0" dirty="0">
                          <a:solidFill>
                            <a:schemeClr val="tx1"/>
                          </a:solidFill>
                          <a:effectLst/>
                        </a:rPr>
                        <a:t>com</a:t>
                      </a:r>
                      <a:r>
                        <a:rPr lang="pt-BR" sz="1200" b="0" spc="-45" dirty="0">
                          <a:solidFill>
                            <a:schemeClr val="tx1"/>
                          </a:solidFill>
                          <a:effectLst/>
                        </a:rPr>
                        <a:t> </a:t>
                      </a:r>
                      <a:r>
                        <a:rPr lang="pt-BR" sz="1200" b="0" spc="-5" dirty="0">
                          <a:solidFill>
                            <a:schemeClr val="tx1"/>
                          </a:solidFill>
                          <a:effectLst/>
                        </a:rPr>
                        <a:t>pelo</a:t>
                      </a:r>
                      <a:r>
                        <a:rPr lang="pt-BR" sz="1200" b="0" spc="-40" dirty="0">
                          <a:solidFill>
                            <a:schemeClr val="tx1"/>
                          </a:solidFill>
                          <a:effectLst/>
                        </a:rPr>
                        <a:t> </a:t>
                      </a:r>
                      <a:r>
                        <a:rPr lang="pt-BR" sz="1200" b="0" spc="-5" dirty="0">
                          <a:solidFill>
                            <a:schemeClr val="tx1"/>
                          </a:solidFill>
                          <a:effectLst/>
                        </a:rPr>
                        <a:t>menos</a:t>
                      </a:r>
                      <a:r>
                        <a:rPr lang="pt-BR" sz="1200" b="0" spc="395" dirty="0">
                          <a:solidFill>
                            <a:schemeClr val="tx1"/>
                          </a:solidFill>
                          <a:effectLst/>
                        </a:rPr>
                        <a:t> </a:t>
                      </a:r>
                      <a:r>
                        <a:rPr lang="pt-BR" sz="1200" b="0" dirty="0">
                          <a:solidFill>
                            <a:schemeClr val="tx1"/>
                          </a:solidFill>
                          <a:effectLst/>
                        </a:rPr>
                        <a:t>50%</a:t>
                      </a:r>
                      <a:r>
                        <a:rPr lang="pt-BR" sz="1200" b="0" spc="-50" dirty="0">
                          <a:solidFill>
                            <a:schemeClr val="tx1"/>
                          </a:solidFill>
                          <a:effectLst/>
                        </a:rPr>
                        <a:t> </a:t>
                      </a:r>
                      <a:r>
                        <a:rPr lang="pt-BR" sz="1200" b="0" dirty="0">
                          <a:solidFill>
                            <a:schemeClr val="tx1"/>
                          </a:solidFill>
                          <a:effectLst/>
                        </a:rPr>
                        <a:t>dos</a:t>
                      </a:r>
                      <a:r>
                        <a:rPr lang="pt-BR" sz="1200" b="0" spc="-45" dirty="0">
                          <a:solidFill>
                            <a:schemeClr val="tx1"/>
                          </a:solidFill>
                          <a:effectLst/>
                        </a:rPr>
                        <a:t> </a:t>
                      </a:r>
                      <a:r>
                        <a:rPr lang="pt-BR" sz="1200" b="0" spc="-5" dirty="0">
                          <a:solidFill>
                            <a:schemeClr val="tx1"/>
                          </a:solidFill>
                          <a:effectLst/>
                        </a:rPr>
                        <a:t>pontos</a:t>
                      </a:r>
                      <a:r>
                        <a:rPr lang="pt-BR" sz="1200" b="0" spc="-40" dirty="0">
                          <a:solidFill>
                            <a:schemeClr val="tx1"/>
                          </a:solidFill>
                          <a:effectLst/>
                        </a:rPr>
                        <a:t> </a:t>
                      </a:r>
                      <a:r>
                        <a:rPr lang="pt-BR" sz="1200" b="0" spc="-5" dirty="0">
                          <a:solidFill>
                            <a:schemeClr val="tx1"/>
                          </a:solidFill>
                          <a:effectLst/>
                        </a:rPr>
                        <a:t>p</a:t>
                      </a:r>
                      <a:r>
                        <a:rPr lang="pt-BR" sz="1200" b="0" spc="-10" dirty="0">
                          <a:solidFill>
                            <a:schemeClr val="tx1"/>
                          </a:solidFill>
                          <a:effectLst/>
                        </a:rPr>
                        <a:t>rev</a:t>
                      </a:r>
                      <a:r>
                        <a:rPr lang="pt-BR" sz="1200" b="0" spc="-5" dirty="0">
                          <a:solidFill>
                            <a:schemeClr val="tx1"/>
                          </a:solidFill>
                          <a:effectLst/>
                        </a:rPr>
                        <a:t>istos</a:t>
                      </a:r>
                      <a:r>
                        <a:rPr lang="pt-BR" sz="1200" b="0" spc="-45" dirty="0">
                          <a:solidFill>
                            <a:schemeClr val="tx1"/>
                          </a:solidFill>
                          <a:effectLst/>
                        </a:rPr>
                        <a:t> </a:t>
                      </a:r>
                      <a:r>
                        <a:rPr lang="pt-BR" sz="1200" b="0" spc="-5" dirty="0">
                          <a:solidFill>
                            <a:schemeClr val="tx1"/>
                          </a:solidFill>
                          <a:effectLst/>
                        </a:rPr>
                        <a:t>na</a:t>
                      </a:r>
                      <a:r>
                        <a:rPr lang="pt-BR" sz="1200" b="0" spc="-45" dirty="0">
                          <a:solidFill>
                            <a:schemeClr val="tx1"/>
                          </a:solidFill>
                          <a:effectLst/>
                        </a:rPr>
                        <a:t> </a:t>
                      </a:r>
                      <a:r>
                        <a:rPr lang="pt-BR" sz="1200" b="0" spc="-5" dirty="0">
                          <a:solidFill>
                            <a:schemeClr val="tx1"/>
                          </a:solidFill>
                          <a:effectLst/>
                        </a:rPr>
                        <a:t>Rede</a:t>
                      </a:r>
                      <a:r>
                        <a:rPr lang="pt-BR" sz="1200" b="0" spc="-50" dirty="0">
                          <a:solidFill>
                            <a:schemeClr val="tx1"/>
                          </a:solidFill>
                          <a:effectLst/>
                        </a:rPr>
                        <a:t> </a:t>
                      </a:r>
                      <a:r>
                        <a:rPr lang="pt-BR" sz="1200" b="0" spc="-10" dirty="0">
                          <a:solidFill>
                            <a:schemeClr val="tx1"/>
                          </a:solidFill>
                          <a:effectLst/>
                        </a:rPr>
                        <a:t>N</a:t>
                      </a:r>
                      <a:r>
                        <a:rPr lang="pt-BR" sz="1200" b="0" spc="-5" dirty="0">
                          <a:solidFill>
                            <a:schemeClr val="tx1"/>
                          </a:solidFill>
                          <a:effectLst/>
                        </a:rPr>
                        <a:t>acional</a:t>
                      </a:r>
                      <a:r>
                        <a:rPr lang="pt-BR" sz="1200" b="0" spc="-45"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50" dirty="0">
                          <a:solidFill>
                            <a:schemeClr val="tx1"/>
                          </a:solidFill>
                          <a:effectLst/>
                        </a:rPr>
                        <a:t> </a:t>
                      </a:r>
                      <a:r>
                        <a:rPr lang="pt-BR" sz="1200" b="0" spc="-5" dirty="0">
                          <a:solidFill>
                            <a:schemeClr val="tx1"/>
                          </a:solidFill>
                          <a:effectLst/>
                        </a:rPr>
                        <a:t>Qualidade</a:t>
                      </a:r>
                      <a:r>
                        <a:rPr lang="pt-BR" sz="1200" b="0" spc="-50" dirty="0">
                          <a:solidFill>
                            <a:schemeClr val="tx1"/>
                          </a:solidFill>
                          <a:effectLst/>
                        </a:rPr>
                        <a:t> </a:t>
                      </a:r>
                      <a:r>
                        <a:rPr lang="pt-BR" sz="1200" b="0" spc="-5" dirty="0">
                          <a:solidFill>
                            <a:schemeClr val="tx1"/>
                          </a:solidFill>
                          <a:effectLst/>
                        </a:rPr>
                        <a:t>de</a:t>
                      </a:r>
                      <a:r>
                        <a:rPr lang="pt-BR" sz="1200" b="0" spc="-50" dirty="0">
                          <a:solidFill>
                            <a:schemeClr val="tx1"/>
                          </a:solidFill>
                          <a:effectLst/>
                        </a:rPr>
                        <a:t> </a:t>
                      </a:r>
                      <a:r>
                        <a:rPr lang="pt-BR" sz="1200" b="0" spc="-10" dirty="0">
                          <a:solidFill>
                            <a:schemeClr val="tx1"/>
                          </a:solidFill>
                          <a:effectLst/>
                        </a:rPr>
                        <a:t>Á</a:t>
                      </a:r>
                      <a:r>
                        <a:rPr lang="pt-BR" sz="1200" b="0" spc="-5" dirty="0">
                          <a:solidFill>
                            <a:schemeClr val="tx1"/>
                          </a:solidFill>
                          <a:effectLst/>
                        </a:rPr>
                        <a:t>guas</a:t>
                      </a:r>
                      <a:r>
                        <a:rPr lang="pt-BR" sz="1200" b="0" spc="-40" dirty="0">
                          <a:solidFill>
                            <a:schemeClr val="tx1"/>
                          </a:solidFill>
                          <a:effectLst/>
                        </a:rPr>
                        <a:t> </a:t>
                      </a:r>
                      <a:r>
                        <a:rPr lang="pt-BR" sz="1200" b="0" spc="-5" dirty="0">
                          <a:solidFill>
                            <a:schemeClr val="tx1"/>
                          </a:solidFill>
                          <a:effectLst/>
                        </a:rPr>
                        <a:t>em</a:t>
                      </a:r>
                      <a:r>
                        <a:rPr lang="pt-BR" sz="1200" b="0" spc="-50" dirty="0">
                          <a:solidFill>
                            <a:schemeClr val="tx1"/>
                          </a:solidFill>
                          <a:effectLst/>
                        </a:rPr>
                        <a:t> </a:t>
                      </a:r>
                      <a:r>
                        <a:rPr lang="pt-BR" sz="1200" b="0" spc="-5" dirty="0">
                          <a:solidFill>
                            <a:schemeClr val="tx1"/>
                          </a:solidFill>
                          <a:effectLst/>
                        </a:rPr>
                        <a:t>operação</a:t>
                      </a:r>
                      <a:r>
                        <a:rPr lang="pt-BR" sz="1200" b="0" spc="-45" dirty="0">
                          <a:solidFill>
                            <a:schemeClr val="tx1"/>
                          </a:solidFill>
                          <a:effectLst/>
                        </a:rPr>
                        <a:t> </a:t>
                      </a:r>
                      <a:r>
                        <a:rPr lang="pt-BR" sz="1200" b="0" spc="-5" dirty="0">
                          <a:solidFill>
                            <a:schemeClr val="tx1"/>
                          </a:solidFill>
                          <a:effectLst/>
                        </a:rPr>
                        <a:t>confo</a:t>
                      </a:r>
                      <a:r>
                        <a:rPr lang="pt-BR" sz="1200" b="0" spc="-10" dirty="0">
                          <a:solidFill>
                            <a:schemeClr val="tx1"/>
                          </a:solidFill>
                          <a:effectLst/>
                        </a:rPr>
                        <a:t>r</a:t>
                      </a:r>
                      <a:r>
                        <a:rPr lang="pt-BR" sz="1200" b="0" spc="-5" dirty="0">
                          <a:solidFill>
                            <a:schemeClr val="tx1"/>
                          </a:solidFill>
                          <a:effectLst/>
                        </a:rPr>
                        <a:t>me</a:t>
                      </a:r>
                      <a:r>
                        <a:rPr lang="pt-BR" sz="1200" b="0" spc="-50" dirty="0">
                          <a:solidFill>
                            <a:schemeClr val="tx1"/>
                          </a:solidFill>
                          <a:effectLst/>
                        </a:rPr>
                        <a:t> </a:t>
                      </a:r>
                      <a:r>
                        <a:rPr lang="pt-BR" sz="1200" b="0" spc="-5" dirty="0">
                          <a:solidFill>
                            <a:schemeClr val="tx1"/>
                          </a:solidFill>
                          <a:effectLst/>
                        </a:rPr>
                        <a:t>di</a:t>
                      </a:r>
                      <a:r>
                        <a:rPr lang="pt-BR" sz="1200" b="0" spc="-10" dirty="0">
                          <a:solidFill>
                            <a:schemeClr val="tx1"/>
                          </a:solidFill>
                          <a:effectLst/>
                        </a:rPr>
                        <a:t>retr</a:t>
                      </a:r>
                      <a:r>
                        <a:rPr lang="pt-BR" sz="1200" b="0" spc="-5" dirty="0">
                          <a:solidFill>
                            <a:schemeClr val="tx1"/>
                          </a:solidFill>
                          <a:effectLst/>
                        </a:rPr>
                        <a:t>izes</a:t>
                      </a:r>
                      <a:r>
                        <a:rPr lang="pt-BR" sz="1200" b="0" spc="-40" dirty="0">
                          <a:solidFill>
                            <a:schemeClr val="tx1"/>
                          </a:solidFill>
                          <a:effectLst/>
                        </a:rPr>
                        <a:t> </a:t>
                      </a:r>
                      <a:r>
                        <a:rPr lang="pt-BR" sz="1200" b="0" dirty="0">
                          <a:solidFill>
                            <a:schemeClr val="tx1"/>
                          </a:solidFill>
                          <a:effectLst/>
                        </a:rPr>
                        <a:t>e</a:t>
                      </a:r>
                      <a:r>
                        <a:rPr lang="pt-BR" sz="1200" b="0" spc="-50" dirty="0">
                          <a:solidFill>
                            <a:schemeClr val="tx1"/>
                          </a:solidFill>
                          <a:effectLst/>
                        </a:rPr>
                        <a:t> </a:t>
                      </a:r>
                      <a:r>
                        <a:rPr lang="pt-BR" sz="1200" b="0" spc="-5" dirty="0">
                          <a:solidFill>
                            <a:schemeClr val="tx1"/>
                          </a:solidFill>
                          <a:effectLst/>
                        </a:rPr>
                        <a:t>procedimentos estabel</a:t>
                      </a:r>
                      <a:r>
                        <a:rPr lang="pt-BR" sz="1200" b="0" spc="-10" dirty="0">
                          <a:solidFill>
                            <a:schemeClr val="tx1"/>
                          </a:solidFill>
                          <a:effectLst/>
                        </a:rPr>
                        <a:t>ec</a:t>
                      </a:r>
                      <a:r>
                        <a:rPr lang="pt-BR" sz="1200" b="0" spc="-5" dirty="0">
                          <a:solidFill>
                            <a:schemeClr val="tx1"/>
                          </a:solidFill>
                          <a:effectLst/>
                        </a:rPr>
                        <a:t>idos</a:t>
                      </a:r>
                      <a:r>
                        <a:rPr lang="pt-BR" sz="1200" b="0" spc="-45" dirty="0">
                          <a:solidFill>
                            <a:schemeClr val="tx1"/>
                          </a:solidFill>
                          <a:effectLst/>
                        </a:rPr>
                        <a:t> </a:t>
                      </a:r>
                      <a:r>
                        <a:rPr lang="pt-BR" sz="1200" b="0" spc="-5" dirty="0">
                          <a:solidFill>
                            <a:schemeClr val="tx1"/>
                          </a:solidFill>
                          <a:effectLst/>
                        </a:rPr>
                        <a:t>pelo</a:t>
                      </a:r>
                      <a:r>
                        <a:rPr lang="pt-BR" sz="1200" b="0" spc="-45" dirty="0">
                          <a:solidFill>
                            <a:schemeClr val="tx1"/>
                          </a:solidFill>
                          <a:effectLst/>
                        </a:rPr>
                        <a:t> </a:t>
                      </a:r>
                      <a:r>
                        <a:rPr lang="pt-BR" sz="1200" b="0" spc="-10" dirty="0">
                          <a:solidFill>
                            <a:schemeClr val="tx1"/>
                          </a:solidFill>
                          <a:effectLst/>
                        </a:rPr>
                        <a:t>Pr</a:t>
                      </a:r>
                      <a:r>
                        <a:rPr lang="pt-BR" sz="1200" b="0" spc="-5" dirty="0">
                          <a:solidFill>
                            <a:schemeClr val="tx1"/>
                          </a:solidFill>
                          <a:effectLst/>
                        </a:rPr>
                        <a:t>o</a:t>
                      </a:r>
                      <a:r>
                        <a:rPr lang="pt-BR" sz="1200" b="0" spc="-10" dirty="0">
                          <a:solidFill>
                            <a:schemeClr val="tx1"/>
                          </a:solidFill>
                          <a:effectLst/>
                        </a:rPr>
                        <a:t>gr</a:t>
                      </a:r>
                      <a:r>
                        <a:rPr lang="pt-BR" sz="1200" b="0" spc="-5" dirty="0">
                          <a:solidFill>
                            <a:schemeClr val="tx1"/>
                          </a:solidFill>
                          <a:effectLst/>
                        </a:rPr>
                        <a:t>ama</a:t>
                      </a:r>
                      <a:r>
                        <a:rPr lang="pt-BR" sz="1200" b="0" spc="-45" dirty="0">
                          <a:solidFill>
                            <a:schemeClr val="tx1"/>
                          </a:solidFill>
                          <a:effectLst/>
                        </a:rPr>
                        <a:t> </a:t>
                      </a:r>
                      <a:r>
                        <a:rPr lang="pt-BR" sz="1200" b="0" spc="-10" dirty="0">
                          <a:solidFill>
                            <a:schemeClr val="tx1"/>
                          </a:solidFill>
                          <a:effectLst/>
                        </a:rPr>
                        <a:t>N</a:t>
                      </a:r>
                      <a:r>
                        <a:rPr lang="pt-BR" sz="1200" b="0" spc="-5" dirty="0">
                          <a:solidFill>
                            <a:schemeClr val="tx1"/>
                          </a:solidFill>
                          <a:effectLst/>
                        </a:rPr>
                        <a:t>acional</a:t>
                      </a:r>
                      <a:r>
                        <a:rPr lang="pt-BR" sz="1200" b="0" spc="-50" dirty="0">
                          <a:solidFill>
                            <a:schemeClr val="tx1"/>
                          </a:solidFill>
                          <a:effectLst/>
                        </a:rPr>
                        <a:t> </a:t>
                      </a:r>
                      <a:r>
                        <a:rPr lang="pt-BR" sz="1200" b="0" spc="-5" dirty="0">
                          <a:solidFill>
                            <a:schemeClr val="tx1"/>
                          </a:solidFill>
                          <a:effectLst/>
                        </a:rPr>
                        <a:t>d</a:t>
                      </a:r>
                      <a:r>
                        <a:rPr lang="pt-BR" sz="1200" b="0" spc="-10" dirty="0">
                          <a:solidFill>
                            <a:schemeClr val="tx1"/>
                          </a:solidFill>
                          <a:effectLst/>
                        </a:rPr>
                        <a:t>e</a:t>
                      </a:r>
                      <a:r>
                        <a:rPr lang="pt-BR" sz="1200" b="0" spc="-50" dirty="0">
                          <a:solidFill>
                            <a:schemeClr val="tx1"/>
                          </a:solidFill>
                          <a:effectLst/>
                        </a:rPr>
                        <a:t> </a:t>
                      </a:r>
                      <a:r>
                        <a:rPr lang="pt-BR" sz="1200" b="0" spc="-10" dirty="0">
                          <a:solidFill>
                            <a:schemeClr val="tx1"/>
                          </a:solidFill>
                          <a:effectLst/>
                        </a:rPr>
                        <a:t>Av</a:t>
                      </a:r>
                      <a:r>
                        <a:rPr lang="pt-BR" sz="1200" b="0" spc="-5" dirty="0">
                          <a:solidFill>
                            <a:schemeClr val="tx1"/>
                          </a:solidFill>
                          <a:effectLst/>
                        </a:rPr>
                        <a:t>aliação</a:t>
                      </a:r>
                      <a:r>
                        <a:rPr lang="pt-BR" sz="1200" b="0" spc="-45" dirty="0">
                          <a:solidFill>
                            <a:schemeClr val="tx1"/>
                          </a:solidFill>
                          <a:effectLst/>
                        </a:rPr>
                        <a:t> </a:t>
                      </a:r>
                      <a:r>
                        <a:rPr lang="pt-BR" sz="1200" b="0" spc="-5" dirty="0">
                          <a:solidFill>
                            <a:schemeClr val="tx1"/>
                          </a:solidFill>
                          <a:effectLst/>
                        </a:rPr>
                        <a:t>da</a:t>
                      </a:r>
                      <a:r>
                        <a:rPr lang="pt-BR" sz="1200" b="0" spc="-45" dirty="0">
                          <a:solidFill>
                            <a:schemeClr val="tx1"/>
                          </a:solidFill>
                          <a:effectLst/>
                        </a:rPr>
                        <a:t> </a:t>
                      </a:r>
                      <a:r>
                        <a:rPr lang="pt-BR" sz="1200" b="0" spc="-5" dirty="0">
                          <a:solidFill>
                            <a:schemeClr val="tx1"/>
                          </a:solidFill>
                          <a:effectLst/>
                        </a:rPr>
                        <a:t>Qualidade</a:t>
                      </a:r>
                      <a:r>
                        <a:rPr lang="pt-BR" sz="1200" b="0" spc="-50" dirty="0">
                          <a:solidFill>
                            <a:schemeClr val="tx1"/>
                          </a:solidFill>
                          <a:effectLst/>
                        </a:rPr>
                        <a:t> </a:t>
                      </a:r>
                      <a:r>
                        <a:rPr lang="pt-BR" sz="1200" b="0" spc="-5" dirty="0">
                          <a:solidFill>
                            <a:schemeClr val="tx1"/>
                          </a:solidFill>
                          <a:effectLst/>
                        </a:rPr>
                        <a:t>de</a:t>
                      </a:r>
                      <a:r>
                        <a:rPr lang="pt-BR" sz="1200" b="0" spc="-50" dirty="0">
                          <a:solidFill>
                            <a:schemeClr val="tx1"/>
                          </a:solidFill>
                          <a:effectLst/>
                        </a:rPr>
                        <a:t> </a:t>
                      </a:r>
                      <a:r>
                        <a:rPr lang="pt-BR" sz="1200" b="0" spc="-10" dirty="0">
                          <a:solidFill>
                            <a:schemeClr val="tx1"/>
                          </a:solidFill>
                          <a:effectLst/>
                        </a:rPr>
                        <a:t>Á</a:t>
                      </a:r>
                      <a:r>
                        <a:rPr lang="pt-BR" sz="1200" b="0" spc="-5" dirty="0">
                          <a:solidFill>
                            <a:schemeClr val="tx1"/>
                          </a:solidFill>
                          <a:effectLst/>
                        </a:rPr>
                        <a:t>guas</a:t>
                      </a:r>
                      <a:r>
                        <a:rPr lang="pt-BR" sz="1200" b="0" spc="-45" dirty="0">
                          <a:solidFill>
                            <a:schemeClr val="tx1"/>
                          </a:solidFill>
                          <a:effectLst/>
                        </a:rPr>
                        <a:t> </a:t>
                      </a:r>
                      <a:r>
                        <a:rPr lang="pt-BR" sz="1200" b="0" spc="-5" dirty="0">
                          <a:solidFill>
                            <a:schemeClr val="tx1"/>
                          </a:solidFill>
                          <a:effectLst/>
                        </a:rPr>
                        <a:t>(</a:t>
                      </a:r>
                      <a:r>
                        <a:rPr lang="pt-BR" sz="1200" b="0" spc="-10" dirty="0">
                          <a:solidFill>
                            <a:schemeClr val="tx1"/>
                          </a:solidFill>
                          <a:effectLst/>
                        </a:rPr>
                        <a:t>PN</a:t>
                      </a:r>
                      <a:r>
                        <a:rPr lang="pt-BR" sz="1200" b="0" spc="-5" dirty="0">
                          <a:solidFill>
                            <a:schemeClr val="tx1"/>
                          </a:solidFill>
                          <a:effectLst/>
                        </a:rPr>
                        <a:t>Q</a:t>
                      </a:r>
                      <a:r>
                        <a:rPr lang="pt-BR" sz="1200" b="0" spc="-10" dirty="0">
                          <a:solidFill>
                            <a:schemeClr val="tx1"/>
                          </a:solidFill>
                          <a:effectLst/>
                        </a:rPr>
                        <a:t>A</a:t>
                      </a:r>
                      <a:r>
                        <a:rPr lang="pt-BR" sz="1200" b="0" spc="-5" dirty="0">
                          <a:solidFill>
                            <a:schemeClr val="tx1"/>
                          </a:solidFill>
                          <a:effectLst/>
                        </a:rPr>
                        <a:t>)</a:t>
                      </a:r>
                      <a:r>
                        <a:rPr lang="pt-BR" sz="1200" b="0" spc="-50" dirty="0">
                          <a:solidFill>
                            <a:schemeClr val="tx1"/>
                          </a:solidFill>
                          <a:effectLst/>
                        </a:rPr>
                        <a:t> </a:t>
                      </a:r>
                      <a:r>
                        <a:rPr lang="pt-BR" sz="1200" b="0" dirty="0">
                          <a:solidFill>
                            <a:schemeClr val="tx1"/>
                          </a:solidFill>
                          <a:effectLst/>
                        </a:rPr>
                        <a:t>e</a:t>
                      </a:r>
                      <a:r>
                        <a:rPr lang="pt-BR" sz="1200" b="0" spc="-50" dirty="0">
                          <a:solidFill>
                            <a:schemeClr val="tx1"/>
                          </a:solidFill>
                          <a:effectLst/>
                        </a:rPr>
                        <a:t> </a:t>
                      </a:r>
                      <a:r>
                        <a:rPr lang="pt-BR" sz="1200" b="0" dirty="0">
                          <a:solidFill>
                            <a:schemeClr val="tx1"/>
                          </a:solidFill>
                          <a:effectLst/>
                        </a:rPr>
                        <a:t>os</a:t>
                      </a:r>
                      <a:r>
                        <a:rPr lang="pt-BR" sz="1200" b="0" spc="-40" dirty="0">
                          <a:solidFill>
                            <a:schemeClr val="tx1"/>
                          </a:solidFill>
                          <a:effectLst/>
                        </a:rPr>
                        <a:t> </a:t>
                      </a:r>
                      <a:r>
                        <a:rPr lang="pt-BR" sz="1200" b="0" spc="-5" dirty="0">
                          <a:solidFill>
                            <a:schemeClr val="tx1"/>
                          </a:solidFill>
                          <a:effectLst/>
                        </a:rPr>
                        <a:t>dados</a:t>
                      </a:r>
                      <a:r>
                        <a:rPr lang="pt-BR" sz="1200" b="0" spc="-45" dirty="0">
                          <a:solidFill>
                            <a:schemeClr val="tx1"/>
                          </a:solidFill>
                          <a:effectLst/>
                        </a:rPr>
                        <a:t> </a:t>
                      </a:r>
                      <a:r>
                        <a:rPr lang="pt-BR" sz="1200" b="0" spc="-10" dirty="0">
                          <a:solidFill>
                            <a:schemeClr val="tx1"/>
                          </a:solidFill>
                          <a:effectLst/>
                        </a:rPr>
                        <a:t>ger</a:t>
                      </a:r>
                      <a:r>
                        <a:rPr lang="pt-BR" sz="1200" b="0" spc="-5" dirty="0">
                          <a:solidFill>
                            <a:schemeClr val="tx1"/>
                          </a:solidFill>
                          <a:effectLst/>
                        </a:rPr>
                        <a:t>ados</a:t>
                      </a:r>
                      <a:r>
                        <a:rPr lang="pt-BR" sz="1200" b="0" spc="-45" dirty="0">
                          <a:solidFill>
                            <a:schemeClr val="tx1"/>
                          </a:solidFill>
                          <a:effectLst/>
                        </a:rPr>
                        <a:t> </a:t>
                      </a:r>
                      <a:r>
                        <a:rPr lang="pt-BR" sz="1200" b="0" spc="-5" dirty="0">
                          <a:solidFill>
                            <a:schemeClr val="tx1"/>
                          </a:solidFill>
                          <a:effectLst/>
                        </a:rPr>
                        <a:t>disponibilizados</a:t>
                      </a:r>
                      <a:r>
                        <a:rPr lang="pt-BR" sz="1200" b="0" spc="-40" dirty="0">
                          <a:solidFill>
                            <a:schemeClr val="tx1"/>
                          </a:solidFill>
                          <a:effectLst/>
                        </a:rPr>
                        <a:t> </a:t>
                      </a:r>
                      <a:r>
                        <a:rPr lang="pt-BR" sz="1200" b="0" dirty="0">
                          <a:solidFill>
                            <a:schemeClr val="tx1"/>
                          </a:solidFill>
                          <a:effectLst/>
                        </a:rPr>
                        <a:t>ao </a:t>
                      </a:r>
                      <a:r>
                        <a:rPr lang="pt-BR" sz="1200" b="0" spc="-5" dirty="0">
                          <a:solidFill>
                            <a:schemeClr val="tx1"/>
                          </a:solidFill>
                          <a:effectLst/>
                        </a:rPr>
                        <a:t>S</a:t>
                      </a:r>
                      <a:r>
                        <a:rPr lang="pt-BR" sz="1200" b="0" spc="-10" dirty="0">
                          <a:solidFill>
                            <a:schemeClr val="tx1"/>
                          </a:solidFill>
                          <a:effectLst/>
                        </a:rPr>
                        <a:t>N</a:t>
                      </a:r>
                      <a:r>
                        <a:rPr lang="pt-BR" sz="1200" b="0" spc="-5" dirty="0">
                          <a:solidFill>
                            <a:schemeClr val="tx1"/>
                          </a:solidFill>
                          <a:effectLst/>
                        </a:rPr>
                        <a:t>IRH.</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300"/>
                        </a:spcAft>
                      </a:pPr>
                      <a:r>
                        <a:rPr lang="pt-BR" sz="1200" b="0" spc="-5" dirty="0" smtClean="0">
                          <a:solidFill>
                            <a:schemeClr val="tx1"/>
                          </a:solidFill>
                          <a:effectLst/>
                        </a:rPr>
                        <a:t>- </a:t>
                      </a:r>
                      <a:r>
                        <a:rPr lang="pt-BR" sz="1200" b="0" spc="-5" dirty="0">
                          <a:solidFill>
                            <a:schemeClr val="tx1"/>
                          </a:solidFill>
                          <a:effectLst/>
                        </a:rPr>
                        <a:t>O CRHDF está discutindo o Diagnóstico da Situação do Monitoramento Hidrológico e </a:t>
                      </a:r>
                      <a:r>
                        <a:rPr lang="pt-BR" sz="1200" b="0" spc="-5" dirty="0" err="1">
                          <a:solidFill>
                            <a:schemeClr val="tx1"/>
                          </a:solidFill>
                          <a:effectLst/>
                        </a:rPr>
                        <a:t>Hidrosedimentológico</a:t>
                      </a:r>
                      <a:r>
                        <a:rPr lang="pt-BR" sz="1200" b="0" spc="-5" dirty="0">
                          <a:solidFill>
                            <a:schemeClr val="tx1"/>
                          </a:solidFill>
                          <a:effectLst/>
                        </a:rPr>
                        <a:t> do DF e a proposta de Plano para implementação do Sistema de Informações sobre Monitoramento Hidrológico e </a:t>
                      </a:r>
                      <a:r>
                        <a:rPr lang="pt-BR" sz="1200" b="0" spc="-5" dirty="0" err="1">
                          <a:solidFill>
                            <a:schemeClr val="tx1"/>
                          </a:solidFill>
                          <a:effectLst/>
                        </a:rPr>
                        <a:t>Hidrosedimentológico</a:t>
                      </a:r>
                      <a:r>
                        <a:rPr lang="pt-BR" sz="1200" b="0" spc="-5" dirty="0">
                          <a:solidFill>
                            <a:schemeClr val="tx1"/>
                          </a:solidFill>
                          <a:effectLst/>
                        </a:rPr>
                        <a:t> do DF. </a:t>
                      </a:r>
                      <a:endParaRPr lang="pt-BR" sz="1200" b="0" dirty="0">
                        <a:solidFill>
                          <a:schemeClr val="tx1"/>
                        </a:solidFill>
                        <a:effectLst/>
                      </a:endParaRPr>
                    </a:p>
                    <a:p>
                      <a:pPr marL="144000">
                        <a:lnSpc>
                          <a:spcPct val="114000"/>
                        </a:lnSpc>
                        <a:spcAft>
                          <a:spcPts val="300"/>
                        </a:spcAft>
                      </a:pPr>
                      <a:r>
                        <a:rPr lang="pt-BR" sz="1200" b="0" spc="-5" dirty="0">
                          <a:solidFill>
                            <a:schemeClr val="tx1"/>
                          </a:solidFill>
                          <a:effectLst/>
                        </a:rPr>
                        <a:t> </a:t>
                      </a:r>
                      <a:endParaRPr lang="pt-BR" sz="1200" b="0" dirty="0">
                        <a:solidFill>
                          <a:schemeClr val="tx1"/>
                        </a:solidFill>
                        <a:effectLst/>
                        <a:latin typeface="Calibri"/>
                        <a:ea typeface="Calibri"/>
                        <a:cs typeface="Times New Roman"/>
                      </a:endParaRPr>
                    </a:p>
                  </a:txBody>
                  <a:tcPr marL="0" marR="0" marT="0" marB="0">
                    <a:noFill/>
                  </a:tcPr>
                </a:tc>
                <a:tc>
                  <a:txBody>
                    <a:bodyPr/>
                    <a:lstStyle/>
                    <a:p>
                      <a:pPr marL="144000">
                        <a:lnSpc>
                          <a:spcPct val="114000"/>
                        </a:lnSpc>
                        <a:spcAft>
                          <a:spcPts val="300"/>
                        </a:spcAft>
                        <a:tabLst>
                          <a:tab pos="603250" algn="l"/>
                          <a:tab pos="1002665" algn="l"/>
                          <a:tab pos="1259840" algn="l"/>
                        </a:tabLst>
                      </a:pPr>
                      <a:r>
                        <a:rPr lang="pt-BR" sz="1200" b="0" spc="-5" dirty="0" smtClean="0">
                          <a:solidFill>
                            <a:schemeClr val="tx1"/>
                          </a:solidFill>
                          <a:effectLst/>
                        </a:rPr>
                        <a:t>- </a:t>
                      </a:r>
                      <a:r>
                        <a:rPr lang="pt-BR" sz="1200" b="0" spc="-5" dirty="0">
                          <a:solidFill>
                            <a:schemeClr val="tx1"/>
                          </a:solidFill>
                          <a:effectLst/>
                        </a:rPr>
                        <a:t>Análise e aprovação da proposta pelo CRH;</a:t>
                      </a:r>
                      <a:endParaRPr lang="pt-BR" sz="1200" b="0" dirty="0">
                        <a:solidFill>
                          <a:schemeClr val="tx1"/>
                        </a:solidFill>
                        <a:effectLst/>
                      </a:endParaRPr>
                    </a:p>
                    <a:p>
                      <a:pPr marL="144000">
                        <a:lnSpc>
                          <a:spcPct val="114000"/>
                        </a:lnSpc>
                        <a:spcAft>
                          <a:spcPts val="300"/>
                        </a:spcAft>
                        <a:tabLst>
                          <a:tab pos="603250" algn="l"/>
                          <a:tab pos="1002665" algn="l"/>
                          <a:tab pos="1259840" algn="l"/>
                        </a:tabLst>
                      </a:pPr>
                      <a:r>
                        <a:rPr lang="pt-BR" sz="1200" b="0" spc="-5" dirty="0">
                          <a:solidFill>
                            <a:schemeClr val="tx1"/>
                          </a:solidFill>
                          <a:effectLst/>
                        </a:rPr>
                        <a:t>- Aperfeiçoamento do sistema de monitoramento das águas do DF, com ampliação da rede, realocação de estações, aumento da frequência do monitoramento.</a:t>
                      </a:r>
                      <a:endParaRPr lang="pt-BR" sz="1200" b="0" dirty="0">
                        <a:solidFill>
                          <a:schemeClr val="tx1"/>
                        </a:solidFill>
                        <a:effectLst/>
                      </a:endParaRPr>
                    </a:p>
                    <a:p>
                      <a:pPr marL="144000">
                        <a:lnSpc>
                          <a:spcPct val="114000"/>
                        </a:lnSpc>
                        <a:spcAft>
                          <a:spcPts val="300"/>
                        </a:spcAft>
                        <a:tabLst>
                          <a:tab pos="603250" algn="l"/>
                          <a:tab pos="1002665" algn="l"/>
                          <a:tab pos="1259840" algn="l"/>
                        </a:tabLst>
                      </a:pPr>
                      <a:r>
                        <a:rPr lang="pt-BR" sz="1200" b="0" spc="-5" dirty="0">
                          <a:solidFill>
                            <a:schemeClr val="tx1"/>
                          </a:solidFill>
                          <a:effectLst/>
                        </a:rPr>
                        <a:t>- Contratação de especialista para criação do arcabouço do sistema de informações sobre monitoramento, que permita a integração com o </a:t>
                      </a:r>
                      <a:r>
                        <a:rPr lang="pt-BR" sz="1200" b="0" spc="-5" dirty="0" err="1">
                          <a:solidFill>
                            <a:schemeClr val="tx1"/>
                          </a:solidFill>
                          <a:effectLst/>
                        </a:rPr>
                        <a:t>Hidroweb</a:t>
                      </a:r>
                      <a:r>
                        <a:rPr lang="pt-BR" sz="1200" b="0" spc="-5" dirty="0">
                          <a:solidFill>
                            <a:schemeClr val="tx1"/>
                          </a:solidFill>
                          <a:effectLst/>
                        </a:rPr>
                        <a:t> </a:t>
                      </a:r>
                      <a:r>
                        <a:rPr lang="pt-BR" sz="1200" b="0" spc="-5" dirty="0" smtClean="0">
                          <a:solidFill>
                            <a:schemeClr val="tx1"/>
                          </a:solidFill>
                          <a:effectLst/>
                        </a:rPr>
                        <a:t>, SNIRH</a:t>
                      </a:r>
                      <a:r>
                        <a:rPr lang="pt-BR" sz="1200" b="0" spc="-5" baseline="0" dirty="0" smtClean="0">
                          <a:solidFill>
                            <a:schemeClr val="tx1"/>
                          </a:solidFill>
                          <a:effectLst/>
                        </a:rPr>
                        <a:t> e o SISDIA.</a:t>
                      </a:r>
                      <a:endParaRPr lang="pt-BR" sz="1200" b="0" dirty="0">
                        <a:solidFill>
                          <a:schemeClr val="tx1"/>
                        </a:solidFill>
                        <a:effectLst/>
                      </a:endParaRPr>
                    </a:p>
                    <a:p>
                      <a:pPr marL="144000">
                        <a:lnSpc>
                          <a:spcPct val="114000"/>
                        </a:lnSpc>
                        <a:spcAft>
                          <a:spcPts val="300"/>
                        </a:spcAft>
                      </a:pPr>
                      <a:r>
                        <a:rPr lang="pt-BR" sz="1200" b="0" spc="-5" dirty="0">
                          <a:solidFill>
                            <a:schemeClr val="tx1"/>
                          </a:solidFill>
                          <a:effectLst/>
                        </a:rPr>
                        <a:t>- Apoio a implementação do sistema.</a:t>
                      </a:r>
                      <a:endParaRPr lang="pt-BR" sz="1200" b="0" dirty="0">
                        <a:solidFill>
                          <a:schemeClr val="tx1"/>
                        </a:solidFill>
                        <a:effectLst/>
                      </a:endParaRPr>
                    </a:p>
                    <a:p>
                      <a:pPr marL="144000">
                        <a:lnSpc>
                          <a:spcPct val="114000"/>
                        </a:lnSpc>
                        <a:spcAft>
                          <a:spcPts val="300"/>
                        </a:spcAft>
                        <a:tabLst>
                          <a:tab pos="603250" algn="l"/>
                          <a:tab pos="1002665" algn="l"/>
                          <a:tab pos="1259840" algn="l"/>
                        </a:tabLst>
                      </a:pPr>
                      <a:r>
                        <a:rPr lang="pt-BR" sz="1200" b="0" spc="-5" dirty="0">
                          <a:solidFill>
                            <a:schemeClr val="tx1"/>
                          </a:solidFill>
                          <a:effectLst/>
                        </a:rPr>
                        <a:t> </a:t>
                      </a:r>
                      <a:endParaRPr lang="pt-BR" sz="1200" b="0" dirty="0">
                        <a:solidFill>
                          <a:schemeClr val="tx1"/>
                        </a:solidFill>
                        <a:effectLst/>
                      </a:endParaRPr>
                    </a:p>
                    <a:p>
                      <a:pPr marL="144000">
                        <a:lnSpc>
                          <a:spcPct val="114000"/>
                        </a:lnSpc>
                        <a:spcAft>
                          <a:spcPts val="300"/>
                        </a:spcAft>
                        <a:tabLst>
                          <a:tab pos="603250" algn="l"/>
                          <a:tab pos="1002665" algn="l"/>
                          <a:tab pos="1259840" algn="l"/>
                        </a:tabLst>
                      </a:pPr>
                      <a:r>
                        <a:rPr lang="pt-BR" sz="1200" b="0" spc="-5" dirty="0">
                          <a:solidFill>
                            <a:schemeClr val="tx1"/>
                          </a:solidFill>
                          <a:effectLst/>
                        </a:rPr>
                        <a:t> </a:t>
                      </a:r>
                      <a:endParaRPr lang="pt-BR" sz="1200" b="0" dirty="0">
                        <a:solidFill>
                          <a:schemeClr val="tx1"/>
                        </a:solidFill>
                        <a:effectLst/>
                      </a:endParaRPr>
                    </a:p>
                    <a:p>
                      <a:pPr marL="144000">
                        <a:lnSpc>
                          <a:spcPct val="114000"/>
                        </a:lnSpc>
                        <a:spcAft>
                          <a:spcPts val="300"/>
                        </a:spcAft>
                        <a:tabLst>
                          <a:tab pos="603250" algn="l"/>
                          <a:tab pos="1002665" algn="l"/>
                          <a:tab pos="1259840" algn="l"/>
                        </a:tabLst>
                      </a:pPr>
                      <a:r>
                        <a:rPr lang="pt-BR" sz="1200" b="0" spc="-5" dirty="0">
                          <a:solidFill>
                            <a:schemeClr val="tx1"/>
                          </a:solidFill>
                          <a:effectLst/>
                        </a:rPr>
                        <a:t> </a:t>
                      </a:r>
                      <a:endParaRPr lang="pt-BR" sz="1200" b="0" dirty="0">
                        <a:solidFill>
                          <a:schemeClr val="tx1"/>
                        </a:solidFill>
                        <a:effectLst/>
                        <a:latin typeface="Calibri"/>
                        <a:ea typeface="Calibri"/>
                        <a:cs typeface="Times New Roman"/>
                      </a:endParaRPr>
                    </a:p>
                  </a:txBody>
                  <a:tcPr marL="0" marR="0" marT="0" marB="0">
                    <a:noFill/>
                  </a:tcPr>
                </a:tc>
              </a:tr>
            </a:tbl>
          </a:graphicData>
        </a:graphic>
      </p:graphicFrame>
    </p:spTree>
    <p:extLst>
      <p:ext uri="{BB962C8B-B14F-4D97-AF65-F5344CB8AC3E}">
        <p14:creationId xmlns:p14="http://schemas.microsoft.com/office/powerpoint/2010/main" val="39008815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344551" y="476672"/>
            <a:ext cx="5734262" cy="461665"/>
          </a:xfrm>
          <a:prstGeom prst="rect">
            <a:avLst/>
          </a:prstGeom>
        </p:spPr>
        <p:txBody>
          <a:bodyPr wrap="none">
            <a:spAutoFit/>
          </a:bodyPr>
          <a:lstStyle/>
          <a:p>
            <a:pPr algn="ctr"/>
            <a:r>
              <a:rPr lang="pt-BR" sz="2400" b="1" dirty="0"/>
              <a:t>Propostas de Alocação de Recursos</a:t>
            </a:r>
            <a:endParaRPr lang="pt-BR" sz="2400" dirty="0"/>
          </a:p>
        </p:txBody>
      </p:sp>
      <p:graphicFrame>
        <p:nvGraphicFramePr>
          <p:cNvPr id="3" name="Tabela 2"/>
          <p:cNvGraphicFramePr>
            <a:graphicFrameLocks noGrp="1"/>
          </p:cNvGraphicFramePr>
          <p:nvPr>
            <p:extLst>
              <p:ext uri="{D42A27DB-BD31-4B8C-83A1-F6EECF244321}">
                <p14:modId xmlns:p14="http://schemas.microsoft.com/office/powerpoint/2010/main" val="2633354543"/>
              </p:ext>
            </p:extLst>
          </p:nvPr>
        </p:nvGraphicFramePr>
        <p:xfrm>
          <a:off x="0" y="1340768"/>
          <a:ext cx="9144000" cy="4248472"/>
        </p:xfrm>
        <a:graphic>
          <a:graphicData uri="http://schemas.openxmlformats.org/drawingml/2006/table">
            <a:tbl>
              <a:tblPr firstRow="1" firstCol="1" bandRow="1">
                <a:tableStyleId>{5C22544A-7EE6-4342-B048-85BDC9FD1C3A}</a:tableStyleId>
              </a:tblPr>
              <a:tblGrid>
                <a:gridCol w="1043608"/>
                <a:gridCol w="2520280"/>
                <a:gridCol w="2808312"/>
                <a:gridCol w="2771800"/>
              </a:tblGrid>
              <a:tr h="432048">
                <a:tc>
                  <a:txBody>
                    <a:bodyPr/>
                    <a:lstStyle/>
                    <a:p>
                      <a:pPr marL="144000">
                        <a:lnSpc>
                          <a:spcPct val="150000"/>
                        </a:lnSpc>
                        <a:spcAft>
                          <a:spcPts val="600"/>
                        </a:spcAft>
                      </a:pPr>
                      <a:endParaRPr lang="pt-BR" sz="1400" b="0"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META</a:t>
                      </a:r>
                      <a:r>
                        <a:rPr lang="pt-BR" sz="1300" b="1" i="1" baseline="0" dirty="0" smtClean="0">
                          <a:solidFill>
                            <a:schemeClr val="tx1"/>
                          </a:solidFill>
                          <a:effectLst/>
                          <a:latin typeface="Calibri"/>
                          <a:ea typeface="Calibri"/>
                          <a:cs typeface="Times New Roman"/>
                        </a:rPr>
                        <a:t> </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ANÁLISE</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PROPOSTA</a:t>
                      </a:r>
                      <a:endParaRPr lang="pt-BR" sz="1300" b="1" i="1" dirty="0">
                        <a:solidFill>
                          <a:schemeClr val="tx1"/>
                        </a:solidFill>
                        <a:effectLst/>
                        <a:latin typeface="Calibri"/>
                        <a:ea typeface="Calibri"/>
                        <a:cs typeface="Times New Roman"/>
                      </a:endParaRPr>
                    </a:p>
                  </a:txBody>
                  <a:tcPr marL="0" marR="0" marT="0" marB="0">
                    <a:noFill/>
                  </a:tcPr>
                </a:tc>
              </a:tr>
              <a:tr h="3816424">
                <a:tc>
                  <a:txBody>
                    <a:bodyPr/>
                    <a:lstStyle/>
                    <a:p>
                      <a:pPr marL="144000">
                        <a:lnSpc>
                          <a:spcPct val="150000"/>
                        </a:lnSpc>
                        <a:spcAft>
                          <a:spcPts val="600"/>
                        </a:spcAft>
                      </a:pPr>
                      <a:r>
                        <a:rPr lang="en-US" sz="1200" b="0" dirty="0">
                          <a:solidFill>
                            <a:schemeClr val="tx1"/>
                          </a:solidFill>
                          <a:effectLst/>
                        </a:rPr>
                        <a:t> </a:t>
                      </a:r>
                      <a:endParaRPr lang="pt-BR" sz="1200" b="0" dirty="0">
                        <a:solidFill>
                          <a:schemeClr val="tx1"/>
                        </a:solidFill>
                        <a:effectLst/>
                      </a:endParaRPr>
                    </a:p>
                    <a:p>
                      <a:pPr marL="0" algn="l" rtl="0" eaLnBrk="1" latinLnBrk="0" hangingPunct="1">
                        <a:lnSpc>
                          <a:spcPct val="110000"/>
                        </a:lnSpc>
                        <a:spcAft>
                          <a:spcPts val="0"/>
                        </a:spcAft>
                      </a:pPr>
                      <a:r>
                        <a:rPr kumimoji="0" lang="en-US" sz="1200" b="1" kern="1200" dirty="0">
                          <a:solidFill>
                            <a:schemeClr val="tx1"/>
                          </a:solidFill>
                          <a:effectLst/>
                          <a:latin typeface="+mn-lt"/>
                          <a:ea typeface="+mn-ea"/>
                          <a:cs typeface="+mn-cs"/>
                        </a:rPr>
                        <a:t>Sistema de </a:t>
                      </a:r>
                      <a:r>
                        <a:rPr kumimoji="0" lang="en-US" sz="1200" b="1" kern="1200" dirty="0" err="1">
                          <a:solidFill>
                            <a:schemeClr val="tx1"/>
                          </a:solidFill>
                          <a:effectLst/>
                          <a:latin typeface="+mn-lt"/>
                          <a:ea typeface="+mn-ea"/>
                          <a:cs typeface="+mn-cs"/>
                        </a:rPr>
                        <a:t>Informações</a:t>
                      </a:r>
                      <a:endParaRPr kumimoji="0" lang="pt-BR" sz="1200" b="1" kern="1200" dirty="0">
                        <a:solidFill>
                          <a:schemeClr val="tx1"/>
                        </a:solidFill>
                        <a:effectLst/>
                        <a:latin typeface="+mn-lt"/>
                        <a:ea typeface="+mn-ea"/>
                        <a:cs typeface="+mn-cs"/>
                      </a:endParaRPr>
                    </a:p>
                  </a:txBody>
                  <a:tcPr marL="0" marR="0" marT="0" marB="0">
                    <a:noFill/>
                  </a:tcPr>
                </a:tc>
                <a:tc>
                  <a:txBody>
                    <a:bodyPr/>
                    <a:lstStyle/>
                    <a:p>
                      <a:pPr marL="144000">
                        <a:lnSpc>
                          <a:spcPct val="150000"/>
                        </a:lnSpc>
                        <a:spcAft>
                          <a:spcPts val="600"/>
                        </a:spcAft>
                      </a:pPr>
                      <a:r>
                        <a:rPr lang="pt-BR" sz="1400" b="0" spc="-5" dirty="0">
                          <a:solidFill>
                            <a:schemeClr val="tx1"/>
                          </a:solidFill>
                          <a:effectLst/>
                        </a:rPr>
                        <a:t>Exist</a:t>
                      </a:r>
                      <a:r>
                        <a:rPr lang="pt-BR" sz="1400" b="0" spc="-10" dirty="0">
                          <a:solidFill>
                            <a:schemeClr val="tx1"/>
                          </a:solidFill>
                          <a:effectLst/>
                        </a:rPr>
                        <a:t>e</a:t>
                      </a:r>
                      <a:r>
                        <a:rPr lang="pt-BR" sz="1400" b="0" spc="-5" dirty="0">
                          <a:solidFill>
                            <a:schemeClr val="tx1"/>
                          </a:solidFill>
                          <a:effectLst/>
                        </a:rPr>
                        <a:t>m</a:t>
                      </a:r>
                      <a:r>
                        <a:rPr lang="pt-BR" sz="1400" b="0" spc="-60" dirty="0">
                          <a:solidFill>
                            <a:schemeClr val="tx1"/>
                          </a:solidFill>
                          <a:effectLst/>
                        </a:rPr>
                        <a:t> </a:t>
                      </a:r>
                      <a:r>
                        <a:rPr lang="pt-BR" sz="1400" b="0" spc="-5" dirty="0">
                          <a:solidFill>
                            <a:schemeClr val="tx1"/>
                          </a:solidFill>
                          <a:effectLst/>
                        </a:rPr>
                        <a:t>info</a:t>
                      </a:r>
                      <a:r>
                        <a:rPr lang="pt-BR" sz="1400" b="0" spc="-10" dirty="0">
                          <a:solidFill>
                            <a:schemeClr val="tx1"/>
                          </a:solidFill>
                          <a:effectLst/>
                        </a:rPr>
                        <a:t>r</a:t>
                      </a:r>
                      <a:r>
                        <a:rPr lang="pt-BR" sz="1400" b="0" spc="-5" dirty="0">
                          <a:solidFill>
                            <a:schemeClr val="tx1"/>
                          </a:solidFill>
                          <a:effectLst/>
                        </a:rPr>
                        <a:t>maçõ</a:t>
                      </a:r>
                      <a:r>
                        <a:rPr lang="pt-BR" sz="1400" b="0" spc="-10" dirty="0">
                          <a:solidFill>
                            <a:schemeClr val="tx1"/>
                          </a:solidFill>
                          <a:effectLst/>
                        </a:rPr>
                        <a:t>e</a:t>
                      </a:r>
                      <a:r>
                        <a:rPr lang="pt-BR" sz="1400" b="0" spc="-5" dirty="0">
                          <a:solidFill>
                            <a:schemeClr val="tx1"/>
                          </a:solidFill>
                          <a:effectLst/>
                        </a:rPr>
                        <a:t>s</a:t>
                      </a:r>
                      <a:r>
                        <a:rPr lang="pt-BR" sz="1400" b="0" spc="-50" dirty="0">
                          <a:solidFill>
                            <a:schemeClr val="tx1"/>
                          </a:solidFill>
                          <a:effectLst/>
                        </a:rPr>
                        <a:t> </a:t>
                      </a:r>
                      <a:r>
                        <a:rPr lang="pt-BR" sz="1400" b="0" spc="-5" dirty="0">
                          <a:solidFill>
                            <a:schemeClr val="tx1"/>
                          </a:solidFill>
                          <a:effectLst/>
                        </a:rPr>
                        <a:t>sob</a:t>
                      </a:r>
                      <a:r>
                        <a:rPr lang="pt-BR" sz="1400" b="0" spc="-10" dirty="0">
                          <a:solidFill>
                            <a:schemeClr val="tx1"/>
                          </a:solidFill>
                          <a:effectLst/>
                        </a:rPr>
                        <a:t>re</a:t>
                      </a:r>
                      <a:r>
                        <a:rPr lang="pt-BR" sz="1400" b="0" spc="-55" dirty="0">
                          <a:solidFill>
                            <a:schemeClr val="tx1"/>
                          </a:solidFill>
                          <a:effectLst/>
                        </a:rPr>
                        <a:t> </a:t>
                      </a:r>
                      <a:r>
                        <a:rPr lang="pt-BR" sz="1400" b="0" spc="-10" dirty="0">
                          <a:solidFill>
                            <a:schemeClr val="tx1"/>
                          </a:solidFill>
                          <a:effectLst/>
                        </a:rPr>
                        <a:t>re</a:t>
                      </a:r>
                      <a:r>
                        <a:rPr lang="pt-BR" sz="1400" b="0" spc="-5" dirty="0">
                          <a:solidFill>
                            <a:schemeClr val="tx1"/>
                          </a:solidFill>
                          <a:effectLst/>
                        </a:rPr>
                        <a:t>cu</a:t>
                      </a:r>
                      <a:r>
                        <a:rPr lang="pt-BR" sz="1400" b="0" spc="-10" dirty="0">
                          <a:solidFill>
                            <a:schemeClr val="tx1"/>
                          </a:solidFill>
                          <a:effectLst/>
                        </a:rPr>
                        <a:t>r</a:t>
                      </a:r>
                      <a:r>
                        <a:rPr lang="pt-BR" sz="1400" b="0" spc="-5" dirty="0">
                          <a:solidFill>
                            <a:schemeClr val="tx1"/>
                          </a:solidFill>
                          <a:effectLst/>
                        </a:rPr>
                        <a:t>sos</a:t>
                      </a:r>
                      <a:r>
                        <a:rPr lang="pt-BR" sz="1400" b="0" spc="-50" dirty="0">
                          <a:solidFill>
                            <a:schemeClr val="tx1"/>
                          </a:solidFill>
                          <a:effectLst/>
                        </a:rPr>
                        <a:t> </a:t>
                      </a:r>
                      <a:r>
                        <a:rPr lang="pt-BR" sz="1400" b="0" spc="-5" dirty="0">
                          <a:solidFill>
                            <a:schemeClr val="tx1"/>
                          </a:solidFill>
                          <a:effectLst/>
                        </a:rPr>
                        <a:t>hídricos</a:t>
                      </a:r>
                      <a:r>
                        <a:rPr lang="pt-BR" sz="1400" b="0" spc="-50" dirty="0">
                          <a:solidFill>
                            <a:schemeClr val="tx1"/>
                          </a:solidFill>
                          <a:effectLst/>
                        </a:rPr>
                        <a:t> </a:t>
                      </a:r>
                      <a:r>
                        <a:rPr lang="pt-BR" sz="1400" b="0" spc="-5" dirty="0">
                          <a:solidFill>
                            <a:schemeClr val="tx1"/>
                          </a:solidFill>
                          <a:effectLst/>
                        </a:rPr>
                        <a:t>o</a:t>
                      </a:r>
                      <a:r>
                        <a:rPr lang="pt-BR" sz="1400" b="0" spc="-10" dirty="0">
                          <a:solidFill>
                            <a:schemeClr val="tx1"/>
                          </a:solidFill>
                          <a:effectLst/>
                        </a:rPr>
                        <a:t>rg</a:t>
                      </a:r>
                      <a:r>
                        <a:rPr lang="pt-BR" sz="1400" b="0" spc="-5" dirty="0">
                          <a:solidFill>
                            <a:schemeClr val="tx1"/>
                          </a:solidFill>
                          <a:effectLst/>
                        </a:rPr>
                        <a:t>anizadas</a:t>
                      </a:r>
                      <a:r>
                        <a:rPr lang="pt-BR" sz="1400" b="0" spc="-50" dirty="0">
                          <a:solidFill>
                            <a:schemeClr val="tx1"/>
                          </a:solidFill>
                          <a:effectLst/>
                        </a:rPr>
                        <a:t> </a:t>
                      </a:r>
                      <a:r>
                        <a:rPr lang="pt-BR" sz="1400" b="0" dirty="0">
                          <a:solidFill>
                            <a:schemeClr val="tx1"/>
                          </a:solidFill>
                          <a:effectLst/>
                        </a:rPr>
                        <a:t>e</a:t>
                      </a:r>
                      <a:r>
                        <a:rPr lang="pt-BR" sz="1400" b="0" spc="-55" dirty="0">
                          <a:solidFill>
                            <a:schemeClr val="tx1"/>
                          </a:solidFill>
                          <a:effectLst/>
                        </a:rPr>
                        <a:t> </a:t>
                      </a:r>
                      <a:r>
                        <a:rPr lang="pt-BR" sz="1400" b="0" spc="-5" dirty="0">
                          <a:solidFill>
                            <a:schemeClr val="tx1"/>
                          </a:solidFill>
                          <a:effectLst/>
                        </a:rPr>
                        <a:t>sist</a:t>
                      </a:r>
                      <a:r>
                        <a:rPr lang="pt-BR" sz="1400" b="0" spc="-10" dirty="0">
                          <a:solidFill>
                            <a:schemeClr val="tx1"/>
                          </a:solidFill>
                          <a:effectLst/>
                        </a:rPr>
                        <a:t>e</a:t>
                      </a:r>
                      <a:r>
                        <a:rPr lang="pt-BR" sz="1400" b="0" spc="-5" dirty="0">
                          <a:solidFill>
                            <a:schemeClr val="tx1"/>
                          </a:solidFill>
                          <a:effectLst/>
                        </a:rPr>
                        <a:t>matizadas</a:t>
                      </a:r>
                      <a:r>
                        <a:rPr lang="pt-BR" sz="1400" b="0" spc="-50" dirty="0">
                          <a:solidFill>
                            <a:schemeClr val="tx1"/>
                          </a:solidFill>
                          <a:effectLst/>
                        </a:rPr>
                        <a:t> </a:t>
                      </a:r>
                      <a:r>
                        <a:rPr lang="pt-BR" sz="1400" b="0" spc="-10" dirty="0">
                          <a:solidFill>
                            <a:schemeClr val="tx1"/>
                          </a:solidFill>
                          <a:effectLst/>
                        </a:rPr>
                        <a:t>e</a:t>
                      </a:r>
                      <a:r>
                        <a:rPr lang="pt-BR" sz="1400" b="0" spc="-5" dirty="0">
                          <a:solidFill>
                            <a:schemeClr val="tx1"/>
                          </a:solidFill>
                          <a:effectLst/>
                        </a:rPr>
                        <a:t>m</a:t>
                      </a:r>
                      <a:r>
                        <a:rPr lang="pt-BR" sz="1400" b="0" spc="-55" dirty="0">
                          <a:solidFill>
                            <a:schemeClr val="tx1"/>
                          </a:solidFill>
                          <a:effectLst/>
                        </a:rPr>
                        <a:t> </a:t>
                      </a:r>
                      <a:r>
                        <a:rPr lang="pt-BR" sz="1400" b="0" spc="-5" dirty="0">
                          <a:solidFill>
                            <a:schemeClr val="tx1"/>
                          </a:solidFill>
                          <a:effectLst/>
                        </a:rPr>
                        <a:t>bancos</a:t>
                      </a:r>
                      <a:r>
                        <a:rPr lang="pt-BR" sz="1400" b="0" spc="-50" dirty="0">
                          <a:solidFill>
                            <a:schemeClr val="tx1"/>
                          </a:solidFill>
                          <a:effectLst/>
                        </a:rPr>
                        <a:t> </a:t>
                      </a:r>
                      <a:r>
                        <a:rPr lang="pt-BR" sz="1400" b="0" spc="-5" dirty="0">
                          <a:solidFill>
                            <a:schemeClr val="tx1"/>
                          </a:solidFill>
                          <a:effectLst/>
                        </a:rPr>
                        <a:t>d</a:t>
                      </a:r>
                      <a:r>
                        <a:rPr lang="pt-BR" sz="1400" b="0" spc="-10" dirty="0">
                          <a:solidFill>
                            <a:schemeClr val="tx1"/>
                          </a:solidFill>
                          <a:effectLst/>
                        </a:rPr>
                        <a:t>e</a:t>
                      </a:r>
                      <a:r>
                        <a:rPr lang="pt-BR" sz="1400" b="0" spc="-60" dirty="0">
                          <a:solidFill>
                            <a:schemeClr val="tx1"/>
                          </a:solidFill>
                          <a:effectLst/>
                        </a:rPr>
                        <a:t> </a:t>
                      </a:r>
                      <a:r>
                        <a:rPr lang="pt-BR" sz="1400" b="0" dirty="0">
                          <a:solidFill>
                            <a:schemeClr val="tx1"/>
                          </a:solidFill>
                          <a:effectLst/>
                        </a:rPr>
                        <a:t>dados,</a:t>
                      </a:r>
                      <a:r>
                        <a:rPr lang="pt-BR" sz="1400" b="0" spc="-55" dirty="0">
                          <a:solidFill>
                            <a:schemeClr val="tx1"/>
                          </a:solidFill>
                          <a:effectLst/>
                        </a:rPr>
                        <a:t> </a:t>
                      </a:r>
                      <a:r>
                        <a:rPr lang="pt-BR" sz="1400" b="0" spc="-5" dirty="0">
                          <a:solidFill>
                            <a:schemeClr val="tx1"/>
                          </a:solidFill>
                          <a:effectLst/>
                        </a:rPr>
                        <a:t>b</a:t>
                      </a:r>
                      <a:r>
                        <a:rPr lang="pt-BR" sz="1400" b="0" spc="-10" dirty="0">
                          <a:solidFill>
                            <a:schemeClr val="tx1"/>
                          </a:solidFill>
                          <a:effectLst/>
                        </a:rPr>
                        <a:t>e</a:t>
                      </a:r>
                      <a:r>
                        <a:rPr lang="pt-BR" sz="1400" b="0" spc="-5" dirty="0">
                          <a:solidFill>
                            <a:schemeClr val="tx1"/>
                          </a:solidFill>
                          <a:effectLst/>
                        </a:rPr>
                        <a:t>m</a:t>
                      </a:r>
                      <a:r>
                        <a:rPr lang="pt-BR" sz="1400" b="0" spc="-55" dirty="0">
                          <a:solidFill>
                            <a:schemeClr val="tx1"/>
                          </a:solidFill>
                          <a:effectLst/>
                        </a:rPr>
                        <a:t> </a:t>
                      </a:r>
                      <a:r>
                        <a:rPr lang="pt-BR" sz="1400" b="0" dirty="0">
                          <a:solidFill>
                            <a:schemeClr val="tx1"/>
                          </a:solidFill>
                          <a:effectLst/>
                        </a:rPr>
                        <a:t>como</a:t>
                      </a:r>
                      <a:r>
                        <a:rPr lang="pt-BR" sz="1400" b="0" spc="-50" dirty="0">
                          <a:solidFill>
                            <a:schemeClr val="tx1"/>
                          </a:solidFill>
                          <a:effectLst/>
                        </a:rPr>
                        <a:t> </a:t>
                      </a:r>
                      <a:r>
                        <a:rPr lang="pt-BR" sz="1400" b="0" spc="-5" dirty="0">
                          <a:solidFill>
                            <a:schemeClr val="tx1"/>
                          </a:solidFill>
                          <a:effectLst/>
                        </a:rPr>
                        <a:t>fe</a:t>
                      </a:r>
                      <a:r>
                        <a:rPr lang="pt-BR" sz="1400" b="0" spc="-10" dirty="0">
                          <a:solidFill>
                            <a:schemeClr val="tx1"/>
                          </a:solidFill>
                          <a:effectLst/>
                        </a:rPr>
                        <a:t>rr</a:t>
                      </a:r>
                      <a:r>
                        <a:rPr lang="pt-BR" sz="1400" b="0" spc="-5" dirty="0">
                          <a:solidFill>
                            <a:schemeClr val="tx1"/>
                          </a:solidFill>
                          <a:effectLst/>
                        </a:rPr>
                        <a:t>am</a:t>
                      </a:r>
                      <a:r>
                        <a:rPr lang="pt-BR" sz="1400" b="0" spc="-10" dirty="0">
                          <a:solidFill>
                            <a:schemeClr val="tx1"/>
                          </a:solidFill>
                          <a:effectLst/>
                        </a:rPr>
                        <a:t>e</a:t>
                      </a:r>
                      <a:r>
                        <a:rPr lang="pt-BR" sz="1400" b="0" spc="-5" dirty="0">
                          <a:solidFill>
                            <a:schemeClr val="tx1"/>
                          </a:solidFill>
                          <a:effectLst/>
                        </a:rPr>
                        <a:t>ntal computacional</a:t>
                      </a:r>
                      <a:r>
                        <a:rPr lang="pt-BR" sz="1400" b="0" spc="-50" dirty="0">
                          <a:solidFill>
                            <a:schemeClr val="tx1"/>
                          </a:solidFill>
                          <a:effectLst/>
                        </a:rPr>
                        <a:t> </a:t>
                      </a:r>
                      <a:r>
                        <a:rPr lang="pt-BR" sz="1400" b="0" spc="-5" dirty="0">
                          <a:solidFill>
                            <a:schemeClr val="tx1"/>
                          </a:solidFill>
                          <a:effectLst/>
                        </a:rPr>
                        <a:t>qu</a:t>
                      </a:r>
                      <a:r>
                        <a:rPr lang="pt-BR" sz="1400" b="0" spc="-10" dirty="0">
                          <a:solidFill>
                            <a:schemeClr val="tx1"/>
                          </a:solidFill>
                          <a:effectLst/>
                        </a:rPr>
                        <a:t>e</a:t>
                      </a:r>
                      <a:r>
                        <a:rPr lang="pt-BR" sz="1400" b="0" spc="-50" dirty="0">
                          <a:solidFill>
                            <a:schemeClr val="tx1"/>
                          </a:solidFill>
                          <a:effectLst/>
                        </a:rPr>
                        <a:t> </a:t>
                      </a:r>
                      <a:r>
                        <a:rPr lang="pt-BR" sz="1400" b="0" spc="-5" dirty="0">
                          <a:solidFill>
                            <a:schemeClr val="tx1"/>
                          </a:solidFill>
                          <a:effectLst/>
                        </a:rPr>
                        <a:t>p</a:t>
                      </a:r>
                      <a:r>
                        <a:rPr lang="pt-BR" sz="1400" b="0" spc="-10" dirty="0">
                          <a:solidFill>
                            <a:schemeClr val="tx1"/>
                          </a:solidFill>
                          <a:effectLst/>
                        </a:rPr>
                        <a:t>er</a:t>
                      </a:r>
                      <a:r>
                        <a:rPr lang="pt-BR" sz="1400" b="0" spc="-5" dirty="0">
                          <a:solidFill>
                            <a:schemeClr val="tx1"/>
                          </a:solidFill>
                          <a:effectLst/>
                        </a:rPr>
                        <a:t>mita</a:t>
                      </a:r>
                      <a:r>
                        <a:rPr lang="pt-BR" sz="1400" b="0" spc="-45" dirty="0">
                          <a:solidFill>
                            <a:schemeClr val="tx1"/>
                          </a:solidFill>
                          <a:effectLst/>
                        </a:rPr>
                        <a:t> </a:t>
                      </a:r>
                      <a:r>
                        <a:rPr lang="pt-BR" sz="1400" b="0" dirty="0">
                          <a:solidFill>
                            <a:schemeClr val="tx1"/>
                          </a:solidFill>
                          <a:effectLst/>
                        </a:rPr>
                        <a:t>acessá-las</a:t>
                      </a:r>
                      <a:r>
                        <a:rPr lang="pt-BR" sz="1400" b="0" spc="-40" dirty="0">
                          <a:solidFill>
                            <a:schemeClr val="tx1"/>
                          </a:solidFill>
                          <a:effectLst/>
                        </a:rPr>
                        <a:t> </a:t>
                      </a:r>
                      <a:r>
                        <a:rPr lang="pt-BR" sz="1400" b="0" dirty="0">
                          <a:solidFill>
                            <a:schemeClr val="tx1"/>
                          </a:solidFill>
                          <a:effectLst/>
                        </a:rPr>
                        <a:t>e</a:t>
                      </a:r>
                      <a:r>
                        <a:rPr lang="pt-BR" sz="1400" b="0" spc="-50" dirty="0">
                          <a:solidFill>
                            <a:schemeClr val="tx1"/>
                          </a:solidFill>
                          <a:effectLst/>
                        </a:rPr>
                        <a:t> </a:t>
                      </a:r>
                      <a:r>
                        <a:rPr lang="pt-BR" sz="1400" b="0" spc="-5" dirty="0">
                          <a:solidFill>
                            <a:schemeClr val="tx1"/>
                          </a:solidFill>
                          <a:effectLst/>
                        </a:rPr>
                        <a:t>analisá-las</a:t>
                      </a:r>
                      <a:r>
                        <a:rPr lang="pt-BR" sz="1400" b="0" spc="-40" dirty="0">
                          <a:solidFill>
                            <a:schemeClr val="tx1"/>
                          </a:solidFill>
                          <a:effectLst/>
                        </a:rPr>
                        <a:t> </a:t>
                      </a:r>
                      <a:r>
                        <a:rPr lang="pt-BR" sz="1400" b="0" spc="-5" dirty="0">
                          <a:solidFill>
                            <a:schemeClr val="tx1"/>
                          </a:solidFill>
                          <a:effectLst/>
                        </a:rPr>
                        <a:t>em</a:t>
                      </a:r>
                      <a:r>
                        <a:rPr lang="pt-BR" sz="1400" b="0" spc="-50" dirty="0">
                          <a:solidFill>
                            <a:schemeClr val="tx1"/>
                          </a:solidFill>
                          <a:effectLst/>
                        </a:rPr>
                        <a:t> </a:t>
                      </a:r>
                      <a:r>
                        <a:rPr lang="pt-BR" sz="1400" b="0" dirty="0">
                          <a:solidFill>
                            <a:schemeClr val="tx1"/>
                          </a:solidFill>
                          <a:effectLst/>
                        </a:rPr>
                        <a:t>seu</a:t>
                      </a:r>
                      <a:r>
                        <a:rPr lang="pt-BR" sz="1400" b="0" spc="-50" dirty="0">
                          <a:solidFill>
                            <a:schemeClr val="tx1"/>
                          </a:solidFill>
                          <a:effectLst/>
                        </a:rPr>
                        <a:t> </a:t>
                      </a:r>
                      <a:r>
                        <a:rPr lang="pt-BR" sz="1400" b="0" spc="-5" dirty="0">
                          <a:solidFill>
                            <a:schemeClr val="tx1"/>
                          </a:solidFill>
                          <a:effectLst/>
                        </a:rPr>
                        <a:t>conjunto</a:t>
                      </a:r>
                      <a:r>
                        <a:rPr lang="pt-BR" sz="1400" b="0" spc="-45" dirty="0">
                          <a:solidFill>
                            <a:schemeClr val="tx1"/>
                          </a:solidFill>
                          <a:effectLst/>
                        </a:rPr>
                        <a:t> </a:t>
                      </a:r>
                      <a:r>
                        <a:rPr lang="pt-BR" sz="1400" b="0" spc="-5" dirty="0">
                          <a:solidFill>
                            <a:schemeClr val="tx1"/>
                          </a:solidFill>
                          <a:effectLst/>
                        </a:rPr>
                        <a:t>de</a:t>
                      </a:r>
                      <a:r>
                        <a:rPr lang="pt-BR" sz="1400" b="0" spc="-45" dirty="0">
                          <a:solidFill>
                            <a:schemeClr val="tx1"/>
                          </a:solidFill>
                          <a:effectLst/>
                        </a:rPr>
                        <a:t> </a:t>
                      </a:r>
                      <a:r>
                        <a:rPr lang="pt-BR" sz="1400" b="0" spc="-5" dirty="0">
                          <a:solidFill>
                            <a:schemeClr val="tx1"/>
                          </a:solidFill>
                          <a:effectLst/>
                        </a:rPr>
                        <a:t>fo</a:t>
                      </a:r>
                      <a:r>
                        <a:rPr lang="pt-BR" sz="1400" b="0" spc="-10" dirty="0">
                          <a:solidFill>
                            <a:schemeClr val="tx1"/>
                          </a:solidFill>
                          <a:effectLst/>
                        </a:rPr>
                        <a:t>r</a:t>
                      </a:r>
                      <a:r>
                        <a:rPr lang="pt-BR" sz="1400" b="0" spc="-5" dirty="0">
                          <a:solidFill>
                            <a:schemeClr val="tx1"/>
                          </a:solidFill>
                          <a:effectLst/>
                        </a:rPr>
                        <a:t>ma</a:t>
                      </a:r>
                      <a:r>
                        <a:rPr lang="pt-BR" sz="1400" b="0" spc="-50" dirty="0">
                          <a:solidFill>
                            <a:schemeClr val="tx1"/>
                          </a:solidFill>
                          <a:effectLst/>
                        </a:rPr>
                        <a:t> </a:t>
                      </a:r>
                      <a:r>
                        <a:rPr lang="pt-BR" sz="1400" b="0" dirty="0">
                          <a:solidFill>
                            <a:schemeClr val="tx1"/>
                          </a:solidFill>
                          <a:effectLst/>
                        </a:rPr>
                        <a:t>a</a:t>
                      </a:r>
                      <a:r>
                        <a:rPr lang="pt-BR" sz="1400" b="0" spc="-45" dirty="0">
                          <a:solidFill>
                            <a:schemeClr val="tx1"/>
                          </a:solidFill>
                          <a:effectLst/>
                        </a:rPr>
                        <a:t> </a:t>
                      </a:r>
                      <a:r>
                        <a:rPr lang="pt-BR" sz="1400" b="0" spc="-5" dirty="0">
                          <a:solidFill>
                            <a:schemeClr val="tx1"/>
                          </a:solidFill>
                          <a:effectLst/>
                        </a:rPr>
                        <a:t>permiti</a:t>
                      </a:r>
                      <a:r>
                        <a:rPr lang="pt-BR" sz="1400" b="0" spc="-10" dirty="0">
                          <a:solidFill>
                            <a:schemeClr val="tx1"/>
                          </a:solidFill>
                          <a:effectLst/>
                        </a:rPr>
                        <a:t>r</a:t>
                      </a:r>
                      <a:r>
                        <a:rPr lang="pt-BR" sz="1400" b="0" spc="-50" dirty="0">
                          <a:solidFill>
                            <a:schemeClr val="tx1"/>
                          </a:solidFill>
                          <a:effectLst/>
                        </a:rPr>
                        <a:t> </a:t>
                      </a:r>
                      <a:r>
                        <a:rPr lang="pt-BR" sz="1400" b="0" dirty="0">
                          <a:solidFill>
                            <a:schemeClr val="tx1"/>
                          </a:solidFill>
                          <a:effectLst/>
                        </a:rPr>
                        <a:t>sua</a:t>
                      </a:r>
                      <a:r>
                        <a:rPr lang="pt-BR" sz="1400" b="0" spc="-45" dirty="0">
                          <a:solidFill>
                            <a:schemeClr val="tx1"/>
                          </a:solidFill>
                          <a:effectLst/>
                        </a:rPr>
                        <a:t> </a:t>
                      </a:r>
                      <a:r>
                        <a:rPr lang="pt-BR" sz="1400" b="0" spc="-5" dirty="0">
                          <a:solidFill>
                            <a:schemeClr val="tx1"/>
                          </a:solidFill>
                          <a:effectLst/>
                        </a:rPr>
                        <a:t>utilização</a:t>
                      </a:r>
                      <a:r>
                        <a:rPr lang="pt-BR" sz="1400" b="0" spc="-40" dirty="0">
                          <a:solidFill>
                            <a:schemeClr val="tx1"/>
                          </a:solidFill>
                          <a:effectLst/>
                        </a:rPr>
                        <a:t> </a:t>
                      </a:r>
                      <a:r>
                        <a:rPr lang="pt-BR" sz="1400" b="0" dirty="0">
                          <a:solidFill>
                            <a:schemeClr val="tx1"/>
                          </a:solidFill>
                          <a:effectLst/>
                        </a:rPr>
                        <a:t>nos</a:t>
                      </a:r>
                      <a:r>
                        <a:rPr lang="pt-BR" sz="1400" b="0" spc="-40" dirty="0">
                          <a:solidFill>
                            <a:schemeClr val="tx1"/>
                          </a:solidFill>
                          <a:effectLst/>
                        </a:rPr>
                        <a:t> </a:t>
                      </a:r>
                      <a:r>
                        <a:rPr lang="pt-BR" sz="1400" b="0" dirty="0">
                          <a:solidFill>
                            <a:schemeClr val="tx1"/>
                          </a:solidFill>
                          <a:effectLst/>
                        </a:rPr>
                        <a:t>processos</a:t>
                      </a:r>
                      <a:r>
                        <a:rPr lang="pt-BR" sz="1400" b="0" spc="355" dirty="0">
                          <a:solidFill>
                            <a:schemeClr val="tx1"/>
                          </a:solidFill>
                          <a:effectLst/>
                        </a:rPr>
                        <a:t> </a:t>
                      </a:r>
                      <a:r>
                        <a:rPr lang="pt-BR" sz="1400" b="0" spc="-5" dirty="0">
                          <a:solidFill>
                            <a:schemeClr val="tx1"/>
                          </a:solidFill>
                          <a:effectLst/>
                        </a:rPr>
                        <a:t>administ</a:t>
                      </a:r>
                      <a:r>
                        <a:rPr lang="pt-BR" sz="1400" b="0" spc="-10" dirty="0">
                          <a:solidFill>
                            <a:schemeClr val="tx1"/>
                          </a:solidFill>
                          <a:effectLst/>
                        </a:rPr>
                        <a:t>r</a:t>
                      </a:r>
                      <a:r>
                        <a:rPr lang="pt-BR" sz="1400" b="0" spc="-5" dirty="0">
                          <a:solidFill>
                            <a:schemeClr val="tx1"/>
                          </a:solidFill>
                          <a:effectLst/>
                        </a:rPr>
                        <a:t>ati</a:t>
                      </a:r>
                      <a:r>
                        <a:rPr lang="pt-BR" sz="1400" b="0" spc="-10" dirty="0">
                          <a:solidFill>
                            <a:schemeClr val="tx1"/>
                          </a:solidFill>
                          <a:effectLst/>
                        </a:rPr>
                        <a:t>v</a:t>
                      </a:r>
                      <a:r>
                        <a:rPr lang="pt-BR" sz="1400" b="0" spc="-5" dirty="0">
                          <a:solidFill>
                            <a:schemeClr val="tx1"/>
                          </a:solidFill>
                          <a:effectLst/>
                        </a:rPr>
                        <a:t>os</a:t>
                      </a:r>
                      <a:r>
                        <a:rPr lang="pt-BR" sz="1400" b="0" spc="-10" dirty="0">
                          <a:solidFill>
                            <a:schemeClr val="tx1"/>
                          </a:solidFill>
                          <a:effectLst/>
                        </a:rPr>
                        <a:t>,</a:t>
                      </a:r>
                      <a:r>
                        <a:rPr lang="pt-BR" sz="1400" b="0" spc="-50" dirty="0">
                          <a:solidFill>
                            <a:schemeClr val="tx1"/>
                          </a:solidFill>
                          <a:effectLst/>
                        </a:rPr>
                        <a:t> </a:t>
                      </a:r>
                      <a:r>
                        <a:rPr lang="pt-BR" sz="1400" b="0" spc="-10" dirty="0">
                          <a:solidFill>
                            <a:schemeClr val="tx1"/>
                          </a:solidFill>
                          <a:effectLst/>
                        </a:rPr>
                        <a:t>ger</a:t>
                      </a:r>
                      <a:r>
                        <a:rPr lang="pt-BR" sz="1400" b="0" spc="-5" dirty="0">
                          <a:solidFill>
                            <a:schemeClr val="tx1"/>
                          </a:solidFill>
                          <a:effectLst/>
                        </a:rPr>
                        <a:t>enciais</a:t>
                      </a:r>
                      <a:r>
                        <a:rPr lang="pt-BR" sz="1400" b="0" spc="-40" dirty="0">
                          <a:solidFill>
                            <a:schemeClr val="tx1"/>
                          </a:solidFill>
                          <a:effectLst/>
                        </a:rPr>
                        <a:t> </a:t>
                      </a:r>
                      <a:r>
                        <a:rPr lang="pt-BR" sz="1400" b="0" dirty="0">
                          <a:solidFill>
                            <a:schemeClr val="tx1"/>
                          </a:solidFill>
                          <a:effectLst/>
                        </a:rPr>
                        <a:t>e</a:t>
                      </a:r>
                      <a:r>
                        <a:rPr lang="pt-BR" sz="1400" b="0" spc="-50" dirty="0">
                          <a:solidFill>
                            <a:schemeClr val="tx1"/>
                          </a:solidFill>
                          <a:effectLst/>
                        </a:rPr>
                        <a:t> </a:t>
                      </a:r>
                      <a:r>
                        <a:rPr lang="pt-BR" sz="1400" b="0" spc="-5" dirty="0">
                          <a:solidFill>
                            <a:schemeClr val="tx1"/>
                          </a:solidFill>
                          <a:effectLst/>
                        </a:rPr>
                        <a:t>de</a:t>
                      </a:r>
                      <a:r>
                        <a:rPr lang="pt-BR" sz="1400" b="0" spc="-50" dirty="0">
                          <a:solidFill>
                            <a:schemeClr val="tx1"/>
                          </a:solidFill>
                          <a:effectLst/>
                        </a:rPr>
                        <a:t> </a:t>
                      </a:r>
                      <a:r>
                        <a:rPr lang="pt-BR" sz="1400" b="0" spc="-10" dirty="0">
                          <a:solidFill>
                            <a:schemeClr val="tx1"/>
                          </a:solidFill>
                          <a:effectLst/>
                        </a:rPr>
                        <a:t>r</a:t>
                      </a:r>
                      <a:r>
                        <a:rPr lang="pt-BR" sz="1400" b="0" spc="-5" dirty="0">
                          <a:solidFill>
                            <a:schemeClr val="tx1"/>
                          </a:solidFill>
                          <a:effectLst/>
                        </a:rPr>
                        <a:t>egulação</a:t>
                      </a:r>
                      <a:r>
                        <a:rPr lang="pt-BR" sz="1400" b="0" spc="-40" dirty="0">
                          <a:solidFill>
                            <a:schemeClr val="tx1"/>
                          </a:solidFill>
                          <a:effectLst/>
                        </a:rPr>
                        <a:t> </a:t>
                      </a:r>
                      <a:r>
                        <a:rPr lang="pt-BR" sz="1400" b="0" spc="-5" dirty="0">
                          <a:solidFill>
                            <a:schemeClr val="tx1"/>
                          </a:solidFill>
                          <a:effectLst/>
                        </a:rPr>
                        <a:t>do</a:t>
                      </a:r>
                      <a:r>
                        <a:rPr lang="pt-BR" sz="1400" b="0" spc="-40" dirty="0">
                          <a:solidFill>
                            <a:schemeClr val="tx1"/>
                          </a:solidFill>
                          <a:effectLst/>
                        </a:rPr>
                        <a:t> </a:t>
                      </a:r>
                      <a:r>
                        <a:rPr lang="pt-BR" sz="1400" b="0" dirty="0">
                          <a:solidFill>
                            <a:schemeClr val="tx1"/>
                          </a:solidFill>
                          <a:effectLst/>
                        </a:rPr>
                        <a:t>uso</a:t>
                      </a:r>
                      <a:r>
                        <a:rPr lang="pt-BR" sz="1400" b="0" spc="-40" dirty="0">
                          <a:solidFill>
                            <a:schemeClr val="tx1"/>
                          </a:solidFill>
                          <a:effectLst/>
                        </a:rPr>
                        <a:t> </a:t>
                      </a:r>
                      <a:r>
                        <a:rPr lang="pt-BR" sz="1400" b="0" spc="-5" dirty="0">
                          <a:solidFill>
                            <a:schemeClr val="tx1"/>
                          </a:solidFill>
                          <a:effectLst/>
                        </a:rPr>
                        <a:t>da</a:t>
                      </a:r>
                      <a:r>
                        <a:rPr lang="pt-BR" sz="1400" b="0" spc="-45" dirty="0">
                          <a:solidFill>
                            <a:schemeClr val="tx1"/>
                          </a:solidFill>
                          <a:effectLst/>
                        </a:rPr>
                        <a:t> </a:t>
                      </a:r>
                      <a:r>
                        <a:rPr lang="pt-BR" sz="1400" b="0" spc="-5" dirty="0">
                          <a:solidFill>
                            <a:schemeClr val="tx1"/>
                          </a:solidFill>
                          <a:effectLst/>
                        </a:rPr>
                        <a:t>água.</a:t>
                      </a:r>
                      <a:endParaRPr lang="pt-BR" sz="1400" b="0" dirty="0">
                        <a:solidFill>
                          <a:schemeClr val="tx1"/>
                        </a:solidFill>
                        <a:effectLst/>
                        <a:latin typeface="Calibri"/>
                        <a:ea typeface="Calibri"/>
                        <a:cs typeface="Times New Roman"/>
                      </a:endParaRPr>
                    </a:p>
                  </a:txBody>
                  <a:tcPr marL="0" marR="0" marT="0" marB="0">
                    <a:noFill/>
                  </a:tcPr>
                </a:tc>
                <a:tc>
                  <a:txBody>
                    <a:bodyPr/>
                    <a:lstStyle/>
                    <a:p>
                      <a:pPr marL="144000" marR="0" indent="0" algn="l" defTabSz="914400" rtl="0" eaLnBrk="1" fontAlgn="auto" latinLnBrk="0" hangingPunct="1">
                        <a:lnSpc>
                          <a:spcPct val="150000"/>
                        </a:lnSpc>
                        <a:spcBef>
                          <a:spcPts val="0"/>
                        </a:spcBef>
                        <a:spcAft>
                          <a:spcPts val="600"/>
                        </a:spcAft>
                        <a:buClrTx/>
                        <a:buSzTx/>
                        <a:buFontTx/>
                        <a:buNone/>
                        <a:tabLst/>
                        <a:defRPr/>
                      </a:pPr>
                      <a:r>
                        <a:rPr lang="pt-BR" sz="1400" b="0" dirty="0" smtClean="0">
                          <a:solidFill>
                            <a:schemeClr val="tx1"/>
                          </a:solidFill>
                          <a:effectLst/>
                        </a:rPr>
                        <a:t> - O Sistema de Informação em Recursos Hídricos, previsto na lei 2725/2001 não foi implementado.</a:t>
                      </a:r>
                      <a:endParaRPr lang="pt-BR" sz="1400" b="0" dirty="0" smtClean="0">
                        <a:solidFill>
                          <a:schemeClr val="tx1"/>
                        </a:solidFill>
                        <a:effectLst/>
                        <a:latin typeface="Calibri"/>
                        <a:ea typeface="Calibri"/>
                        <a:cs typeface="Times New Roman"/>
                      </a:endParaRPr>
                    </a:p>
                    <a:p>
                      <a:pPr marL="144000">
                        <a:lnSpc>
                          <a:spcPct val="150000"/>
                        </a:lnSpc>
                        <a:spcAft>
                          <a:spcPts val="600"/>
                        </a:spcAft>
                      </a:pPr>
                      <a:r>
                        <a:rPr lang="pt-BR" sz="1400" b="0" dirty="0" smtClean="0">
                          <a:solidFill>
                            <a:schemeClr val="tx1"/>
                          </a:solidFill>
                          <a:effectLst/>
                        </a:rPr>
                        <a:t>- </a:t>
                      </a:r>
                      <a:r>
                        <a:rPr lang="pt-BR" sz="1400" b="0" dirty="0">
                          <a:solidFill>
                            <a:schemeClr val="tx1"/>
                          </a:solidFill>
                          <a:effectLst/>
                        </a:rPr>
                        <a:t>As informações hoje disponibilizadas para suporte a decisão estão fragmentadas, dispersas em vários órgãos. Não sistematizadas, grande parte em forma de documentos </a:t>
                      </a:r>
                      <a:r>
                        <a:rPr lang="pt-BR" sz="1400" b="0" dirty="0" smtClean="0">
                          <a:solidFill>
                            <a:schemeClr val="tx1"/>
                          </a:solidFill>
                          <a:effectLst/>
                        </a:rPr>
                        <a:t>impressos</a:t>
                      </a:r>
                      <a:endParaRPr lang="pt-BR" sz="1400" b="0" dirty="0">
                        <a:solidFill>
                          <a:schemeClr val="tx1"/>
                        </a:solidFill>
                        <a:effectLst/>
                      </a:endParaRPr>
                    </a:p>
                  </a:txBody>
                  <a:tcPr marL="0" marR="0" marT="0" marB="0">
                    <a:noFill/>
                  </a:tcPr>
                </a:tc>
                <a:tc>
                  <a:txBody>
                    <a:bodyPr/>
                    <a:lstStyle/>
                    <a:p>
                      <a:pPr marL="144000">
                        <a:lnSpc>
                          <a:spcPct val="150000"/>
                        </a:lnSpc>
                        <a:spcAft>
                          <a:spcPts val="600"/>
                        </a:spcAft>
                      </a:pPr>
                      <a:r>
                        <a:rPr lang="pt-BR" sz="1400" b="0" dirty="0">
                          <a:solidFill>
                            <a:schemeClr val="tx1"/>
                          </a:solidFill>
                          <a:effectLst/>
                        </a:rPr>
                        <a:t>- Implementação do Sistema de Informações de Recursos Hídricos integrado ao Sistema Distrital de Informações Ambientais - SISDIA.</a:t>
                      </a:r>
                      <a:endParaRPr lang="pt-BR" sz="1400" b="0" dirty="0">
                        <a:solidFill>
                          <a:schemeClr val="tx1"/>
                        </a:solidFill>
                        <a:effectLst/>
                        <a:latin typeface="Calibri"/>
                        <a:ea typeface="Calibri"/>
                        <a:cs typeface="Times New Roman"/>
                      </a:endParaRPr>
                    </a:p>
                  </a:txBody>
                  <a:tcPr marL="0" marR="0" marT="0" marB="0">
                    <a:noFill/>
                  </a:tcPr>
                </a:tc>
              </a:tr>
            </a:tbl>
          </a:graphicData>
        </a:graphic>
      </p:graphicFrame>
    </p:spTree>
    <p:extLst>
      <p:ext uri="{BB962C8B-B14F-4D97-AF65-F5344CB8AC3E}">
        <p14:creationId xmlns:p14="http://schemas.microsoft.com/office/powerpoint/2010/main" val="193754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96" y="584448"/>
            <a:ext cx="9054314" cy="6012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tângulo 5"/>
          <p:cNvSpPr/>
          <p:nvPr/>
        </p:nvSpPr>
        <p:spPr>
          <a:xfrm>
            <a:off x="35496" y="4797152"/>
            <a:ext cx="9001000" cy="665956"/>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823900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512" y="548680"/>
            <a:ext cx="8136904" cy="504056"/>
          </a:xfrm>
        </p:spPr>
        <p:txBody>
          <a:bodyPr>
            <a:normAutofit fontScale="90000"/>
          </a:bodyPr>
          <a:lstStyle/>
          <a:p>
            <a:r>
              <a:rPr lang="pt-BR" sz="2400" dirty="0"/>
              <a:t>Meta II.5 Variáveis operacionais</a:t>
            </a:r>
            <a:br>
              <a:rPr lang="pt-BR" sz="2400" dirty="0"/>
            </a:br>
            <a:endParaRPr lang="pt-BR" sz="2400" dirty="0"/>
          </a:p>
        </p:txBody>
      </p:sp>
      <p:graphicFrame>
        <p:nvGraphicFramePr>
          <p:cNvPr id="6" name="Tabela 5"/>
          <p:cNvGraphicFramePr>
            <a:graphicFrameLocks noGrp="1"/>
          </p:cNvGraphicFramePr>
          <p:nvPr>
            <p:extLst>
              <p:ext uri="{D42A27DB-BD31-4B8C-83A1-F6EECF244321}">
                <p14:modId xmlns:p14="http://schemas.microsoft.com/office/powerpoint/2010/main" val="2352646534"/>
              </p:ext>
            </p:extLst>
          </p:nvPr>
        </p:nvGraphicFramePr>
        <p:xfrm>
          <a:off x="179513" y="835229"/>
          <a:ext cx="8568950" cy="5379080"/>
        </p:xfrm>
        <a:graphic>
          <a:graphicData uri="http://schemas.openxmlformats.org/drawingml/2006/table">
            <a:tbl>
              <a:tblPr firstRow="1" firstCol="1" bandRow="1"/>
              <a:tblGrid>
                <a:gridCol w="337616"/>
                <a:gridCol w="1176328"/>
                <a:gridCol w="337023"/>
                <a:gridCol w="338209"/>
                <a:gridCol w="560237"/>
                <a:gridCol w="4724354"/>
                <a:gridCol w="490620"/>
                <a:gridCol w="604563"/>
              </a:tblGrid>
              <a:tr h="178099">
                <a:tc>
                  <a:txBody>
                    <a:bodyPr/>
                    <a:lstStyle/>
                    <a:p>
                      <a:pPr algn="ctr">
                        <a:lnSpc>
                          <a:spcPct val="100000"/>
                        </a:lnSpc>
                        <a:spcAft>
                          <a:spcPts val="0"/>
                        </a:spcAft>
                      </a:pPr>
                      <a:r>
                        <a:rPr lang="pt-BR" sz="1000" b="1" dirty="0">
                          <a:effectLst/>
                          <a:latin typeface="Calibri"/>
                          <a:ea typeface="Times New Roman"/>
                          <a:cs typeface="Times New Roman"/>
                        </a:rPr>
                        <a:t>Item</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dirty="0">
                          <a:effectLst/>
                          <a:latin typeface="Calibri"/>
                          <a:ea typeface="Times New Roman"/>
                          <a:cs typeface="Times New Roman"/>
                        </a:rPr>
                        <a:t>Variável</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2016</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1000" b="1">
                          <a:effectLst/>
                          <a:latin typeface="Calibri"/>
                          <a:ea typeface="Times New Roman"/>
                          <a:cs typeface="Times New Roman"/>
                        </a:rPr>
                        <a:t>Meta</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0000"/>
                        </a:lnSpc>
                        <a:spcAft>
                          <a:spcPts val="0"/>
                        </a:spcAft>
                      </a:pPr>
                      <a:r>
                        <a:rPr lang="pt-BR" sz="1000" b="1" dirty="0">
                          <a:effectLst/>
                          <a:latin typeface="Calibri"/>
                          <a:ea typeface="Times New Roman"/>
                          <a:cs typeface="Times New Roman"/>
                        </a:rPr>
                        <a:t>Tipologia C</a:t>
                      </a:r>
                      <a:endParaRPr lang="pt-BR" sz="1000" dirty="0">
                        <a:effectLst/>
                        <a:latin typeface="Calibri"/>
                        <a:ea typeface="Times New Roman"/>
                        <a:cs typeface="Times New Roman"/>
                      </a:endParaRPr>
                    </a:p>
                    <a:p>
                      <a:pPr algn="ctr">
                        <a:lnSpc>
                          <a:spcPct val="100000"/>
                        </a:lnSpc>
                        <a:spcAft>
                          <a:spcPts val="0"/>
                        </a:spcAft>
                      </a:pPr>
                      <a:r>
                        <a:rPr lang="pt-BR" sz="1000" b="1" dirty="0">
                          <a:effectLst/>
                          <a:latin typeface="Calibri"/>
                          <a:ea typeface="Times New Roman"/>
                          <a:cs typeface="Times New Roman"/>
                        </a:rPr>
                        <a:t>Nível</a:t>
                      </a:r>
                      <a:endParaRPr lang="pt-BR" sz="1000" dirty="0">
                        <a:effectLst/>
                        <a:latin typeface="Calibri"/>
                        <a:ea typeface="Times New Roman"/>
                        <a:cs typeface="Times New Roman"/>
                      </a:endParaRPr>
                    </a:p>
                    <a:p>
                      <a:pPr algn="ctr">
                        <a:lnSpc>
                          <a:spcPct val="100000"/>
                        </a:lnSpc>
                        <a:spcAft>
                          <a:spcPts val="0"/>
                        </a:spcAft>
                      </a:pPr>
                      <a:r>
                        <a:rPr lang="pt-BR" sz="1000" b="1" dirty="0">
                          <a:effectLst/>
                          <a:latin typeface="Calibri"/>
                          <a:ea typeface="Times New Roman"/>
                          <a:cs typeface="Times New Roman"/>
                        </a:rPr>
                        <a:t>Mínimo</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00000"/>
                        </a:lnSpc>
                        <a:spcAft>
                          <a:spcPts val="0"/>
                        </a:spcAft>
                      </a:pPr>
                      <a:r>
                        <a:rPr lang="pt-BR" sz="1000" b="1">
                          <a:effectLst/>
                          <a:latin typeface="Calibri"/>
                          <a:ea typeface="Times New Roman"/>
                          <a:cs typeface="Times New Roman"/>
                        </a:rPr>
                        <a:t> </a:t>
                      </a:r>
                      <a:endParaRPr lang="pt-BR" sz="1000">
                        <a:effectLst/>
                        <a:latin typeface="Calibri"/>
                        <a:ea typeface="Times New Roman"/>
                        <a:cs typeface="Times New Roman"/>
                      </a:endParaRPr>
                    </a:p>
                    <a:p>
                      <a:pPr algn="ctr">
                        <a:lnSpc>
                          <a:spcPct val="100000"/>
                        </a:lnSpc>
                        <a:spcAft>
                          <a:spcPts val="0"/>
                        </a:spcAft>
                      </a:pPr>
                      <a:r>
                        <a:rPr lang="pt-BR" sz="1000" b="1">
                          <a:effectLst/>
                          <a:latin typeface="Calibri"/>
                          <a:ea typeface="Times New Roman"/>
                          <a:cs typeface="Times New Roman"/>
                        </a:rPr>
                        <a:t>DESCRIÇÃO DO NÍVEL DA VARIÁVEL PARA ATINGIMENTO DA META</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0000"/>
                        </a:lnSpc>
                        <a:spcAft>
                          <a:spcPts val="0"/>
                        </a:spcAft>
                      </a:pPr>
                      <a:r>
                        <a:rPr lang="pt-BR" sz="1000" b="1">
                          <a:effectLst/>
                          <a:latin typeface="Calibri"/>
                          <a:ea typeface="Times New Roman"/>
                          <a:cs typeface="Times New Roman"/>
                        </a:rPr>
                        <a:t> </a:t>
                      </a:r>
                      <a:endParaRPr lang="pt-BR" sz="1000">
                        <a:effectLst/>
                        <a:latin typeface="Calibri"/>
                        <a:ea typeface="Times New Roman"/>
                        <a:cs typeface="Times New Roman"/>
                      </a:endParaRPr>
                    </a:p>
                    <a:p>
                      <a:pPr algn="ctr">
                        <a:lnSpc>
                          <a:spcPct val="100000"/>
                        </a:lnSpc>
                        <a:spcAft>
                          <a:spcPts val="0"/>
                        </a:spcAft>
                      </a:pPr>
                      <a:r>
                        <a:rPr lang="pt-BR" sz="1000" b="1">
                          <a:effectLst/>
                          <a:latin typeface="Calibri"/>
                          <a:ea typeface="Times New Roman"/>
                          <a:cs typeface="Times New Roman"/>
                        </a:rPr>
                        <a:t>Tem</a:t>
                      </a:r>
                      <a:endParaRPr lang="pt-BR" sz="1000">
                        <a:effectLst/>
                        <a:latin typeface="Calibri"/>
                        <a:ea typeface="Times New Roman"/>
                        <a:cs typeface="Times New Roman"/>
                      </a:endParaRPr>
                    </a:p>
                    <a:p>
                      <a:pPr algn="ctr">
                        <a:lnSpc>
                          <a:spcPct val="100000"/>
                        </a:lnSpc>
                        <a:spcAft>
                          <a:spcPts val="0"/>
                        </a:spcAft>
                      </a:pPr>
                      <a:r>
                        <a:rPr lang="pt-BR" sz="1000" b="1">
                          <a:effectLst/>
                          <a:latin typeface="Calibri"/>
                          <a:ea typeface="Times New Roman"/>
                          <a:cs typeface="Times New Roman"/>
                        </a:rPr>
                        <a:t>desafio?</a:t>
                      </a:r>
                      <a:endParaRPr lang="pt-BR" sz="10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0000"/>
                        </a:lnSpc>
                        <a:spcAft>
                          <a:spcPts val="0"/>
                        </a:spcAft>
                      </a:pPr>
                      <a:r>
                        <a:rPr lang="pt-BR" sz="1000" b="1" dirty="0">
                          <a:effectLst/>
                          <a:latin typeface="Calibri"/>
                          <a:ea typeface="Times New Roman"/>
                          <a:cs typeface="Times New Roman"/>
                        </a:rPr>
                        <a:t>Proposta alocação recursos </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6769">
                <a:tc gridSpan="4">
                  <a:txBody>
                    <a:bodyPr/>
                    <a:lstStyle/>
                    <a:p>
                      <a:pPr algn="ctr">
                        <a:lnSpc>
                          <a:spcPct val="100000"/>
                        </a:lnSpc>
                        <a:spcAft>
                          <a:spcPts val="0"/>
                        </a:spcAft>
                      </a:pPr>
                      <a:r>
                        <a:rPr lang="pt-BR" sz="1000" b="1" dirty="0">
                          <a:effectLst/>
                          <a:latin typeface="Calibri"/>
                          <a:ea typeface="Times New Roman"/>
                          <a:cs typeface="Times New Roman"/>
                        </a:rPr>
                        <a:t> </a:t>
                      </a:r>
                      <a:endParaRPr lang="pt-BR" sz="1000" dirty="0">
                        <a:effectLst/>
                        <a:latin typeface="Calibri"/>
                        <a:ea typeface="Times New Roman"/>
                        <a:cs typeface="Times New Roman"/>
                      </a:endParaRPr>
                    </a:p>
                    <a:p>
                      <a:pPr algn="ctr">
                        <a:lnSpc>
                          <a:spcPct val="100000"/>
                        </a:lnSpc>
                        <a:spcAft>
                          <a:spcPts val="0"/>
                        </a:spcAft>
                      </a:pPr>
                      <a:r>
                        <a:rPr lang="pt-BR" sz="1000" b="1" dirty="0">
                          <a:effectLst/>
                          <a:latin typeface="Calibri"/>
                          <a:ea typeface="Times New Roman"/>
                          <a:cs typeface="Times New Roman"/>
                        </a:rPr>
                        <a:t>Variáveis Operacionais</a:t>
                      </a:r>
                      <a:endParaRPr lang="pt-BR" sz="10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c vMerge="1">
                  <a:txBody>
                    <a:bodyPr/>
                    <a:lstStyle/>
                    <a:p>
                      <a:endParaRPr lang="pt-BR"/>
                    </a:p>
                  </a:txBody>
                  <a:tcPr/>
                </a:tc>
              </a:tr>
              <a:tr h="489740">
                <a:tc>
                  <a:txBody>
                    <a:bodyPr/>
                    <a:lstStyle/>
                    <a:p>
                      <a:pPr>
                        <a:lnSpc>
                          <a:spcPct val="115000"/>
                        </a:lnSpc>
                        <a:spcAft>
                          <a:spcPts val="0"/>
                        </a:spcAft>
                      </a:pPr>
                      <a:r>
                        <a:rPr lang="pt-BR" sz="1100" u="sng">
                          <a:effectLst/>
                          <a:latin typeface="Calibri"/>
                          <a:ea typeface="Times New Roman"/>
                          <a:cs typeface="Times New Roman"/>
                        </a:rPr>
                        <a:t>4.1.</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BR" sz="1100" b="1" spc="185" dirty="0">
                          <a:effectLst/>
                          <a:latin typeface="Calibri"/>
                          <a:ea typeface="Times New Roman"/>
                          <a:cs typeface="Times New Roman"/>
                        </a:rPr>
                        <a:t> </a:t>
                      </a:r>
                      <a:r>
                        <a:rPr lang="pt-BR" sz="1100" b="1" u="sng" spc="-5" dirty="0">
                          <a:effectLst/>
                          <a:latin typeface="Calibri"/>
                          <a:ea typeface="Times New Roman"/>
                          <a:cs typeface="Times New Roman"/>
                        </a:rPr>
                        <a:t>Ou</a:t>
                      </a:r>
                      <a:r>
                        <a:rPr lang="pt-BR" sz="1100" b="1" u="sng" spc="-10" dirty="0">
                          <a:effectLst/>
                          <a:latin typeface="Calibri"/>
                          <a:ea typeface="Times New Roman"/>
                          <a:cs typeface="Times New Roman"/>
                        </a:rPr>
                        <a:t>to</a:t>
                      </a:r>
                      <a:r>
                        <a:rPr lang="pt-BR" sz="1100" b="1" u="sng" spc="-5" dirty="0">
                          <a:effectLst/>
                          <a:latin typeface="Calibri"/>
                          <a:ea typeface="Times New Roman"/>
                          <a:cs typeface="Times New Roman"/>
                        </a:rPr>
                        <a:t>rg</a:t>
                      </a:r>
                      <a:r>
                        <a:rPr lang="pt-BR" sz="1100" b="1" u="sng" spc="-10" dirty="0">
                          <a:effectLst/>
                          <a:latin typeface="Calibri"/>
                          <a:ea typeface="Times New Roman"/>
                          <a:cs typeface="Times New Roman"/>
                        </a:rPr>
                        <a:t>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5</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5</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4</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a:effectLst/>
                          <a:latin typeface="Calibri"/>
                          <a:ea typeface="Times New Roman"/>
                          <a:cs typeface="Times New Roman"/>
                        </a:rPr>
                        <a:t>Há emissão de outorga de direito de recursos hídricos para captação de água, bem como para lançamento de efluentes, tendo sido outorgados mais de 30% do universo de usuários.</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NÃO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9740">
                <a:tc>
                  <a:txBody>
                    <a:bodyPr/>
                    <a:lstStyle/>
                    <a:p>
                      <a:pPr>
                        <a:lnSpc>
                          <a:spcPct val="115000"/>
                        </a:lnSpc>
                        <a:spcAft>
                          <a:spcPts val="0"/>
                        </a:spcAft>
                      </a:pPr>
                      <a:r>
                        <a:rPr lang="pt-BR" sz="1100" u="sng">
                          <a:effectLst/>
                          <a:latin typeface="Calibri"/>
                          <a:ea typeface="Times New Roman"/>
                          <a:cs typeface="Times New Roman"/>
                        </a:rPr>
                        <a:t>4.2</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BR" sz="1100" b="1" spc="170">
                          <a:effectLst/>
                          <a:latin typeface="Calibri"/>
                          <a:ea typeface="Times New Roman"/>
                          <a:cs typeface="Times New Roman"/>
                        </a:rPr>
                        <a:t> </a:t>
                      </a:r>
                      <a:r>
                        <a:rPr lang="pt-BR" sz="1100" b="1" u="sng" spc="-5">
                          <a:effectLst/>
                          <a:latin typeface="Calibri"/>
                          <a:ea typeface="Times New Roman"/>
                          <a:cs typeface="Times New Roman"/>
                        </a:rPr>
                        <a:t>F</a:t>
                      </a:r>
                      <a:r>
                        <a:rPr lang="pt-BR" sz="1100" b="1" u="sng" spc="-10">
                          <a:effectLst/>
                          <a:latin typeface="Calibri"/>
                          <a:ea typeface="Times New Roman"/>
                          <a:cs typeface="Times New Roman"/>
                        </a:rPr>
                        <a:t>i</a:t>
                      </a:r>
                      <a:r>
                        <a:rPr lang="pt-BR" sz="1100" b="1" u="sng" spc="-5">
                          <a:effectLst/>
                          <a:latin typeface="Calibri"/>
                          <a:ea typeface="Times New Roman"/>
                          <a:cs typeface="Times New Roman"/>
                        </a:rPr>
                        <a:t>sc</a:t>
                      </a:r>
                      <a:r>
                        <a:rPr lang="pt-BR" sz="1100" b="1" u="sng" spc="-10">
                          <a:effectLst/>
                          <a:latin typeface="Calibri"/>
                          <a:ea typeface="Times New Roman"/>
                          <a:cs typeface="Times New Roman"/>
                        </a:rPr>
                        <a:t>ali</a:t>
                      </a:r>
                      <a:r>
                        <a:rPr lang="pt-BR" sz="1100" b="1" u="sng" spc="-5">
                          <a:effectLst/>
                          <a:latin typeface="Calibri"/>
                          <a:ea typeface="Times New Roman"/>
                          <a:cs typeface="Times New Roman"/>
                        </a:rPr>
                        <a:t>zaç</a:t>
                      </a:r>
                      <a:r>
                        <a:rPr lang="pt-BR" sz="1100" b="1" u="sng" spc="-10">
                          <a:effectLst/>
                          <a:latin typeface="Calibri"/>
                          <a:ea typeface="Times New Roman"/>
                          <a:cs typeface="Times New Roman"/>
                        </a:rPr>
                        <a:t>ão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5</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5</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4</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Há fiscalização dos usuários outorgados atreladas ao processo de regularização do uso da água (cadastramento, outorga), estrutura específica e planejamento ou programação regular para desenvolvimento das ações de fiscalização</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dirty="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NÃO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493">
                <a:tc>
                  <a:txBody>
                    <a:bodyPr/>
                    <a:lstStyle/>
                    <a:p>
                      <a:pPr>
                        <a:lnSpc>
                          <a:spcPct val="115000"/>
                        </a:lnSpc>
                        <a:spcAft>
                          <a:spcPts val="0"/>
                        </a:spcAft>
                      </a:pPr>
                      <a:r>
                        <a:rPr lang="pt-BR" sz="1100" u="sng">
                          <a:effectLst/>
                          <a:latin typeface="Calibri"/>
                          <a:ea typeface="Times New Roman"/>
                          <a:cs typeface="Times New Roman"/>
                        </a:rPr>
                        <a:t>4.3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BR" sz="1100" dirty="0">
                          <a:effectLst/>
                          <a:latin typeface="Calibri"/>
                          <a:ea typeface="Times New Roman"/>
                          <a:cs typeface="Times New Roman"/>
                        </a:rPr>
                        <a:t> </a:t>
                      </a:r>
                      <a:r>
                        <a:rPr lang="pt-BR" sz="1100" spc="-5" dirty="0">
                          <a:effectLst/>
                          <a:latin typeface="Calibri"/>
                          <a:ea typeface="Times New Roman"/>
                          <a:cs typeface="Times New Roman"/>
                        </a:rPr>
                        <a:t>Cob</a:t>
                      </a:r>
                      <a:r>
                        <a:rPr lang="pt-BR" sz="1100" spc="-10" dirty="0">
                          <a:effectLst/>
                          <a:latin typeface="Calibri"/>
                          <a:ea typeface="Times New Roman"/>
                          <a:cs typeface="Times New Roman"/>
                        </a:rPr>
                        <a:t>r</a:t>
                      </a:r>
                      <a:r>
                        <a:rPr lang="pt-BR" sz="1100" spc="-5" dirty="0">
                          <a:effectLst/>
                          <a:latin typeface="Calibri"/>
                          <a:ea typeface="Times New Roman"/>
                          <a:cs typeface="Times New Roman"/>
                        </a:rPr>
                        <a:t>ança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2</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2</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2</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Não há qualquer tipo cobrança – nem por serviços de água bruta, nem pelo uso da água – mas já existem estudos ou regulamentos sobre o tema em âmbito estadual.</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NÃO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2986">
                <a:tc>
                  <a:txBody>
                    <a:bodyPr/>
                    <a:lstStyle/>
                    <a:p>
                      <a:pPr>
                        <a:lnSpc>
                          <a:spcPct val="115000"/>
                        </a:lnSpc>
                        <a:spcAft>
                          <a:spcPts val="0"/>
                        </a:spcAft>
                      </a:pPr>
                      <a:r>
                        <a:rPr lang="pt-BR" sz="1100" u="sng">
                          <a:effectLst/>
                          <a:latin typeface="Calibri"/>
                          <a:ea typeface="Times New Roman"/>
                          <a:cs typeface="Times New Roman"/>
                        </a:rPr>
                        <a:t>4.4</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BR" sz="1100" b="1" spc="-10" dirty="0">
                          <a:effectLst/>
                          <a:latin typeface="Calibri"/>
                          <a:ea typeface="Times New Roman"/>
                          <a:cs typeface="Times New Roman"/>
                        </a:rPr>
                        <a:t>Su</a:t>
                      </a:r>
                      <a:r>
                        <a:rPr lang="pt-BR" sz="1100" b="1" spc="-5" dirty="0">
                          <a:effectLst/>
                          <a:latin typeface="Calibri"/>
                          <a:ea typeface="Times New Roman"/>
                          <a:cs typeface="Times New Roman"/>
                        </a:rPr>
                        <a:t>ste</a:t>
                      </a:r>
                      <a:r>
                        <a:rPr lang="pt-BR" sz="1100" b="1" spc="-10" dirty="0">
                          <a:effectLst/>
                          <a:latin typeface="Calibri"/>
                          <a:ea typeface="Times New Roman"/>
                          <a:cs typeface="Times New Roman"/>
                        </a:rPr>
                        <a:t>ntabilidad</a:t>
                      </a:r>
                      <a:r>
                        <a:rPr lang="pt-BR" sz="1100" b="1" spc="-5" dirty="0">
                          <a:effectLst/>
                          <a:latin typeface="Calibri"/>
                          <a:ea typeface="Times New Roman"/>
                          <a:cs typeface="Times New Roman"/>
                        </a:rPr>
                        <a:t>e</a:t>
                      </a:r>
                      <a:r>
                        <a:rPr lang="pt-BR" sz="1100" b="1" spc="-45" dirty="0">
                          <a:effectLst/>
                          <a:latin typeface="Calibri"/>
                          <a:ea typeface="Times New Roman"/>
                          <a:cs typeface="Times New Roman"/>
                        </a:rPr>
                        <a:t> </a:t>
                      </a:r>
                      <a:r>
                        <a:rPr lang="pt-BR" sz="1100" b="1" spc="-5" dirty="0">
                          <a:effectLst/>
                          <a:latin typeface="Calibri"/>
                          <a:ea typeface="Times New Roman"/>
                          <a:cs typeface="Times New Roman"/>
                        </a:rPr>
                        <a:t>f</a:t>
                      </a:r>
                      <a:r>
                        <a:rPr lang="pt-BR" sz="1100" b="1" spc="-10" dirty="0">
                          <a:effectLst/>
                          <a:latin typeface="Calibri"/>
                          <a:ea typeface="Times New Roman"/>
                          <a:cs typeface="Times New Roman"/>
                        </a:rPr>
                        <a:t>inan</a:t>
                      </a:r>
                      <a:r>
                        <a:rPr lang="pt-BR" sz="1100" b="1" spc="-5" dirty="0">
                          <a:effectLst/>
                          <a:latin typeface="Calibri"/>
                          <a:ea typeface="Times New Roman"/>
                          <a:cs typeface="Times New Roman"/>
                        </a:rPr>
                        <a:t>ce</a:t>
                      </a:r>
                      <a:r>
                        <a:rPr lang="pt-BR" sz="1100" b="1" spc="-10" dirty="0">
                          <a:effectLst/>
                          <a:latin typeface="Calibri"/>
                          <a:ea typeface="Times New Roman"/>
                          <a:cs typeface="Times New Roman"/>
                        </a:rPr>
                        <a:t>i</a:t>
                      </a:r>
                      <a:r>
                        <a:rPr lang="pt-BR" sz="1100" b="1" spc="-5" dirty="0">
                          <a:effectLst/>
                          <a:latin typeface="Calibri"/>
                          <a:ea typeface="Times New Roman"/>
                          <a:cs typeface="Times New Roman"/>
                        </a:rPr>
                        <a:t>r</a:t>
                      </a:r>
                      <a:r>
                        <a:rPr lang="pt-BR" sz="1100" b="1" spc="-10" dirty="0">
                          <a:effectLst/>
                          <a:latin typeface="Calibri"/>
                          <a:ea typeface="Times New Roman"/>
                          <a:cs typeface="Times New Roman"/>
                        </a:rPr>
                        <a:t>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rtl="0" eaLnBrk="1" latinLnBrk="0" hangingPunct="1">
                        <a:lnSpc>
                          <a:spcPct val="115000"/>
                        </a:lnSpc>
                        <a:spcAft>
                          <a:spcPts val="0"/>
                        </a:spcAft>
                      </a:pPr>
                      <a:r>
                        <a:rPr kumimoji="0" lang="pt-BR" sz="1100" b="1" kern="1200" dirty="0">
                          <a:solidFill>
                            <a:schemeClr val="tx1"/>
                          </a:solidFill>
                          <a:effectLst/>
                          <a:highlight>
                            <a:srgbClr val="FFFF00"/>
                          </a:highlight>
                          <a:latin typeface="Calibri"/>
                          <a:ea typeface="Times New Roman"/>
                          <a:cs typeface="Times New Roman"/>
                        </a:rPr>
                        <a:t>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latinLnBrk="0" hangingPunct="1">
                        <a:lnSpc>
                          <a:spcPct val="115000"/>
                        </a:lnSpc>
                        <a:spcAft>
                          <a:spcPts val="0"/>
                        </a:spcAft>
                      </a:pPr>
                      <a:r>
                        <a:rPr kumimoji="0" lang="pt-BR" sz="1100" b="1" kern="1200" dirty="0">
                          <a:solidFill>
                            <a:schemeClr val="tx1"/>
                          </a:solidFill>
                          <a:effectLst/>
                          <a:highlight>
                            <a:srgbClr val="FFFF00"/>
                          </a:highlight>
                          <a:latin typeface="Calibri"/>
                          <a:ea typeface="Times New Roman"/>
                          <a:cs typeface="Times New Roman"/>
                        </a:rPr>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O sistema estadual de recursos hídricos dispõe de fontes próprias de arrecadação (ex.: cobrança pelo uso da água, cobrança por serviços de água bruta, multas, taxas, emolumentos, etc.), mas essa arrecadação representa mais de 20% dos recursos financeiros necessários para garantir a sua sustentabilidade financeira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smtClean="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8203">
                <a:tc>
                  <a:txBody>
                    <a:bodyPr/>
                    <a:lstStyle/>
                    <a:p>
                      <a:pPr>
                        <a:lnSpc>
                          <a:spcPct val="115000"/>
                        </a:lnSpc>
                        <a:spcAft>
                          <a:spcPts val="0"/>
                        </a:spcAft>
                      </a:pPr>
                      <a:r>
                        <a:rPr lang="pt-BR" sz="1100" u="sng">
                          <a:effectLst/>
                          <a:latin typeface="Calibri"/>
                          <a:ea typeface="Times New Roman"/>
                          <a:cs typeface="Times New Roman"/>
                        </a:rPr>
                        <a:t>4.5</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BR" sz="1100" b="1" spc="-10" dirty="0" smtClean="0">
                          <a:effectLst/>
                          <a:latin typeface="Calibri"/>
                          <a:ea typeface="Times New Roman"/>
                          <a:cs typeface="Times New Roman"/>
                        </a:rPr>
                        <a:t>In</a:t>
                      </a:r>
                      <a:r>
                        <a:rPr lang="pt-BR" sz="1100" b="1" spc="-5" dirty="0" smtClean="0">
                          <a:effectLst/>
                          <a:latin typeface="Calibri"/>
                          <a:ea typeface="Times New Roman"/>
                          <a:cs typeface="Times New Roman"/>
                        </a:rPr>
                        <a:t>fraes</a:t>
                      </a:r>
                      <a:r>
                        <a:rPr lang="pt-BR" sz="1100" b="1" spc="-10" dirty="0" smtClean="0">
                          <a:effectLst/>
                          <a:latin typeface="Calibri"/>
                          <a:ea typeface="Times New Roman"/>
                          <a:cs typeface="Times New Roman"/>
                        </a:rPr>
                        <a:t>t</a:t>
                      </a:r>
                      <a:r>
                        <a:rPr lang="pt-BR" sz="1100" b="1" spc="-5" dirty="0" smtClean="0">
                          <a:effectLst/>
                          <a:latin typeface="Calibri"/>
                          <a:ea typeface="Times New Roman"/>
                          <a:cs typeface="Times New Roman"/>
                        </a:rPr>
                        <a:t>ru</a:t>
                      </a:r>
                      <a:r>
                        <a:rPr lang="pt-BR" sz="1100" b="1" spc="-10" dirty="0" smtClean="0">
                          <a:effectLst/>
                          <a:latin typeface="Calibri"/>
                          <a:ea typeface="Times New Roman"/>
                          <a:cs typeface="Times New Roman"/>
                        </a:rPr>
                        <a:t>tu</a:t>
                      </a:r>
                      <a:r>
                        <a:rPr lang="pt-BR" sz="1100" b="1" spc="-5" dirty="0" smtClean="0">
                          <a:effectLst/>
                          <a:latin typeface="Calibri"/>
                          <a:ea typeface="Times New Roman"/>
                          <a:cs typeface="Times New Roman"/>
                        </a:rPr>
                        <a:t>ra</a:t>
                      </a:r>
                      <a:r>
                        <a:rPr lang="pt-BR" sz="1100" b="1" spc="-35" dirty="0" smtClean="0">
                          <a:effectLst/>
                          <a:latin typeface="Calibri"/>
                          <a:ea typeface="Times New Roman"/>
                          <a:cs typeface="Times New Roman"/>
                        </a:rPr>
                        <a:t> </a:t>
                      </a:r>
                      <a:r>
                        <a:rPr lang="pt-BR" sz="1100" b="1" spc="-5" dirty="0">
                          <a:effectLst/>
                          <a:latin typeface="Calibri"/>
                          <a:ea typeface="Times New Roman"/>
                          <a:cs typeface="Times New Roman"/>
                        </a:rPr>
                        <a:t>H</a:t>
                      </a:r>
                      <a:r>
                        <a:rPr lang="pt-BR" sz="1100" b="1" spc="-10" dirty="0">
                          <a:effectLst/>
                          <a:latin typeface="Calibri"/>
                          <a:ea typeface="Times New Roman"/>
                          <a:cs typeface="Times New Roman"/>
                        </a:rPr>
                        <a:t>íd</a:t>
                      </a:r>
                      <a:r>
                        <a:rPr lang="pt-BR" sz="1100" b="1" spc="-5" dirty="0">
                          <a:effectLst/>
                          <a:latin typeface="Calibri"/>
                          <a:ea typeface="Times New Roman"/>
                          <a:cs typeface="Times New Roman"/>
                        </a:rPr>
                        <a:t>ric</a:t>
                      </a:r>
                      <a:r>
                        <a:rPr lang="pt-BR" sz="1100" b="1" spc="-10" dirty="0">
                          <a:effectLst/>
                          <a:latin typeface="Calibri"/>
                          <a:ea typeface="Times New Roman"/>
                          <a:cs typeface="Times New Roman"/>
                        </a:rPr>
                        <a:t>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rtl="0" eaLnBrk="1" latinLnBrk="0" hangingPunct="1">
                        <a:lnSpc>
                          <a:spcPct val="115000"/>
                        </a:lnSpc>
                        <a:spcAft>
                          <a:spcPts val="0"/>
                        </a:spcAft>
                      </a:pPr>
                      <a:r>
                        <a:rPr kumimoji="0" lang="pt-BR" sz="1100" b="1" kern="1200" dirty="0">
                          <a:solidFill>
                            <a:schemeClr val="tx1"/>
                          </a:solidFill>
                          <a:effectLst/>
                          <a:highlight>
                            <a:srgbClr val="FFFF00"/>
                          </a:highlight>
                          <a:latin typeface="Calibri"/>
                          <a:ea typeface="Times New Roman"/>
                          <a:cs typeface="Times New Roman"/>
                        </a:rPr>
                        <a:t>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latinLnBrk="0" hangingPunct="1">
                        <a:lnSpc>
                          <a:spcPct val="115000"/>
                        </a:lnSpc>
                        <a:spcAft>
                          <a:spcPts val="0"/>
                        </a:spcAft>
                      </a:pPr>
                      <a:r>
                        <a:rPr kumimoji="0" lang="pt-BR" sz="1100" b="1" kern="1200" dirty="0">
                          <a:solidFill>
                            <a:schemeClr val="tx1"/>
                          </a:solidFill>
                          <a:effectLst/>
                          <a:highlight>
                            <a:srgbClr val="FFFF00"/>
                          </a:highlight>
                          <a:latin typeface="Calibri"/>
                          <a:ea typeface="Times New Roman"/>
                          <a:cs typeface="Times New Roman"/>
                        </a:rPr>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dirty="0">
                          <a:effectLst/>
                          <a:latin typeface="Calibri"/>
                          <a:ea typeface="Times New Roman"/>
                          <a:cs typeface="Times New Roman"/>
                        </a:rPr>
                        <a:t>3</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pt-BR" sz="1100" kern="1200" spc="-10" dirty="0" smtClean="0">
                          <a:solidFill>
                            <a:schemeClr val="tx1"/>
                          </a:solidFill>
                          <a:effectLst/>
                          <a:latin typeface="Calibri"/>
                          <a:ea typeface="Times New Roman"/>
                          <a:cs typeface="Times New Roman"/>
                        </a:rPr>
                        <a:t>A área de recursos hídricos tem razoável participação e influência na gestão de infraestrutura hídrica (planejamento de obras, administração, manutenção, operação), não restrita apenas aos aspectos regulatórios básicos (autorizações, outorgas, etc.), sendo responsável pela definição de normas gerais, manuais, modos operacionais, modelos de execução de obras.</a:t>
                      </a:r>
                      <a:endParaRPr kumimoji="0" lang="pt-BR" sz="1100" kern="1200" spc="-10" dirty="0">
                        <a:solidFill>
                          <a:schemeClr val="tx1"/>
                        </a:solidFill>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a:solidFill>
                            <a:srgbClr val="FF0000"/>
                          </a:solidFill>
                          <a:effectLst/>
                          <a:latin typeface="Calibri"/>
                          <a:ea typeface="Times New Roman"/>
                          <a:cs typeface="Times New Roman"/>
                        </a:rPr>
                        <a:t>SIM</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NÃO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6233">
                <a:tc>
                  <a:txBody>
                    <a:bodyPr/>
                    <a:lstStyle/>
                    <a:p>
                      <a:pPr>
                        <a:lnSpc>
                          <a:spcPct val="115000"/>
                        </a:lnSpc>
                        <a:spcAft>
                          <a:spcPts val="0"/>
                        </a:spcAft>
                      </a:pPr>
                      <a:r>
                        <a:rPr lang="pt-BR" sz="1100">
                          <a:effectLst/>
                          <a:latin typeface="Calibri"/>
                          <a:ea typeface="Times New Roman"/>
                          <a:cs typeface="Times New Roman"/>
                        </a:rPr>
                        <a:t>4.6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BR" sz="1100" b="1" u="sng" spc="-5" dirty="0">
                          <a:effectLst/>
                          <a:latin typeface="Calibri"/>
                          <a:ea typeface="Times New Roman"/>
                          <a:cs typeface="Times New Roman"/>
                        </a:rPr>
                        <a:t>Gest</a:t>
                      </a:r>
                      <a:r>
                        <a:rPr lang="pt-BR" sz="1100" b="1" u="sng" spc="-10" dirty="0">
                          <a:effectLst/>
                          <a:latin typeface="Calibri"/>
                          <a:ea typeface="Times New Roman"/>
                          <a:cs typeface="Times New Roman"/>
                        </a:rPr>
                        <a:t>ão</a:t>
                      </a:r>
                      <a:r>
                        <a:rPr lang="pt-BR" sz="1100" b="1" u="sng" spc="-30" dirty="0">
                          <a:effectLst/>
                          <a:latin typeface="Calibri"/>
                          <a:ea typeface="Times New Roman"/>
                          <a:cs typeface="Times New Roman"/>
                        </a:rPr>
                        <a:t> </a:t>
                      </a:r>
                      <a:r>
                        <a:rPr lang="pt-BR" sz="1100" b="1" u="sng" dirty="0">
                          <a:effectLst/>
                          <a:latin typeface="Calibri"/>
                          <a:ea typeface="Times New Roman"/>
                          <a:cs typeface="Times New Roman"/>
                        </a:rPr>
                        <a:t>e</a:t>
                      </a:r>
                      <a:r>
                        <a:rPr lang="pt-BR" sz="1100" b="1" u="sng" spc="-30" dirty="0">
                          <a:effectLst/>
                          <a:latin typeface="Calibri"/>
                          <a:ea typeface="Times New Roman"/>
                          <a:cs typeface="Times New Roman"/>
                        </a:rPr>
                        <a:t> </a:t>
                      </a:r>
                      <a:r>
                        <a:rPr lang="pt-BR" sz="1100" b="1" u="sng" spc="-5" dirty="0">
                          <a:effectLst/>
                          <a:latin typeface="Calibri"/>
                          <a:ea typeface="Times New Roman"/>
                          <a:cs typeface="Times New Roman"/>
                        </a:rPr>
                        <a:t>C</a:t>
                      </a:r>
                      <a:r>
                        <a:rPr lang="pt-BR" sz="1100" b="1" u="sng" spc="-10" dirty="0">
                          <a:effectLst/>
                          <a:latin typeface="Calibri"/>
                          <a:ea typeface="Times New Roman"/>
                          <a:cs typeface="Times New Roman"/>
                        </a:rPr>
                        <a:t>ont</a:t>
                      </a:r>
                      <a:r>
                        <a:rPr lang="pt-BR" sz="1100" b="1" u="sng" spc="-5" dirty="0">
                          <a:effectLst/>
                          <a:latin typeface="Calibri"/>
                          <a:ea typeface="Times New Roman"/>
                          <a:cs typeface="Times New Roman"/>
                        </a:rPr>
                        <a:t>r</a:t>
                      </a:r>
                      <a:r>
                        <a:rPr lang="pt-BR" sz="1100" b="1" u="sng" spc="-10" dirty="0">
                          <a:effectLst/>
                          <a:latin typeface="Calibri"/>
                          <a:ea typeface="Times New Roman"/>
                          <a:cs typeface="Times New Roman"/>
                        </a:rPr>
                        <a:t>ol</a:t>
                      </a:r>
                      <a:r>
                        <a:rPr lang="pt-BR" sz="1100" b="1" u="sng" spc="-5" dirty="0">
                          <a:effectLst/>
                          <a:latin typeface="Calibri"/>
                          <a:ea typeface="Times New Roman"/>
                          <a:cs typeface="Times New Roman"/>
                        </a:rPr>
                        <a:t>e</a:t>
                      </a:r>
                      <a:r>
                        <a:rPr lang="pt-BR" sz="1100" b="1" u="sng" spc="-25" dirty="0">
                          <a:effectLst/>
                          <a:latin typeface="Calibri"/>
                          <a:ea typeface="Times New Roman"/>
                          <a:cs typeface="Times New Roman"/>
                        </a:rPr>
                        <a:t> </a:t>
                      </a:r>
                      <a:r>
                        <a:rPr lang="pt-BR" sz="1100" b="1" u="sng" spc="-10" dirty="0">
                          <a:effectLst/>
                          <a:latin typeface="Calibri"/>
                          <a:ea typeface="Times New Roman"/>
                          <a:cs typeface="Times New Roman"/>
                        </a:rPr>
                        <a:t>d</a:t>
                      </a:r>
                      <a:r>
                        <a:rPr lang="pt-BR" sz="1100" b="1" u="sng" spc="-5" dirty="0">
                          <a:effectLst/>
                          <a:latin typeface="Calibri"/>
                          <a:ea typeface="Times New Roman"/>
                          <a:cs typeface="Times New Roman"/>
                        </a:rPr>
                        <a:t>e</a:t>
                      </a:r>
                      <a:r>
                        <a:rPr lang="pt-BR" sz="1100" b="1" u="sng" spc="-30" dirty="0">
                          <a:effectLst/>
                          <a:latin typeface="Calibri"/>
                          <a:ea typeface="Times New Roman"/>
                          <a:cs typeface="Times New Roman"/>
                        </a:rPr>
                        <a:t> </a:t>
                      </a:r>
                      <a:r>
                        <a:rPr lang="pt-BR" sz="1100" b="1" u="sng" spc="-5" dirty="0">
                          <a:effectLst/>
                          <a:latin typeface="Calibri"/>
                          <a:ea typeface="Times New Roman"/>
                          <a:cs typeface="Times New Roman"/>
                        </a:rPr>
                        <a:t>Eve</a:t>
                      </a:r>
                      <a:r>
                        <a:rPr lang="pt-BR" sz="1100" b="1" u="sng" spc="-10" dirty="0">
                          <a:effectLst/>
                          <a:latin typeface="Calibri"/>
                          <a:ea typeface="Times New Roman"/>
                          <a:cs typeface="Times New Roman"/>
                        </a:rPr>
                        <a:t>nto</a:t>
                      </a:r>
                      <a:r>
                        <a:rPr lang="pt-BR" sz="1100" b="1" u="sng" spc="-5" dirty="0">
                          <a:effectLst/>
                          <a:latin typeface="Calibri"/>
                          <a:ea typeface="Times New Roman"/>
                          <a:cs typeface="Times New Roman"/>
                        </a:rPr>
                        <a:t>s</a:t>
                      </a:r>
                      <a:r>
                        <a:rPr lang="pt-BR" sz="1100" b="1" u="sng" spc="155" dirty="0">
                          <a:effectLst/>
                          <a:latin typeface="Times New Roman"/>
                          <a:ea typeface="Times New Roman"/>
                          <a:cs typeface="Times New Roman"/>
                        </a:rPr>
                        <a:t> </a:t>
                      </a:r>
                      <a:r>
                        <a:rPr lang="pt-BR" sz="1100" b="1" u="sng" spc="-5" dirty="0">
                          <a:effectLst/>
                          <a:latin typeface="Calibri"/>
                          <a:ea typeface="Times New Roman"/>
                          <a:cs typeface="Times New Roman"/>
                        </a:rPr>
                        <a:t>Crític</a:t>
                      </a:r>
                      <a:r>
                        <a:rPr lang="pt-BR" sz="1100" b="1" u="sng" spc="-10" dirty="0">
                          <a:effectLst/>
                          <a:latin typeface="Calibri"/>
                          <a:ea typeface="Times New Roman"/>
                          <a:cs typeface="Times New Roman"/>
                        </a:rPr>
                        <a:t>o</a:t>
                      </a:r>
                      <a:r>
                        <a:rPr lang="pt-BR" sz="1100" b="1" u="sng" spc="-5" dirty="0">
                          <a:effectLst/>
                          <a:latin typeface="Calibri"/>
                          <a:ea typeface="Times New Roman"/>
                          <a:cs typeface="Times New Roman"/>
                        </a:rPr>
                        <a:t>s</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rtl="0" eaLnBrk="1" latinLnBrk="0" hangingPunct="1">
                        <a:lnSpc>
                          <a:spcPct val="115000"/>
                        </a:lnSpc>
                        <a:spcAft>
                          <a:spcPts val="0"/>
                        </a:spcAft>
                      </a:pPr>
                      <a:r>
                        <a:rPr kumimoji="0" lang="pt-BR" sz="1100" b="1" kern="1200" dirty="0">
                          <a:solidFill>
                            <a:schemeClr val="tx1"/>
                          </a:solidFill>
                          <a:effectLst/>
                          <a:highlight>
                            <a:srgbClr val="FFFF00"/>
                          </a:highlight>
                          <a:latin typeface="Calibri"/>
                          <a:ea typeface="Times New Roman"/>
                          <a:cs typeface="Times New Roman"/>
                        </a:rPr>
                        <a:t>   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latinLnBrk="0" hangingPunct="1">
                        <a:lnSpc>
                          <a:spcPct val="115000"/>
                        </a:lnSpc>
                        <a:spcAft>
                          <a:spcPts val="0"/>
                        </a:spcAft>
                      </a:pPr>
                      <a:r>
                        <a:rPr kumimoji="0" lang="pt-BR" sz="1100" b="1" kern="1200" dirty="0">
                          <a:solidFill>
                            <a:schemeClr val="tx1"/>
                          </a:solidFill>
                          <a:effectLst/>
                          <a:highlight>
                            <a:srgbClr val="FFFF00"/>
                          </a:highlight>
                          <a:latin typeface="Calibri"/>
                          <a:ea typeface="Times New Roman"/>
                          <a:cs typeface="Times New Roman"/>
                        </a:rPr>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Há </a:t>
                      </a:r>
                      <a:r>
                        <a:rPr lang="pt-BR" sz="1100" spc="-10" dirty="0" err="1">
                          <a:effectLst/>
                          <a:latin typeface="Calibri"/>
                          <a:ea typeface="Times New Roman"/>
                          <a:cs typeface="Times New Roman"/>
                        </a:rPr>
                        <a:t>infraestrutura</a:t>
                      </a:r>
                      <a:r>
                        <a:rPr lang="pt-BR" sz="1100" spc="-10" dirty="0">
                          <a:effectLst/>
                          <a:latin typeface="Calibri"/>
                          <a:ea typeface="Times New Roman"/>
                          <a:cs typeface="Times New Roman"/>
                        </a:rPr>
                        <a:t> e procedimentos instituídos para monitoramento de eventos críticos, bem como planejamento e execução de ações de controle e mitigação dos efeitos de eventos hidrológicos extremos, existindo contudo maior necessidade de maior articulação entre os atores e integração federativa para implementação dessas ações</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smtClean="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595">
                <a:tc>
                  <a:txBody>
                    <a:bodyPr/>
                    <a:lstStyle/>
                    <a:p>
                      <a:pPr>
                        <a:lnSpc>
                          <a:spcPct val="115000"/>
                        </a:lnSpc>
                        <a:spcAft>
                          <a:spcPts val="0"/>
                        </a:spcAft>
                      </a:pPr>
                      <a:r>
                        <a:rPr lang="pt-BR" sz="1100">
                          <a:effectLst/>
                          <a:latin typeface="Calibri"/>
                          <a:ea typeface="Times New Roman"/>
                          <a:cs typeface="Times New Roman"/>
                        </a:rPr>
                        <a:t>4.7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BR" sz="1100" b="1" spc="-5" dirty="0">
                          <a:effectLst/>
                          <a:latin typeface="Calibri"/>
                          <a:ea typeface="Times New Roman"/>
                          <a:cs typeface="Times New Roman"/>
                        </a:rPr>
                        <a:t>F</a:t>
                      </a:r>
                      <a:r>
                        <a:rPr lang="pt-BR" sz="1100" b="1" spc="-10" dirty="0">
                          <a:effectLst/>
                          <a:latin typeface="Calibri"/>
                          <a:ea typeface="Times New Roman"/>
                          <a:cs typeface="Times New Roman"/>
                        </a:rPr>
                        <a:t>undo</a:t>
                      </a:r>
                      <a:r>
                        <a:rPr lang="pt-BR" sz="1100" b="1" spc="-35" dirty="0">
                          <a:effectLst/>
                          <a:latin typeface="Calibri"/>
                          <a:ea typeface="Times New Roman"/>
                          <a:cs typeface="Times New Roman"/>
                        </a:rPr>
                        <a:t> </a:t>
                      </a:r>
                      <a:r>
                        <a:rPr lang="pt-BR" sz="1100" b="1" spc="-5" dirty="0">
                          <a:effectLst/>
                          <a:latin typeface="Calibri"/>
                          <a:ea typeface="Times New Roman"/>
                          <a:cs typeface="Times New Roman"/>
                        </a:rPr>
                        <a:t>Est</a:t>
                      </a:r>
                      <a:r>
                        <a:rPr lang="pt-BR" sz="1100" b="1" spc="-10" dirty="0">
                          <a:effectLst/>
                          <a:latin typeface="Calibri"/>
                          <a:ea typeface="Times New Roman"/>
                          <a:cs typeface="Times New Roman"/>
                        </a:rPr>
                        <a:t>adual</a:t>
                      </a:r>
                      <a:r>
                        <a:rPr lang="pt-BR" sz="1100" b="1" spc="-30" dirty="0">
                          <a:effectLst/>
                          <a:latin typeface="Calibri"/>
                          <a:ea typeface="Times New Roman"/>
                          <a:cs typeface="Times New Roman"/>
                        </a:rPr>
                        <a:t> </a:t>
                      </a:r>
                      <a:r>
                        <a:rPr lang="pt-BR" sz="1100" b="1" spc="-10" dirty="0">
                          <a:effectLst/>
                          <a:latin typeface="Calibri"/>
                          <a:ea typeface="Times New Roman"/>
                          <a:cs typeface="Times New Roman"/>
                        </a:rPr>
                        <a:t>d</a:t>
                      </a:r>
                      <a:r>
                        <a:rPr lang="pt-BR" sz="1100" b="1" spc="-5" dirty="0">
                          <a:effectLst/>
                          <a:latin typeface="Calibri"/>
                          <a:ea typeface="Times New Roman"/>
                          <a:cs typeface="Times New Roman"/>
                        </a:rPr>
                        <a:t>e</a:t>
                      </a:r>
                      <a:r>
                        <a:rPr lang="pt-BR" sz="1100" b="1" spc="-30" dirty="0">
                          <a:effectLst/>
                          <a:latin typeface="Calibri"/>
                          <a:ea typeface="Times New Roman"/>
                          <a:cs typeface="Times New Roman"/>
                        </a:rPr>
                        <a:t> </a:t>
                      </a:r>
                      <a:r>
                        <a:rPr lang="pt-BR" sz="1100" b="1" spc="-5" dirty="0">
                          <a:effectLst/>
                          <a:latin typeface="Calibri"/>
                          <a:ea typeface="Times New Roman"/>
                          <a:cs typeface="Times New Roman"/>
                        </a:rPr>
                        <a:t>Rec</a:t>
                      </a:r>
                      <a:r>
                        <a:rPr lang="pt-BR" sz="1100" b="1" spc="-10" dirty="0">
                          <a:effectLst/>
                          <a:latin typeface="Calibri"/>
                          <a:ea typeface="Times New Roman"/>
                          <a:cs typeface="Times New Roman"/>
                        </a:rPr>
                        <a:t>u</a:t>
                      </a:r>
                      <a:r>
                        <a:rPr lang="pt-BR" sz="1100" b="1" spc="-5" dirty="0">
                          <a:effectLst/>
                          <a:latin typeface="Calibri"/>
                          <a:ea typeface="Times New Roman"/>
                          <a:cs typeface="Times New Roman"/>
                        </a:rPr>
                        <a:t>rsos</a:t>
                      </a:r>
                      <a:r>
                        <a:rPr lang="pt-BR" sz="1100" b="1" spc="125" dirty="0">
                          <a:effectLst/>
                          <a:latin typeface="Times New Roman"/>
                          <a:ea typeface="Times New Roman"/>
                          <a:cs typeface="Times New Roman"/>
                        </a:rPr>
                        <a:t> </a:t>
                      </a:r>
                      <a:r>
                        <a:rPr lang="pt-BR" sz="1100" b="1" spc="-5" dirty="0">
                          <a:effectLst/>
                          <a:latin typeface="Calibri"/>
                          <a:ea typeface="Times New Roman"/>
                          <a:cs typeface="Times New Roman"/>
                        </a:rPr>
                        <a:t>H</a:t>
                      </a:r>
                      <a:r>
                        <a:rPr lang="pt-BR" sz="1100" b="1" spc="-10" dirty="0">
                          <a:effectLst/>
                          <a:latin typeface="Calibri"/>
                          <a:ea typeface="Times New Roman"/>
                          <a:cs typeface="Times New Roman"/>
                        </a:rPr>
                        <a:t>íd</a:t>
                      </a:r>
                      <a:r>
                        <a:rPr lang="pt-BR" sz="1100" b="1" spc="-5" dirty="0">
                          <a:effectLst/>
                          <a:latin typeface="Calibri"/>
                          <a:ea typeface="Times New Roman"/>
                          <a:cs typeface="Times New Roman"/>
                        </a:rPr>
                        <a:t>ric</a:t>
                      </a:r>
                      <a:r>
                        <a:rPr lang="pt-BR" sz="1100" b="1" spc="-10" dirty="0">
                          <a:effectLst/>
                          <a:latin typeface="Calibri"/>
                          <a:ea typeface="Times New Roman"/>
                          <a:cs typeface="Times New Roman"/>
                        </a:rPr>
                        <a:t>o</a:t>
                      </a:r>
                      <a:r>
                        <a:rPr lang="pt-BR" sz="1100" b="1" spc="-5" dirty="0">
                          <a:effectLst/>
                          <a:latin typeface="Calibri"/>
                          <a:ea typeface="Times New Roman"/>
                          <a:cs typeface="Times New Roman"/>
                        </a:rPr>
                        <a:t>s</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algn="ctr" rtl="0" eaLnBrk="1" latinLnBrk="0" hangingPunct="1">
                        <a:lnSpc>
                          <a:spcPct val="115000"/>
                        </a:lnSpc>
                        <a:spcAft>
                          <a:spcPts val="0"/>
                        </a:spcAft>
                      </a:pPr>
                      <a:r>
                        <a:rPr kumimoji="0" lang="pt-BR" sz="1100" b="1" kern="1200">
                          <a:solidFill>
                            <a:schemeClr val="tx1"/>
                          </a:solidFill>
                          <a:effectLst/>
                          <a:highlight>
                            <a:srgbClr val="FFFF00"/>
                          </a:highlight>
                          <a:latin typeface="Calibri"/>
                          <a:ea typeface="Times New Roman"/>
                          <a:cs typeface="Times New Roman"/>
                        </a:rPr>
                        <a:t>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0" eaLnBrk="1" latinLnBrk="0" hangingPunct="1">
                        <a:lnSpc>
                          <a:spcPct val="115000"/>
                        </a:lnSpc>
                        <a:spcAft>
                          <a:spcPts val="0"/>
                        </a:spcAft>
                      </a:pPr>
                      <a:r>
                        <a:rPr kumimoji="0" lang="pt-BR" sz="1100" b="1" kern="1200" dirty="0">
                          <a:solidFill>
                            <a:schemeClr val="tx1"/>
                          </a:solidFill>
                          <a:effectLst/>
                          <a:highlight>
                            <a:srgbClr val="FFFF00"/>
                          </a:highlight>
                          <a:latin typeface="Calibri"/>
                          <a:ea typeface="Times New Roman"/>
                          <a:cs typeface="Times New Roman"/>
                        </a:rPr>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Existe Fundo Estadual de Recursos Hídricos previsto em lei, já devidamente regulamentado, mas o mesmo ainda não está operacional</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a:solidFill>
                            <a:srgbClr val="FF0000"/>
                          </a:solidFill>
                          <a:effectLst/>
                          <a:latin typeface="Calibri"/>
                          <a:ea typeface="Times New Roman"/>
                          <a:cs typeface="Times New Roman"/>
                        </a:rPr>
                        <a:t>SIM</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NÃO</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2986">
                <a:tc>
                  <a:txBody>
                    <a:bodyPr/>
                    <a:lstStyle/>
                    <a:p>
                      <a:pPr>
                        <a:lnSpc>
                          <a:spcPct val="115000"/>
                        </a:lnSpc>
                        <a:spcAft>
                          <a:spcPts val="0"/>
                        </a:spcAft>
                      </a:pPr>
                      <a:r>
                        <a:rPr lang="pt-BR" sz="1100" u="sng">
                          <a:effectLst/>
                          <a:latin typeface="Calibri"/>
                          <a:ea typeface="Times New Roman"/>
                          <a:cs typeface="Times New Roman"/>
                        </a:rPr>
                        <a:t>4.8</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BR" sz="1100" b="1" spc="-5" dirty="0">
                          <a:effectLst/>
                          <a:latin typeface="Calibri"/>
                          <a:ea typeface="Times New Roman"/>
                          <a:cs typeface="Times New Roman"/>
                        </a:rPr>
                        <a:t>Pr</a:t>
                      </a:r>
                      <a:r>
                        <a:rPr lang="pt-BR" sz="1100" b="1" spc="-10" dirty="0">
                          <a:effectLst/>
                          <a:latin typeface="Calibri"/>
                          <a:ea typeface="Times New Roman"/>
                          <a:cs typeface="Times New Roman"/>
                        </a:rPr>
                        <a:t>o</a:t>
                      </a:r>
                      <a:r>
                        <a:rPr lang="pt-BR" sz="1100" b="1" spc="-5" dirty="0">
                          <a:effectLst/>
                          <a:latin typeface="Calibri"/>
                          <a:ea typeface="Times New Roman"/>
                          <a:cs typeface="Times New Roman"/>
                        </a:rPr>
                        <a:t>gr</a:t>
                      </a:r>
                      <a:r>
                        <a:rPr lang="pt-BR" sz="1100" b="1" spc="-10" dirty="0">
                          <a:effectLst/>
                          <a:latin typeface="Calibri"/>
                          <a:ea typeface="Times New Roman"/>
                          <a:cs typeface="Times New Roman"/>
                        </a:rPr>
                        <a:t>a</a:t>
                      </a:r>
                      <a:r>
                        <a:rPr lang="pt-BR" sz="1100" b="1" spc="-5" dirty="0">
                          <a:effectLst/>
                          <a:latin typeface="Calibri"/>
                          <a:ea typeface="Times New Roman"/>
                          <a:cs typeface="Times New Roman"/>
                        </a:rPr>
                        <a:t>m</a:t>
                      </a:r>
                      <a:r>
                        <a:rPr lang="pt-BR" sz="1100" b="1" spc="-10" dirty="0">
                          <a:effectLst/>
                          <a:latin typeface="Calibri"/>
                          <a:ea typeface="Times New Roman"/>
                          <a:cs typeface="Times New Roman"/>
                        </a:rPr>
                        <a:t>a</a:t>
                      </a:r>
                      <a:r>
                        <a:rPr lang="pt-BR" sz="1100" b="1" spc="-5" dirty="0">
                          <a:effectLst/>
                          <a:latin typeface="Calibri"/>
                          <a:ea typeface="Times New Roman"/>
                          <a:cs typeface="Times New Roman"/>
                        </a:rPr>
                        <a:t>s</a:t>
                      </a:r>
                      <a:r>
                        <a:rPr lang="pt-BR" sz="1100" b="1" spc="-35" dirty="0">
                          <a:effectLst/>
                          <a:latin typeface="Calibri"/>
                          <a:ea typeface="Times New Roman"/>
                          <a:cs typeface="Times New Roman"/>
                        </a:rPr>
                        <a:t> </a:t>
                      </a:r>
                      <a:r>
                        <a:rPr lang="pt-BR" sz="1100" b="1" spc="-10" dirty="0">
                          <a:effectLst/>
                          <a:latin typeface="Calibri"/>
                          <a:ea typeface="Times New Roman"/>
                          <a:cs typeface="Times New Roman"/>
                        </a:rPr>
                        <a:t>Induto</a:t>
                      </a:r>
                      <a:r>
                        <a:rPr lang="pt-BR" sz="1100" b="1" spc="-5" dirty="0">
                          <a:effectLst/>
                          <a:latin typeface="Calibri"/>
                          <a:ea typeface="Times New Roman"/>
                          <a:cs typeface="Times New Roman"/>
                        </a:rPr>
                        <a:t>res</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a:effectLst/>
                          <a:latin typeface="Calibri"/>
                          <a:ea typeface="Times New Roman"/>
                          <a:cs typeface="Times New Roman"/>
                        </a:rPr>
                        <a:t>3</a:t>
                      </a:r>
                      <a:endParaRPr lang="pt-BR" sz="110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t-BR" sz="1100" spc="-10" dirty="0">
                          <a:effectLst/>
                          <a:latin typeface="Calibri"/>
                          <a:ea typeface="Times New Roman"/>
                          <a:cs typeface="Times New Roman"/>
                        </a:rPr>
                        <a:t>Existem alguns programas e/ou projetos indutores para a gestão de recursos hídricos em nível estadual (ex. incentivos fiscais, pagamento por serviços ambientais, premiação de boas práticas, etc.), os quais contam com a participação e apoio dos atores sociais e da Administração Pública</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dirty="0">
                          <a:effectLst/>
                          <a:latin typeface="Calibri"/>
                          <a:ea typeface="Times New Roman"/>
                          <a:cs typeface="Times New Roman"/>
                        </a:rPr>
                        <a:t>NÃO</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100" b="1" i="1" u="sng" dirty="0">
                          <a:solidFill>
                            <a:srgbClr val="FF0000"/>
                          </a:solidFill>
                          <a:effectLst/>
                          <a:latin typeface="Calibri"/>
                          <a:ea typeface="Times New Roman"/>
                          <a:cs typeface="Times New Roman"/>
                        </a:rPr>
                        <a:t>SIM</a:t>
                      </a:r>
                      <a:endParaRPr lang="pt-BR" sz="1100" dirty="0">
                        <a:effectLst/>
                        <a:latin typeface="Calibri"/>
                        <a:ea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tângulo 6"/>
          <p:cNvSpPr/>
          <p:nvPr/>
        </p:nvSpPr>
        <p:spPr>
          <a:xfrm>
            <a:off x="216024" y="6208275"/>
            <a:ext cx="3923928" cy="215444"/>
          </a:xfrm>
          <a:prstGeom prst="rect">
            <a:avLst/>
          </a:prstGeom>
          <a:noFill/>
          <a:ln>
            <a:solidFill>
              <a:schemeClr val="accent1"/>
            </a:solidFill>
            <a:prstDash val="solid"/>
          </a:ln>
        </p:spPr>
        <p:txBody>
          <a:bodyPr wrap="square">
            <a:spAutoFit/>
          </a:bodyPr>
          <a:lstStyle/>
          <a:p>
            <a:r>
              <a:rPr lang="pt-BR" sz="800" b="1" u="sng" dirty="0" smtClean="0"/>
              <a:t>Variáveis </a:t>
            </a:r>
            <a:r>
              <a:rPr lang="pt-BR" sz="800" b="1" u="sng" dirty="0"/>
              <a:t>de </a:t>
            </a:r>
            <a:r>
              <a:rPr lang="pt-BR" sz="800" b="1" u="sng" dirty="0" smtClean="0"/>
              <a:t> cumprimento e avaliação obrigatória para tipologia  C </a:t>
            </a:r>
            <a:endParaRPr lang="pt-BR" sz="800" b="1" u="sng" dirty="0"/>
          </a:p>
        </p:txBody>
      </p:sp>
      <p:sp>
        <p:nvSpPr>
          <p:cNvPr id="8" name="Retângulo 7"/>
          <p:cNvSpPr/>
          <p:nvPr/>
        </p:nvSpPr>
        <p:spPr>
          <a:xfrm>
            <a:off x="216023" y="6423719"/>
            <a:ext cx="3923929" cy="215444"/>
          </a:xfrm>
          <a:prstGeom prst="rect">
            <a:avLst/>
          </a:prstGeom>
          <a:noFill/>
          <a:ln>
            <a:solidFill>
              <a:schemeClr val="accent1"/>
            </a:solidFill>
            <a:prstDash val="solid"/>
          </a:ln>
        </p:spPr>
        <p:txBody>
          <a:bodyPr wrap="square">
            <a:spAutoFit/>
          </a:bodyPr>
          <a:lstStyle/>
          <a:p>
            <a:r>
              <a:rPr lang="pt-BR" sz="800" b="1" dirty="0" smtClean="0"/>
              <a:t>Variáveis </a:t>
            </a:r>
            <a:r>
              <a:rPr lang="pt-BR" sz="800" b="1" dirty="0"/>
              <a:t>de avaliação </a:t>
            </a:r>
            <a:r>
              <a:rPr lang="pt-BR" sz="800" b="1" dirty="0" smtClean="0"/>
              <a:t>obrigatória para tipologia  C </a:t>
            </a:r>
            <a:endParaRPr lang="pt-BR" sz="800" b="1" dirty="0"/>
          </a:p>
        </p:txBody>
      </p:sp>
      <p:sp>
        <p:nvSpPr>
          <p:cNvPr id="9" name="Retângulo 8"/>
          <p:cNvSpPr/>
          <p:nvPr/>
        </p:nvSpPr>
        <p:spPr>
          <a:xfrm>
            <a:off x="214282" y="6642556"/>
            <a:ext cx="3929090" cy="215444"/>
          </a:xfrm>
          <a:prstGeom prst="rect">
            <a:avLst/>
          </a:prstGeom>
          <a:noFill/>
          <a:ln>
            <a:solidFill>
              <a:schemeClr val="accent1"/>
            </a:solidFill>
            <a:prstDash val="solid"/>
          </a:ln>
        </p:spPr>
        <p:txBody>
          <a:bodyPr wrap="square">
            <a:spAutoFit/>
          </a:bodyPr>
          <a:lstStyle/>
          <a:p>
            <a:r>
              <a:rPr lang="pt-BR" sz="800" dirty="0" smtClean="0"/>
              <a:t>Variáveis </a:t>
            </a:r>
            <a:r>
              <a:rPr lang="pt-BR" sz="800" dirty="0"/>
              <a:t>de avaliação </a:t>
            </a:r>
            <a:r>
              <a:rPr lang="pt-BR" sz="800" dirty="0" smtClean="0"/>
              <a:t> facultativa para tipologia  C </a:t>
            </a:r>
            <a:endParaRPr lang="pt-BR" sz="800" dirty="0"/>
          </a:p>
        </p:txBody>
      </p:sp>
    </p:spTree>
    <p:extLst>
      <p:ext uri="{BB962C8B-B14F-4D97-AF65-F5344CB8AC3E}">
        <p14:creationId xmlns:p14="http://schemas.microsoft.com/office/powerpoint/2010/main" val="12950583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344551" y="476672"/>
            <a:ext cx="5734262" cy="461665"/>
          </a:xfrm>
          <a:prstGeom prst="rect">
            <a:avLst/>
          </a:prstGeom>
        </p:spPr>
        <p:txBody>
          <a:bodyPr wrap="none">
            <a:spAutoFit/>
          </a:bodyPr>
          <a:lstStyle/>
          <a:p>
            <a:pPr algn="ctr"/>
            <a:r>
              <a:rPr lang="pt-BR" sz="2400" b="1" dirty="0"/>
              <a:t>Propostas de Alocação de Recursos</a:t>
            </a:r>
            <a:endParaRPr lang="pt-BR" sz="2400" dirty="0"/>
          </a:p>
        </p:txBody>
      </p:sp>
      <p:graphicFrame>
        <p:nvGraphicFramePr>
          <p:cNvPr id="3" name="Tabela 2"/>
          <p:cNvGraphicFramePr>
            <a:graphicFrameLocks noGrp="1"/>
          </p:cNvGraphicFramePr>
          <p:nvPr>
            <p:extLst>
              <p:ext uri="{D42A27DB-BD31-4B8C-83A1-F6EECF244321}">
                <p14:modId xmlns:p14="http://schemas.microsoft.com/office/powerpoint/2010/main" val="878352298"/>
              </p:ext>
            </p:extLst>
          </p:nvPr>
        </p:nvGraphicFramePr>
        <p:xfrm>
          <a:off x="35495" y="962811"/>
          <a:ext cx="9088748" cy="5380831"/>
        </p:xfrm>
        <a:graphic>
          <a:graphicData uri="http://schemas.openxmlformats.org/drawingml/2006/table">
            <a:tbl>
              <a:tblPr firstRow="1" firstCol="1" lastRow="1" lastCol="1" bandRow="1" bandCol="1">
                <a:tableStyleId>{5C22544A-7EE6-4342-B048-85BDC9FD1C3A}</a:tableStyleId>
              </a:tblPr>
              <a:tblGrid>
                <a:gridCol w="1455899"/>
                <a:gridCol w="1784462"/>
                <a:gridCol w="2680034"/>
                <a:gridCol w="3168353"/>
              </a:tblGrid>
              <a:tr h="402431">
                <a:tc>
                  <a:txBody>
                    <a:bodyPr/>
                    <a:lstStyle/>
                    <a:p>
                      <a:pPr marL="0">
                        <a:lnSpc>
                          <a:spcPct val="114000"/>
                        </a:lnSpc>
                        <a:spcAft>
                          <a:spcPts val="300"/>
                        </a:spcAft>
                      </a:pPr>
                      <a:endParaRPr lang="pt-BR" sz="1200" b="0"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400" b="1" i="1" dirty="0" smtClean="0">
                          <a:solidFill>
                            <a:schemeClr val="tx1"/>
                          </a:solidFill>
                          <a:effectLst/>
                          <a:latin typeface="Calibri"/>
                          <a:ea typeface="Calibri"/>
                          <a:cs typeface="Times New Roman"/>
                        </a:rPr>
                        <a:t>META</a:t>
                      </a:r>
                      <a:r>
                        <a:rPr lang="pt-BR" sz="1400" b="1" i="1" baseline="0" dirty="0" smtClean="0">
                          <a:solidFill>
                            <a:schemeClr val="tx1"/>
                          </a:solidFill>
                          <a:effectLst/>
                          <a:latin typeface="Calibri"/>
                          <a:ea typeface="Calibri"/>
                          <a:cs typeface="Times New Roman"/>
                        </a:rPr>
                        <a:t> </a:t>
                      </a:r>
                      <a:endParaRPr lang="pt-BR" sz="14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400" b="1" i="1" dirty="0" smtClean="0">
                          <a:solidFill>
                            <a:schemeClr val="tx1"/>
                          </a:solidFill>
                          <a:effectLst/>
                          <a:latin typeface="Calibri"/>
                          <a:ea typeface="Calibri"/>
                          <a:cs typeface="Times New Roman"/>
                        </a:rPr>
                        <a:t>ANÁLISE</a:t>
                      </a:r>
                      <a:endParaRPr lang="pt-BR" sz="14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400" b="1" i="1" dirty="0" smtClean="0">
                          <a:solidFill>
                            <a:schemeClr val="tx1"/>
                          </a:solidFill>
                          <a:effectLst/>
                          <a:latin typeface="Calibri"/>
                          <a:ea typeface="Calibri"/>
                          <a:cs typeface="Times New Roman"/>
                        </a:rPr>
                        <a:t>PROPOSTA</a:t>
                      </a:r>
                      <a:endParaRPr lang="pt-BR" sz="1400" b="1" i="1" dirty="0">
                        <a:solidFill>
                          <a:schemeClr val="tx1"/>
                        </a:solidFill>
                        <a:effectLst/>
                        <a:latin typeface="Calibri"/>
                        <a:ea typeface="Calibri"/>
                        <a:cs typeface="Times New Roman"/>
                      </a:endParaRPr>
                    </a:p>
                  </a:txBody>
                  <a:tcPr marL="0" marR="0" marT="0" marB="0">
                    <a:noFill/>
                  </a:tcPr>
                </a:tc>
              </a:tr>
              <a:tr h="3066727">
                <a:tc>
                  <a:txBody>
                    <a:bodyPr/>
                    <a:lstStyle/>
                    <a:p>
                      <a:pPr marL="0" algn="l" rtl="0" eaLnBrk="1" latinLnBrk="0" hangingPunct="1">
                        <a:lnSpc>
                          <a:spcPct val="110000"/>
                        </a:lnSpc>
                        <a:spcAft>
                          <a:spcPts val="0"/>
                        </a:spcAft>
                      </a:pPr>
                      <a:r>
                        <a:rPr kumimoji="0" lang="en-US" sz="1300" b="1" kern="1200" dirty="0" err="1" smtClean="0">
                          <a:solidFill>
                            <a:schemeClr val="tx1"/>
                          </a:solidFill>
                          <a:effectLst/>
                          <a:latin typeface="+mn-lt"/>
                          <a:ea typeface="+mn-ea"/>
                          <a:cs typeface="+mn-cs"/>
                        </a:rPr>
                        <a:t>Sustentabilidade</a:t>
                      </a:r>
                      <a:r>
                        <a:rPr kumimoji="0" lang="en-US" sz="1300" b="1" kern="1200" dirty="0" smtClean="0">
                          <a:solidFill>
                            <a:schemeClr val="tx1"/>
                          </a:solidFill>
                          <a:effectLst/>
                          <a:latin typeface="+mn-lt"/>
                          <a:ea typeface="+mn-ea"/>
                          <a:cs typeface="+mn-cs"/>
                        </a:rPr>
                        <a:t> </a:t>
                      </a:r>
                      <a:r>
                        <a:rPr kumimoji="0" lang="en-US" sz="1300" b="1" kern="1200" dirty="0" err="1" smtClean="0">
                          <a:solidFill>
                            <a:schemeClr val="tx1"/>
                          </a:solidFill>
                          <a:effectLst/>
                          <a:latin typeface="+mn-lt"/>
                          <a:ea typeface="+mn-ea"/>
                          <a:cs typeface="+mn-cs"/>
                        </a:rPr>
                        <a:t>financeira</a:t>
                      </a:r>
                      <a:endParaRPr kumimoji="0" lang="pt-BR" sz="1300" b="1" kern="1200" dirty="0">
                        <a:solidFill>
                          <a:schemeClr val="tx1"/>
                        </a:solidFill>
                        <a:effectLst/>
                        <a:latin typeface="+mn-lt"/>
                        <a:ea typeface="+mn-ea"/>
                        <a:cs typeface="+mn-cs"/>
                      </a:endParaRPr>
                    </a:p>
                  </a:txBody>
                  <a:tcPr marL="0" marR="0" marT="0" marB="0">
                    <a:noFill/>
                  </a:tcPr>
                </a:tc>
                <a:tc>
                  <a:txBody>
                    <a:bodyPr/>
                    <a:lstStyle/>
                    <a:p>
                      <a:pPr marL="144000">
                        <a:lnSpc>
                          <a:spcPct val="114000"/>
                        </a:lnSpc>
                        <a:spcAft>
                          <a:spcPts val="300"/>
                        </a:spcAft>
                      </a:pPr>
                      <a:r>
                        <a:rPr lang="pt-BR" sz="1400" b="0" dirty="0">
                          <a:solidFill>
                            <a:schemeClr val="tx1"/>
                          </a:solidFill>
                          <a:effectLst/>
                        </a:rPr>
                        <a:t>O</a:t>
                      </a:r>
                      <a:r>
                        <a:rPr lang="pt-BR" sz="1400" b="0" spc="-45" dirty="0">
                          <a:solidFill>
                            <a:schemeClr val="tx1"/>
                          </a:solidFill>
                          <a:effectLst/>
                        </a:rPr>
                        <a:t> </a:t>
                      </a:r>
                      <a:r>
                        <a:rPr lang="pt-BR" sz="1400" b="0" spc="-5" dirty="0">
                          <a:solidFill>
                            <a:schemeClr val="tx1"/>
                          </a:solidFill>
                          <a:effectLst/>
                        </a:rPr>
                        <a:t>sistema</a:t>
                      </a:r>
                      <a:r>
                        <a:rPr lang="pt-BR" sz="1400" b="0" spc="-45" dirty="0">
                          <a:solidFill>
                            <a:schemeClr val="tx1"/>
                          </a:solidFill>
                          <a:effectLst/>
                        </a:rPr>
                        <a:t> </a:t>
                      </a:r>
                      <a:r>
                        <a:rPr lang="pt-BR" sz="1400" b="0" spc="-5" dirty="0">
                          <a:solidFill>
                            <a:schemeClr val="tx1"/>
                          </a:solidFill>
                          <a:effectLst/>
                        </a:rPr>
                        <a:t>estadual</a:t>
                      </a:r>
                      <a:r>
                        <a:rPr lang="pt-BR" sz="1400" b="0" spc="-40" dirty="0">
                          <a:solidFill>
                            <a:schemeClr val="tx1"/>
                          </a:solidFill>
                          <a:effectLst/>
                        </a:rPr>
                        <a:t> </a:t>
                      </a:r>
                      <a:r>
                        <a:rPr lang="pt-BR" sz="1400" b="0" spc="-5" dirty="0">
                          <a:solidFill>
                            <a:schemeClr val="tx1"/>
                          </a:solidFill>
                          <a:effectLst/>
                        </a:rPr>
                        <a:t>d</a:t>
                      </a:r>
                      <a:r>
                        <a:rPr lang="pt-BR" sz="1400" b="0" spc="-10" dirty="0">
                          <a:solidFill>
                            <a:schemeClr val="tx1"/>
                          </a:solidFill>
                          <a:effectLst/>
                        </a:rPr>
                        <a:t>e</a:t>
                      </a:r>
                      <a:r>
                        <a:rPr lang="pt-BR" sz="1400" b="0" spc="-45" dirty="0">
                          <a:solidFill>
                            <a:schemeClr val="tx1"/>
                          </a:solidFill>
                          <a:effectLst/>
                        </a:rPr>
                        <a:t> </a:t>
                      </a:r>
                      <a:r>
                        <a:rPr lang="pt-BR" sz="1400" b="0" spc="-10" dirty="0">
                          <a:solidFill>
                            <a:schemeClr val="tx1"/>
                          </a:solidFill>
                          <a:effectLst/>
                        </a:rPr>
                        <a:t>rec</a:t>
                      </a:r>
                      <a:r>
                        <a:rPr lang="pt-BR" sz="1400" b="0" spc="-5" dirty="0">
                          <a:solidFill>
                            <a:schemeClr val="tx1"/>
                          </a:solidFill>
                          <a:effectLst/>
                        </a:rPr>
                        <a:t>u</a:t>
                      </a:r>
                      <a:r>
                        <a:rPr lang="pt-BR" sz="1400" b="0" spc="-10" dirty="0">
                          <a:solidFill>
                            <a:schemeClr val="tx1"/>
                          </a:solidFill>
                          <a:effectLst/>
                        </a:rPr>
                        <a:t>r</a:t>
                      </a:r>
                      <a:r>
                        <a:rPr lang="pt-BR" sz="1400" b="0" spc="-5" dirty="0">
                          <a:solidFill>
                            <a:schemeClr val="tx1"/>
                          </a:solidFill>
                          <a:effectLst/>
                        </a:rPr>
                        <a:t>sos</a:t>
                      </a:r>
                      <a:r>
                        <a:rPr lang="pt-BR" sz="1400" b="0" spc="-35" dirty="0">
                          <a:solidFill>
                            <a:schemeClr val="tx1"/>
                          </a:solidFill>
                          <a:effectLst/>
                        </a:rPr>
                        <a:t> </a:t>
                      </a:r>
                      <a:r>
                        <a:rPr lang="pt-BR" sz="1400" b="0" spc="-5" dirty="0">
                          <a:solidFill>
                            <a:schemeClr val="tx1"/>
                          </a:solidFill>
                          <a:effectLst/>
                        </a:rPr>
                        <a:t>híd</a:t>
                      </a:r>
                      <a:r>
                        <a:rPr lang="pt-BR" sz="1400" b="0" spc="-10" dirty="0">
                          <a:solidFill>
                            <a:schemeClr val="tx1"/>
                          </a:solidFill>
                          <a:effectLst/>
                        </a:rPr>
                        <a:t>r</a:t>
                      </a:r>
                      <a:r>
                        <a:rPr lang="pt-BR" sz="1400" b="0" spc="-5" dirty="0">
                          <a:solidFill>
                            <a:schemeClr val="tx1"/>
                          </a:solidFill>
                          <a:effectLst/>
                        </a:rPr>
                        <a:t>icos</a:t>
                      </a:r>
                      <a:r>
                        <a:rPr lang="pt-BR" sz="1400" b="0" spc="-40" dirty="0">
                          <a:solidFill>
                            <a:schemeClr val="tx1"/>
                          </a:solidFill>
                          <a:effectLst/>
                        </a:rPr>
                        <a:t> </a:t>
                      </a:r>
                      <a:r>
                        <a:rPr lang="pt-BR" sz="1400" b="0" dirty="0">
                          <a:solidFill>
                            <a:schemeClr val="tx1"/>
                          </a:solidFill>
                          <a:effectLst/>
                        </a:rPr>
                        <a:t>dispõe</a:t>
                      </a:r>
                      <a:r>
                        <a:rPr lang="pt-BR" sz="1400" b="0" spc="-45" dirty="0">
                          <a:solidFill>
                            <a:schemeClr val="tx1"/>
                          </a:solidFill>
                          <a:effectLst/>
                        </a:rPr>
                        <a:t> </a:t>
                      </a:r>
                      <a:r>
                        <a:rPr lang="pt-BR" sz="1400" b="0" spc="-5" dirty="0">
                          <a:solidFill>
                            <a:schemeClr val="tx1"/>
                          </a:solidFill>
                          <a:effectLst/>
                        </a:rPr>
                        <a:t>de</a:t>
                      </a:r>
                      <a:r>
                        <a:rPr lang="pt-BR" sz="1400" b="0" spc="-45" dirty="0">
                          <a:solidFill>
                            <a:schemeClr val="tx1"/>
                          </a:solidFill>
                          <a:effectLst/>
                        </a:rPr>
                        <a:t> </a:t>
                      </a:r>
                      <a:r>
                        <a:rPr lang="pt-BR" sz="1400" b="0" spc="-5" dirty="0">
                          <a:solidFill>
                            <a:schemeClr val="tx1"/>
                          </a:solidFill>
                          <a:effectLst/>
                        </a:rPr>
                        <a:t>fontes</a:t>
                      </a:r>
                      <a:r>
                        <a:rPr lang="pt-BR" sz="1400" b="0" spc="-35" dirty="0">
                          <a:solidFill>
                            <a:schemeClr val="tx1"/>
                          </a:solidFill>
                          <a:effectLst/>
                        </a:rPr>
                        <a:t> </a:t>
                      </a:r>
                      <a:r>
                        <a:rPr lang="pt-BR" sz="1400" b="0" spc="-5" dirty="0">
                          <a:solidFill>
                            <a:schemeClr val="tx1"/>
                          </a:solidFill>
                          <a:effectLst/>
                        </a:rPr>
                        <a:t>p</a:t>
                      </a:r>
                      <a:r>
                        <a:rPr lang="pt-BR" sz="1400" b="0" spc="-10" dirty="0">
                          <a:solidFill>
                            <a:schemeClr val="tx1"/>
                          </a:solidFill>
                          <a:effectLst/>
                        </a:rPr>
                        <a:t>r</a:t>
                      </a:r>
                      <a:r>
                        <a:rPr lang="pt-BR" sz="1400" b="0" spc="-5" dirty="0">
                          <a:solidFill>
                            <a:schemeClr val="tx1"/>
                          </a:solidFill>
                          <a:effectLst/>
                        </a:rPr>
                        <a:t>óprias</a:t>
                      </a:r>
                      <a:r>
                        <a:rPr lang="pt-BR" sz="1400" b="0" spc="-35" dirty="0">
                          <a:solidFill>
                            <a:schemeClr val="tx1"/>
                          </a:solidFill>
                          <a:effectLst/>
                        </a:rPr>
                        <a:t> </a:t>
                      </a:r>
                      <a:r>
                        <a:rPr lang="pt-BR" sz="1400" b="0" spc="-5" dirty="0">
                          <a:solidFill>
                            <a:schemeClr val="tx1"/>
                          </a:solidFill>
                          <a:effectLst/>
                        </a:rPr>
                        <a:t>d</a:t>
                      </a:r>
                      <a:r>
                        <a:rPr lang="pt-BR" sz="1400" b="0" spc="-10" dirty="0">
                          <a:solidFill>
                            <a:schemeClr val="tx1"/>
                          </a:solidFill>
                          <a:effectLst/>
                        </a:rPr>
                        <a:t>e</a:t>
                      </a:r>
                      <a:r>
                        <a:rPr lang="pt-BR" sz="1400" b="0" spc="-45" dirty="0">
                          <a:solidFill>
                            <a:schemeClr val="tx1"/>
                          </a:solidFill>
                          <a:effectLst/>
                        </a:rPr>
                        <a:t> </a:t>
                      </a:r>
                      <a:r>
                        <a:rPr lang="pt-BR" sz="1400" b="0" spc="-5" dirty="0">
                          <a:solidFill>
                            <a:schemeClr val="tx1"/>
                          </a:solidFill>
                          <a:effectLst/>
                        </a:rPr>
                        <a:t>a</a:t>
                      </a:r>
                      <a:r>
                        <a:rPr lang="pt-BR" sz="1400" b="0" spc="-10" dirty="0">
                          <a:solidFill>
                            <a:schemeClr val="tx1"/>
                          </a:solidFill>
                          <a:effectLst/>
                        </a:rPr>
                        <a:t>rrec</a:t>
                      </a:r>
                      <a:r>
                        <a:rPr lang="pt-BR" sz="1400" b="0" spc="-5" dirty="0">
                          <a:solidFill>
                            <a:schemeClr val="tx1"/>
                          </a:solidFill>
                          <a:effectLst/>
                        </a:rPr>
                        <a:t>adação</a:t>
                      </a:r>
                      <a:r>
                        <a:rPr lang="pt-BR" sz="1400" b="0" spc="-40" dirty="0">
                          <a:solidFill>
                            <a:schemeClr val="tx1"/>
                          </a:solidFill>
                          <a:effectLst/>
                        </a:rPr>
                        <a:t> </a:t>
                      </a:r>
                      <a:r>
                        <a:rPr lang="pt-BR" sz="1400" b="0" spc="-5" dirty="0">
                          <a:solidFill>
                            <a:schemeClr val="tx1"/>
                          </a:solidFill>
                          <a:effectLst/>
                        </a:rPr>
                        <a:t>(ex.:</a:t>
                      </a:r>
                      <a:r>
                        <a:rPr lang="pt-BR" sz="1400" b="0" spc="-35" dirty="0">
                          <a:solidFill>
                            <a:schemeClr val="tx1"/>
                          </a:solidFill>
                          <a:effectLst/>
                        </a:rPr>
                        <a:t> </a:t>
                      </a:r>
                      <a:r>
                        <a:rPr lang="pt-BR" sz="1400" b="0" spc="-5" dirty="0">
                          <a:solidFill>
                            <a:schemeClr val="tx1"/>
                          </a:solidFill>
                          <a:effectLst/>
                        </a:rPr>
                        <a:t>cobrança</a:t>
                      </a:r>
                      <a:r>
                        <a:rPr lang="pt-BR" sz="1400" b="0" spc="-40" dirty="0">
                          <a:solidFill>
                            <a:schemeClr val="tx1"/>
                          </a:solidFill>
                          <a:effectLst/>
                        </a:rPr>
                        <a:t> </a:t>
                      </a:r>
                      <a:r>
                        <a:rPr lang="pt-BR" sz="1400" b="0" spc="-5" dirty="0">
                          <a:solidFill>
                            <a:schemeClr val="tx1"/>
                          </a:solidFill>
                          <a:effectLst/>
                        </a:rPr>
                        <a:t>pelo</a:t>
                      </a:r>
                      <a:r>
                        <a:rPr lang="pt-BR" sz="1400" b="0" spc="-40" dirty="0">
                          <a:solidFill>
                            <a:schemeClr val="tx1"/>
                          </a:solidFill>
                          <a:effectLst/>
                        </a:rPr>
                        <a:t> </a:t>
                      </a:r>
                      <a:r>
                        <a:rPr lang="pt-BR" sz="1400" b="0" dirty="0">
                          <a:solidFill>
                            <a:schemeClr val="tx1"/>
                          </a:solidFill>
                          <a:effectLst/>
                        </a:rPr>
                        <a:t>uso</a:t>
                      </a:r>
                      <a:r>
                        <a:rPr lang="pt-BR" sz="1400" b="0" spc="-35" dirty="0">
                          <a:solidFill>
                            <a:schemeClr val="tx1"/>
                          </a:solidFill>
                          <a:effectLst/>
                        </a:rPr>
                        <a:t> </a:t>
                      </a:r>
                      <a:r>
                        <a:rPr lang="pt-BR" sz="1400" b="0" spc="-5" dirty="0">
                          <a:solidFill>
                            <a:schemeClr val="tx1"/>
                          </a:solidFill>
                          <a:effectLst/>
                        </a:rPr>
                        <a:t>da</a:t>
                      </a:r>
                      <a:r>
                        <a:rPr lang="pt-BR" sz="1400" b="0" spc="-40" dirty="0">
                          <a:solidFill>
                            <a:schemeClr val="tx1"/>
                          </a:solidFill>
                          <a:effectLst/>
                        </a:rPr>
                        <a:t> </a:t>
                      </a:r>
                      <a:r>
                        <a:rPr lang="pt-BR" sz="1400" b="0" spc="-5" dirty="0">
                          <a:solidFill>
                            <a:schemeClr val="tx1"/>
                          </a:solidFill>
                          <a:effectLst/>
                        </a:rPr>
                        <a:t>água</a:t>
                      </a:r>
                      <a:r>
                        <a:rPr lang="pt-BR" sz="1400" b="0" spc="-10" dirty="0">
                          <a:solidFill>
                            <a:schemeClr val="tx1"/>
                          </a:solidFill>
                          <a:effectLst/>
                        </a:rPr>
                        <a:t>,</a:t>
                      </a:r>
                      <a:r>
                        <a:rPr lang="pt-BR" sz="1400" b="0" spc="-45" dirty="0">
                          <a:solidFill>
                            <a:schemeClr val="tx1"/>
                          </a:solidFill>
                          <a:effectLst/>
                        </a:rPr>
                        <a:t> </a:t>
                      </a:r>
                      <a:r>
                        <a:rPr lang="pt-BR" sz="1400" b="0" spc="-5" dirty="0">
                          <a:solidFill>
                            <a:schemeClr val="tx1"/>
                          </a:solidFill>
                          <a:effectLst/>
                        </a:rPr>
                        <a:t>cob</a:t>
                      </a:r>
                      <a:r>
                        <a:rPr lang="pt-BR" sz="1400" b="0" spc="-10" dirty="0">
                          <a:solidFill>
                            <a:schemeClr val="tx1"/>
                          </a:solidFill>
                          <a:effectLst/>
                        </a:rPr>
                        <a:t>r</a:t>
                      </a:r>
                      <a:r>
                        <a:rPr lang="pt-BR" sz="1400" b="0" spc="-5" dirty="0">
                          <a:solidFill>
                            <a:schemeClr val="tx1"/>
                          </a:solidFill>
                          <a:effectLst/>
                        </a:rPr>
                        <a:t>ança</a:t>
                      </a:r>
                      <a:r>
                        <a:rPr lang="pt-BR" sz="1400" b="0" spc="-40" dirty="0">
                          <a:solidFill>
                            <a:schemeClr val="tx1"/>
                          </a:solidFill>
                          <a:effectLst/>
                        </a:rPr>
                        <a:t> </a:t>
                      </a:r>
                      <a:r>
                        <a:rPr lang="pt-BR" sz="1400" b="0" dirty="0">
                          <a:solidFill>
                            <a:schemeClr val="tx1"/>
                          </a:solidFill>
                          <a:effectLst/>
                        </a:rPr>
                        <a:t>por </a:t>
                      </a:r>
                      <a:r>
                        <a:rPr lang="pt-BR" sz="1400" b="0" spc="-5" dirty="0">
                          <a:solidFill>
                            <a:schemeClr val="tx1"/>
                          </a:solidFill>
                          <a:effectLst/>
                        </a:rPr>
                        <a:t>s</a:t>
                      </a:r>
                      <a:r>
                        <a:rPr lang="pt-BR" sz="1400" b="0" spc="-10" dirty="0">
                          <a:solidFill>
                            <a:schemeClr val="tx1"/>
                          </a:solidFill>
                          <a:effectLst/>
                        </a:rPr>
                        <a:t>erv</a:t>
                      </a:r>
                      <a:r>
                        <a:rPr lang="pt-BR" sz="1400" b="0" spc="-5" dirty="0">
                          <a:solidFill>
                            <a:schemeClr val="tx1"/>
                          </a:solidFill>
                          <a:effectLst/>
                        </a:rPr>
                        <a:t>iços</a:t>
                      </a:r>
                      <a:r>
                        <a:rPr lang="pt-BR" sz="1400" b="0" spc="-45" dirty="0">
                          <a:solidFill>
                            <a:schemeClr val="tx1"/>
                          </a:solidFill>
                          <a:effectLst/>
                        </a:rPr>
                        <a:t> </a:t>
                      </a:r>
                      <a:r>
                        <a:rPr lang="pt-BR" sz="1400" b="0" spc="-5" dirty="0">
                          <a:solidFill>
                            <a:schemeClr val="tx1"/>
                          </a:solidFill>
                          <a:effectLst/>
                        </a:rPr>
                        <a:t>de</a:t>
                      </a:r>
                      <a:r>
                        <a:rPr lang="pt-BR" sz="1400" b="0" spc="-45" dirty="0">
                          <a:solidFill>
                            <a:schemeClr val="tx1"/>
                          </a:solidFill>
                          <a:effectLst/>
                        </a:rPr>
                        <a:t> </a:t>
                      </a:r>
                      <a:r>
                        <a:rPr lang="pt-BR" sz="1400" b="0" spc="-5" dirty="0">
                          <a:solidFill>
                            <a:schemeClr val="tx1"/>
                          </a:solidFill>
                          <a:effectLst/>
                        </a:rPr>
                        <a:t>á</a:t>
                      </a:r>
                      <a:r>
                        <a:rPr lang="pt-BR" sz="1400" b="0" spc="-10" dirty="0">
                          <a:solidFill>
                            <a:schemeClr val="tx1"/>
                          </a:solidFill>
                          <a:effectLst/>
                        </a:rPr>
                        <a:t>g</a:t>
                      </a:r>
                      <a:r>
                        <a:rPr lang="pt-BR" sz="1400" b="0" spc="-5" dirty="0">
                          <a:solidFill>
                            <a:schemeClr val="tx1"/>
                          </a:solidFill>
                          <a:effectLst/>
                        </a:rPr>
                        <a:t>ua</a:t>
                      </a:r>
                      <a:r>
                        <a:rPr lang="pt-BR" sz="1400" b="0" spc="-45" dirty="0">
                          <a:solidFill>
                            <a:schemeClr val="tx1"/>
                          </a:solidFill>
                          <a:effectLst/>
                        </a:rPr>
                        <a:t> </a:t>
                      </a:r>
                      <a:r>
                        <a:rPr lang="pt-BR" sz="1400" b="0" spc="-5" dirty="0">
                          <a:solidFill>
                            <a:schemeClr val="tx1"/>
                          </a:solidFill>
                          <a:effectLst/>
                        </a:rPr>
                        <a:t>b</a:t>
                      </a:r>
                      <a:r>
                        <a:rPr lang="pt-BR" sz="1400" b="0" spc="-10" dirty="0">
                          <a:solidFill>
                            <a:schemeClr val="tx1"/>
                          </a:solidFill>
                          <a:effectLst/>
                        </a:rPr>
                        <a:t>r</a:t>
                      </a:r>
                      <a:r>
                        <a:rPr lang="pt-BR" sz="1400" b="0" spc="-5" dirty="0">
                          <a:solidFill>
                            <a:schemeClr val="tx1"/>
                          </a:solidFill>
                          <a:effectLst/>
                        </a:rPr>
                        <a:t>uta</a:t>
                      </a:r>
                      <a:r>
                        <a:rPr lang="pt-BR" sz="1400" b="0" spc="-10" dirty="0">
                          <a:solidFill>
                            <a:schemeClr val="tx1"/>
                          </a:solidFill>
                          <a:effectLst/>
                        </a:rPr>
                        <a:t>,</a:t>
                      </a:r>
                      <a:r>
                        <a:rPr lang="pt-BR" sz="1400" b="0" spc="-50" dirty="0">
                          <a:solidFill>
                            <a:schemeClr val="tx1"/>
                          </a:solidFill>
                          <a:effectLst/>
                        </a:rPr>
                        <a:t> </a:t>
                      </a:r>
                      <a:r>
                        <a:rPr lang="pt-BR" sz="1400" b="0" spc="-5" dirty="0">
                          <a:solidFill>
                            <a:schemeClr val="tx1"/>
                          </a:solidFill>
                          <a:effectLst/>
                        </a:rPr>
                        <a:t>multas</a:t>
                      </a:r>
                      <a:r>
                        <a:rPr lang="pt-BR" sz="1400" b="0" spc="-10" dirty="0">
                          <a:solidFill>
                            <a:schemeClr val="tx1"/>
                          </a:solidFill>
                          <a:effectLst/>
                        </a:rPr>
                        <a:t>,</a:t>
                      </a:r>
                      <a:r>
                        <a:rPr lang="pt-BR" sz="1400" b="0" spc="-50" dirty="0">
                          <a:solidFill>
                            <a:schemeClr val="tx1"/>
                          </a:solidFill>
                          <a:effectLst/>
                        </a:rPr>
                        <a:t> </a:t>
                      </a:r>
                      <a:r>
                        <a:rPr lang="pt-BR" sz="1400" b="0" spc="-5" dirty="0">
                          <a:solidFill>
                            <a:schemeClr val="tx1"/>
                          </a:solidFill>
                          <a:effectLst/>
                        </a:rPr>
                        <a:t>taxas</a:t>
                      </a:r>
                      <a:r>
                        <a:rPr lang="pt-BR" sz="1400" b="0" spc="-10" dirty="0">
                          <a:solidFill>
                            <a:schemeClr val="tx1"/>
                          </a:solidFill>
                          <a:effectLst/>
                        </a:rPr>
                        <a:t>,</a:t>
                      </a:r>
                      <a:r>
                        <a:rPr lang="pt-BR" sz="1400" b="0" spc="-45" dirty="0">
                          <a:solidFill>
                            <a:schemeClr val="tx1"/>
                          </a:solidFill>
                          <a:effectLst/>
                        </a:rPr>
                        <a:t> </a:t>
                      </a:r>
                      <a:r>
                        <a:rPr lang="pt-BR" sz="1400" b="0" spc="-10" dirty="0">
                          <a:solidFill>
                            <a:schemeClr val="tx1"/>
                          </a:solidFill>
                          <a:effectLst/>
                        </a:rPr>
                        <a:t>e</a:t>
                      </a:r>
                      <a:r>
                        <a:rPr lang="pt-BR" sz="1400" b="0" spc="-5" dirty="0">
                          <a:solidFill>
                            <a:schemeClr val="tx1"/>
                          </a:solidFill>
                          <a:effectLst/>
                        </a:rPr>
                        <a:t>molum</a:t>
                      </a:r>
                      <a:r>
                        <a:rPr lang="pt-BR" sz="1400" b="0" spc="-10" dirty="0">
                          <a:solidFill>
                            <a:schemeClr val="tx1"/>
                          </a:solidFill>
                          <a:effectLst/>
                        </a:rPr>
                        <a:t>e</a:t>
                      </a:r>
                      <a:r>
                        <a:rPr lang="pt-BR" sz="1400" b="0" spc="-5" dirty="0">
                          <a:solidFill>
                            <a:schemeClr val="tx1"/>
                          </a:solidFill>
                          <a:effectLst/>
                        </a:rPr>
                        <a:t>ntos</a:t>
                      </a:r>
                      <a:r>
                        <a:rPr lang="pt-BR" sz="1400" b="0" spc="-10" dirty="0">
                          <a:solidFill>
                            <a:schemeClr val="tx1"/>
                          </a:solidFill>
                          <a:effectLst/>
                        </a:rPr>
                        <a:t>,</a:t>
                      </a:r>
                      <a:r>
                        <a:rPr lang="pt-BR" sz="1400" b="0" spc="-50" dirty="0">
                          <a:solidFill>
                            <a:schemeClr val="tx1"/>
                          </a:solidFill>
                          <a:effectLst/>
                        </a:rPr>
                        <a:t> </a:t>
                      </a:r>
                      <a:r>
                        <a:rPr lang="pt-BR" sz="1400" b="0" spc="-10" dirty="0">
                          <a:solidFill>
                            <a:schemeClr val="tx1"/>
                          </a:solidFill>
                          <a:effectLst/>
                        </a:rPr>
                        <a:t>e</a:t>
                      </a:r>
                      <a:r>
                        <a:rPr lang="pt-BR" sz="1400" b="0" spc="-5" dirty="0">
                          <a:solidFill>
                            <a:schemeClr val="tx1"/>
                          </a:solidFill>
                          <a:effectLst/>
                        </a:rPr>
                        <a:t>tc.)</a:t>
                      </a:r>
                      <a:r>
                        <a:rPr lang="pt-BR" sz="1400" b="0" spc="-10" dirty="0">
                          <a:solidFill>
                            <a:schemeClr val="tx1"/>
                          </a:solidFill>
                          <a:effectLst/>
                        </a:rPr>
                        <a:t>,</a:t>
                      </a:r>
                      <a:r>
                        <a:rPr lang="pt-BR" sz="1400" b="0" spc="-50" dirty="0">
                          <a:solidFill>
                            <a:schemeClr val="tx1"/>
                          </a:solidFill>
                          <a:effectLst/>
                        </a:rPr>
                        <a:t> </a:t>
                      </a:r>
                      <a:r>
                        <a:rPr lang="pt-BR" sz="1400" b="0" spc="-5" dirty="0">
                          <a:solidFill>
                            <a:schemeClr val="tx1"/>
                          </a:solidFill>
                          <a:effectLst/>
                        </a:rPr>
                        <a:t>mas</a:t>
                      </a:r>
                      <a:r>
                        <a:rPr lang="pt-BR" sz="1400" b="0" spc="-40" dirty="0">
                          <a:solidFill>
                            <a:schemeClr val="tx1"/>
                          </a:solidFill>
                          <a:effectLst/>
                        </a:rPr>
                        <a:t> </a:t>
                      </a:r>
                      <a:r>
                        <a:rPr lang="pt-BR" sz="1400" b="0" dirty="0">
                          <a:solidFill>
                            <a:schemeClr val="tx1"/>
                          </a:solidFill>
                          <a:effectLst/>
                        </a:rPr>
                        <a:t>essa</a:t>
                      </a:r>
                      <a:r>
                        <a:rPr lang="pt-BR" sz="1400" b="0" spc="-45" dirty="0">
                          <a:solidFill>
                            <a:schemeClr val="tx1"/>
                          </a:solidFill>
                          <a:effectLst/>
                        </a:rPr>
                        <a:t> </a:t>
                      </a:r>
                      <a:r>
                        <a:rPr lang="pt-BR" sz="1400" b="0" spc="-5" dirty="0">
                          <a:solidFill>
                            <a:schemeClr val="tx1"/>
                          </a:solidFill>
                          <a:effectLst/>
                        </a:rPr>
                        <a:t>a</a:t>
                      </a:r>
                      <a:r>
                        <a:rPr lang="pt-BR" sz="1400" b="0" spc="-10" dirty="0">
                          <a:solidFill>
                            <a:schemeClr val="tx1"/>
                          </a:solidFill>
                          <a:effectLst/>
                        </a:rPr>
                        <a:t>rre</a:t>
                      </a:r>
                      <a:r>
                        <a:rPr lang="pt-BR" sz="1400" b="0" spc="-5" dirty="0">
                          <a:solidFill>
                            <a:schemeClr val="tx1"/>
                          </a:solidFill>
                          <a:effectLst/>
                        </a:rPr>
                        <a:t>cadação</a:t>
                      </a:r>
                      <a:r>
                        <a:rPr lang="pt-BR" sz="1400" b="0" spc="-40" dirty="0">
                          <a:solidFill>
                            <a:schemeClr val="tx1"/>
                          </a:solidFill>
                          <a:effectLst/>
                        </a:rPr>
                        <a:t> </a:t>
                      </a:r>
                      <a:r>
                        <a:rPr lang="pt-BR" sz="1400" b="0" spc="-10" dirty="0">
                          <a:solidFill>
                            <a:schemeClr val="tx1"/>
                          </a:solidFill>
                          <a:effectLst/>
                        </a:rPr>
                        <a:t>re</a:t>
                      </a:r>
                      <a:r>
                        <a:rPr lang="pt-BR" sz="1400" b="0" spc="-5" dirty="0">
                          <a:solidFill>
                            <a:schemeClr val="tx1"/>
                          </a:solidFill>
                          <a:effectLst/>
                        </a:rPr>
                        <a:t>pr</a:t>
                      </a:r>
                      <a:r>
                        <a:rPr lang="pt-BR" sz="1400" b="0" spc="-10" dirty="0">
                          <a:solidFill>
                            <a:schemeClr val="tx1"/>
                          </a:solidFill>
                          <a:effectLst/>
                        </a:rPr>
                        <a:t>e</a:t>
                      </a:r>
                      <a:r>
                        <a:rPr lang="pt-BR" sz="1400" b="0" spc="-5" dirty="0">
                          <a:solidFill>
                            <a:schemeClr val="tx1"/>
                          </a:solidFill>
                          <a:effectLst/>
                        </a:rPr>
                        <a:t>s</a:t>
                      </a:r>
                      <a:r>
                        <a:rPr lang="pt-BR" sz="1400" b="0" spc="-10" dirty="0">
                          <a:solidFill>
                            <a:schemeClr val="tx1"/>
                          </a:solidFill>
                          <a:effectLst/>
                        </a:rPr>
                        <a:t>e</a:t>
                      </a:r>
                      <a:r>
                        <a:rPr lang="pt-BR" sz="1400" b="0" spc="-5" dirty="0">
                          <a:solidFill>
                            <a:schemeClr val="tx1"/>
                          </a:solidFill>
                          <a:effectLst/>
                        </a:rPr>
                        <a:t>nta</a:t>
                      </a:r>
                      <a:r>
                        <a:rPr lang="pt-BR" sz="1400" b="0" spc="-45" dirty="0">
                          <a:solidFill>
                            <a:schemeClr val="tx1"/>
                          </a:solidFill>
                          <a:effectLst/>
                        </a:rPr>
                        <a:t> </a:t>
                      </a:r>
                      <a:r>
                        <a:rPr lang="pt-BR" sz="1400" b="0" spc="-5" dirty="0">
                          <a:solidFill>
                            <a:schemeClr val="tx1"/>
                          </a:solidFill>
                          <a:effectLst/>
                        </a:rPr>
                        <a:t>mais</a:t>
                      </a:r>
                      <a:r>
                        <a:rPr lang="pt-BR" sz="1400" b="0" spc="-40" dirty="0">
                          <a:solidFill>
                            <a:schemeClr val="tx1"/>
                          </a:solidFill>
                          <a:effectLst/>
                        </a:rPr>
                        <a:t> </a:t>
                      </a:r>
                      <a:r>
                        <a:rPr lang="pt-BR" sz="1400" b="0" spc="-5" dirty="0">
                          <a:solidFill>
                            <a:schemeClr val="tx1"/>
                          </a:solidFill>
                          <a:effectLst/>
                        </a:rPr>
                        <a:t>d</a:t>
                      </a:r>
                      <a:r>
                        <a:rPr lang="pt-BR" sz="1400" b="0" spc="-10" dirty="0">
                          <a:solidFill>
                            <a:schemeClr val="tx1"/>
                          </a:solidFill>
                          <a:effectLst/>
                        </a:rPr>
                        <a:t>e</a:t>
                      </a:r>
                      <a:r>
                        <a:rPr lang="pt-BR" sz="1400" b="0" spc="-50" dirty="0">
                          <a:solidFill>
                            <a:schemeClr val="tx1"/>
                          </a:solidFill>
                          <a:effectLst/>
                        </a:rPr>
                        <a:t> </a:t>
                      </a:r>
                      <a:r>
                        <a:rPr lang="pt-BR" sz="1400" b="0" dirty="0">
                          <a:solidFill>
                            <a:schemeClr val="tx1"/>
                          </a:solidFill>
                          <a:effectLst/>
                        </a:rPr>
                        <a:t>20%</a:t>
                      </a:r>
                      <a:r>
                        <a:rPr lang="pt-BR" sz="1400" b="0" spc="-50" dirty="0">
                          <a:solidFill>
                            <a:schemeClr val="tx1"/>
                          </a:solidFill>
                          <a:effectLst/>
                        </a:rPr>
                        <a:t> </a:t>
                      </a:r>
                      <a:r>
                        <a:rPr lang="pt-BR" sz="1400" b="0" dirty="0">
                          <a:solidFill>
                            <a:schemeClr val="tx1"/>
                          </a:solidFill>
                          <a:effectLst/>
                        </a:rPr>
                        <a:t>dos</a:t>
                      </a:r>
                      <a:r>
                        <a:rPr lang="pt-BR" sz="1400" b="0" spc="-40" dirty="0">
                          <a:solidFill>
                            <a:schemeClr val="tx1"/>
                          </a:solidFill>
                          <a:effectLst/>
                        </a:rPr>
                        <a:t> </a:t>
                      </a:r>
                      <a:r>
                        <a:rPr lang="pt-BR" sz="1400" b="0" spc="-10" dirty="0">
                          <a:solidFill>
                            <a:schemeClr val="tx1"/>
                          </a:solidFill>
                          <a:effectLst/>
                        </a:rPr>
                        <a:t>re</a:t>
                      </a:r>
                      <a:r>
                        <a:rPr lang="pt-BR" sz="1400" b="0" spc="-5" dirty="0">
                          <a:solidFill>
                            <a:schemeClr val="tx1"/>
                          </a:solidFill>
                          <a:effectLst/>
                        </a:rPr>
                        <a:t>cursos financei</a:t>
                      </a:r>
                      <a:r>
                        <a:rPr lang="pt-BR" sz="1400" b="0" spc="-10" dirty="0">
                          <a:solidFill>
                            <a:schemeClr val="tx1"/>
                          </a:solidFill>
                          <a:effectLst/>
                        </a:rPr>
                        <a:t>r</a:t>
                      </a:r>
                      <a:r>
                        <a:rPr lang="pt-BR" sz="1400" b="0" spc="-5" dirty="0">
                          <a:solidFill>
                            <a:schemeClr val="tx1"/>
                          </a:solidFill>
                          <a:effectLst/>
                        </a:rPr>
                        <a:t>os</a:t>
                      </a:r>
                      <a:r>
                        <a:rPr lang="pt-BR" sz="1400" b="0" spc="-60" dirty="0">
                          <a:solidFill>
                            <a:schemeClr val="tx1"/>
                          </a:solidFill>
                          <a:effectLst/>
                        </a:rPr>
                        <a:t> </a:t>
                      </a:r>
                      <a:r>
                        <a:rPr lang="pt-BR" sz="1400" b="0" spc="-5" dirty="0">
                          <a:solidFill>
                            <a:schemeClr val="tx1"/>
                          </a:solidFill>
                          <a:effectLst/>
                        </a:rPr>
                        <a:t>necessá</a:t>
                      </a:r>
                      <a:r>
                        <a:rPr lang="pt-BR" sz="1400" b="0" spc="-10" dirty="0">
                          <a:solidFill>
                            <a:schemeClr val="tx1"/>
                          </a:solidFill>
                          <a:effectLst/>
                        </a:rPr>
                        <a:t>r</a:t>
                      </a:r>
                      <a:r>
                        <a:rPr lang="pt-BR" sz="1400" b="0" spc="-5" dirty="0">
                          <a:solidFill>
                            <a:schemeClr val="tx1"/>
                          </a:solidFill>
                          <a:effectLst/>
                        </a:rPr>
                        <a:t>ios</a:t>
                      </a:r>
                      <a:r>
                        <a:rPr lang="pt-BR" sz="1400" b="0" spc="-60" dirty="0">
                          <a:solidFill>
                            <a:schemeClr val="tx1"/>
                          </a:solidFill>
                          <a:effectLst/>
                        </a:rPr>
                        <a:t> </a:t>
                      </a:r>
                      <a:r>
                        <a:rPr lang="pt-BR" sz="1400" b="0" spc="-5" dirty="0">
                          <a:solidFill>
                            <a:schemeClr val="tx1"/>
                          </a:solidFill>
                          <a:effectLst/>
                        </a:rPr>
                        <a:t>pa</a:t>
                      </a:r>
                      <a:r>
                        <a:rPr lang="pt-BR" sz="1400" b="0" spc="-10" dirty="0">
                          <a:solidFill>
                            <a:schemeClr val="tx1"/>
                          </a:solidFill>
                          <a:effectLst/>
                        </a:rPr>
                        <a:t>r</a:t>
                      </a:r>
                      <a:r>
                        <a:rPr lang="pt-BR" sz="1400" b="0" spc="-5" dirty="0">
                          <a:solidFill>
                            <a:schemeClr val="tx1"/>
                          </a:solidFill>
                          <a:effectLst/>
                        </a:rPr>
                        <a:t>a</a:t>
                      </a:r>
                      <a:r>
                        <a:rPr lang="pt-BR" sz="1400" b="0" spc="-65" dirty="0">
                          <a:solidFill>
                            <a:schemeClr val="tx1"/>
                          </a:solidFill>
                          <a:effectLst/>
                        </a:rPr>
                        <a:t> </a:t>
                      </a:r>
                      <a:r>
                        <a:rPr lang="pt-BR" sz="1400" b="0" spc="-5" dirty="0">
                          <a:solidFill>
                            <a:schemeClr val="tx1"/>
                          </a:solidFill>
                          <a:effectLst/>
                        </a:rPr>
                        <a:t>ga</a:t>
                      </a:r>
                      <a:r>
                        <a:rPr lang="pt-BR" sz="1400" b="0" spc="-10" dirty="0">
                          <a:solidFill>
                            <a:schemeClr val="tx1"/>
                          </a:solidFill>
                          <a:effectLst/>
                        </a:rPr>
                        <a:t>r</a:t>
                      </a:r>
                      <a:r>
                        <a:rPr lang="pt-BR" sz="1400" b="0" spc="-5" dirty="0">
                          <a:solidFill>
                            <a:schemeClr val="tx1"/>
                          </a:solidFill>
                          <a:effectLst/>
                        </a:rPr>
                        <a:t>anti</a:t>
                      </a:r>
                      <a:r>
                        <a:rPr lang="pt-BR" sz="1400" b="0" spc="-10" dirty="0">
                          <a:solidFill>
                            <a:schemeClr val="tx1"/>
                          </a:solidFill>
                          <a:effectLst/>
                        </a:rPr>
                        <a:t>r</a:t>
                      </a:r>
                      <a:r>
                        <a:rPr lang="pt-BR" sz="1400" b="0" spc="-65" dirty="0">
                          <a:solidFill>
                            <a:schemeClr val="tx1"/>
                          </a:solidFill>
                          <a:effectLst/>
                        </a:rPr>
                        <a:t> </a:t>
                      </a:r>
                      <a:r>
                        <a:rPr lang="pt-BR" sz="1400" b="0" dirty="0">
                          <a:solidFill>
                            <a:schemeClr val="tx1"/>
                          </a:solidFill>
                          <a:effectLst/>
                        </a:rPr>
                        <a:t>a</a:t>
                      </a:r>
                      <a:r>
                        <a:rPr lang="pt-BR" sz="1400" b="0" spc="-65" dirty="0">
                          <a:solidFill>
                            <a:schemeClr val="tx1"/>
                          </a:solidFill>
                          <a:effectLst/>
                        </a:rPr>
                        <a:t> </a:t>
                      </a:r>
                      <a:r>
                        <a:rPr lang="pt-BR" sz="1400" b="0" dirty="0">
                          <a:solidFill>
                            <a:schemeClr val="tx1"/>
                          </a:solidFill>
                          <a:effectLst/>
                        </a:rPr>
                        <a:t>sua</a:t>
                      </a:r>
                      <a:r>
                        <a:rPr lang="pt-BR" sz="1400" b="0" spc="-65" dirty="0">
                          <a:solidFill>
                            <a:schemeClr val="tx1"/>
                          </a:solidFill>
                          <a:effectLst/>
                        </a:rPr>
                        <a:t> </a:t>
                      </a:r>
                      <a:r>
                        <a:rPr lang="pt-BR" sz="1400" b="0" spc="-5" dirty="0">
                          <a:solidFill>
                            <a:schemeClr val="tx1"/>
                          </a:solidFill>
                          <a:effectLst/>
                        </a:rPr>
                        <a:t>sustentabilidad</a:t>
                      </a:r>
                      <a:r>
                        <a:rPr lang="pt-BR" sz="1400" b="0" spc="-10" dirty="0">
                          <a:solidFill>
                            <a:schemeClr val="tx1"/>
                          </a:solidFill>
                          <a:effectLst/>
                        </a:rPr>
                        <a:t>e</a:t>
                      </a:r>
                      <a:r>
                        <a:rPr lang="pt-BR" sz="1400" b="0" spc="-65" dirty="0">
                          <a:solidFill>
                            <a:schemeClr val="tx1"/>
                          </a:solidFill>
                          <a:effectLst/>
                        </a:rPr>
                        <a:t> </a:t>
                      </a:r>
                      <a:r>
                        <a:rPr lang="pt-BR" sz="1400" b="0" spc="-5" dirty="0">
                          <a:solidFill>
                            <a:schemeClr val="tx1"/>
                          </a:solidFill>
                          <a:effectLst/>
                        </a:rPr>
                        <a:t>financei</a:t>
                      </a:r>
                      <a:r>
                        <a:rPr lang="pt-BR" sz="1400" b="0" spc="-10" dirty="0">
                          <a:solidFill>
                            <a:schemeClr val="tx1"/>
                          </a:solidFill>
                          <a:effectLst/>
                        </a:rPr>
                        <a:t>r</a:t>
                      </a:r>
                      <a:r>
                        <a:rPr lang="pt-BR" sz="1400" b="0" spc="-5" dirty="0">
                          <a:solidFill>
                            <a:schemeClr val="tx1"/>
                          </a:solidFill>
                          <a:effectLst/>
                        </a:rPr>
                        <a:t>a.</a:t>
                      </a:r>
                      <a:endParaRPr lang="pt-BR" sz="1400" b="0" dirty="0">
                        <a:solidFill>
                          <a:schemeClr val="tx1"/>
                        </a:solidFill>
                        <a:effectLst/>
                        <a:latin typeface="Calibri"/>
                        <a:ea typeface="Calibri"/>
                        <a:cs typeface="Times New Roman"/>
                      </a:endParaRPr>
                    </a:p>
                  </a:txBody>
                  <a:tcPr marL="0" marR="0" marT="0" marB="0">
                    <a:noFill/>
                  </a:tcPr>
                </a:tc>
                <a:tc>
                  <a:txBody>
                    <a:bodyPr/>
                    <a:lstStyle/>
                    <a:p>
                      <a:pPr marL="315450" indent="-171450" algn="l" rtl="0" eaLnBrk="1" latinLnBrk="0" hangingPunct="1">
                        <a:lnSpc>
                          <a:spcPct val="114000"/>
                        </a:lnSpc>
                        <a:spcAft>
                          <a:spcPts val="300"/>
                        </a:spcAft>
                        <a:buFontTx/>
                        <a:buChar char="-"/>
                      </a:pPr>
                      <a:r>
                        <a:rPr kumimoji="0" lang="pt-BR" sz="1400" b="0" kern="1200" dirty="0" smtClean="0">
                          <a:solidFill>
                            <a:schemeClr val="tx1"/>
                          </a:solidFill>
                          <a:effectLst/>
                          <a:latin typeface="+mn-lt"/>
                          <a:ea typeface="+mn-ea"/>
                          <a:cs typeface="+mn-cs"/>
                        </a:rPr>
                        <a:t>Não </a:t>
                      </a:r>
                      <a:r>
                        <a:rPr kumimoji="0" lang="pt-BR" sz="1400" b="0" kern="1200" dirty="0">
                          <a:solidFill>
                            <a:schemeClr val="tx1"/>
                          </a:solidFill>
                          <a:effectLst/>
                          <a:latin typeface="+mn-lt"/>
                          <a:ea typeface="+mn-ea"/>
                          <a:cs typeface="+mn-cs"/>
                        </a:rPr>
                        <a:t>está regulamentada a cobrança pelo uso da água dos rios distritais. </a:t>
                      </a:r>
                    </a:p>
                    <a:p>
                      <a:pPr marL="315450" indent="-171450" algn="l" rtl="0" eaLnBrk="1" latinLnBrk="0" hangingPunct="1">
                        <a:lnSpc>
                          <a:spcPct val="114000"/>
                        </a:lnSpc>
                        <a:spcAft>
                          <a:spcPts val="300"/>
                        </a:spcAft>
                        <a:buFontTx/>
                        <a:buChar char="-"/>
                      </a:pPr>
                      <a:r>
                        <a:rPr kumimoji="0" lang="pt-BR" sz="1400" b="0" kern="1200" dirty="0" smtClean="0">
                          <a:solidFill>
                            <a:schemeClr val="tx1"/>
                          </a:solidFill>
                          <a:effectLst/>
                          <a:latin typeface="+mn-lt"/>
                          <a:ea typeface="+mn-ea"/>
                          <a:cs typeface="+mn-cs"/>
                        </a:rPr>
                        <a:t>Não </a:t>
                      </a:r>
                      <a:r>
                        <a:rPr kumimoji="0" lang="pt-BR" sz="1400" b="0" kern="1200" dirty="0">
                          <a:solidFill>
                            <a:schemeClr val="tx1"/>
                          </a:solidFill>
                          <a:effectLst/>
                          <a:latin typeface="+mn-lt"/>
                          <a:ea typeface="+mn-ea"/>
                          <a:cs typeface="+mn-cs"/>
                        </a:rPr>
                        <a:t>está implementada a Agência de Bacias, tampouco o Fundo de Recursos Hídricos.</a:t>
                      </a:r>
                    </a:p>
                    <a:p>
                      <a:pPr marL="315450" indent="-171450" algn="l" rtl="0" eaLnBrk="1" latinLnBrk="0" hangingPunct="1">
                        <a:lnSpc>
                          <a:spcPct val="114000"/>
                        </a:lnSpc>
                        <a:spcAft>
                          <a:spcPts val="300"/>
                        </a:spcAft>
                        <a:buFontTx/>
                        <a:buChar char="-"/>
                      </a:pPr>
                      <a:r>
                        <a:rPr kumimoji="0" lang="pt-BR" sz="1400" b="0" kern="1200" dirty="0">
                          <a:solidFill>
                            <a:schemeClr val="tx1"/>
                          </a:solidFill>
                          <a:effectLst/>
                          <a:latin typeface="+mn-lt"/>
                          <a:ea typeface="+mn-ea"/>
                          <a:cs typeface="+mn-cs"/>
                        </a:rPr>
                        <a:t> </a:t>
                      </a:r>
                      <a:r>
                        <a:rPr kumimoji="0" lang="pt-BR" sz="1400" b="0" kern="1200" dirty="0" smtClean="0">
                          <a:solidFill>
                            <a:schemeClr val="tx1"/>
                          </a:solidFill>
                          <a:effectLst/>
                          <a:latin typeface="+mn-lt"/>
                          <a:ea typeface="+mn-ea"/>
                          <a:cs typeface="+mn-cs"/>
                        </a:rPr>
                        <a:t>Os </a:t>
                      </a:r>
                      <a:r>
                        <a:rPr kumimoji="0" lang="pt-BR" sz="1400" b="0" kern="1200" dirty="0">
                          <a:solidFill>
                            <a:schemeClr val="tx1"/>
                          </a:solidFill>
                          <a:effectLst/>
                          <a:latin typeface="+mn-lt"/>
                          <a:ea typeface="+mn-ea"/>
                          <a:cs typeface="+mn-cs"/>
                        </a:rPr>
                        <a:t>recursos arrecadados vão para a agência reguladora (e não para o sistema) que procura atuar no apoio de algumas demandas do sistema, sem participação do CRH no planejamento do uso.</a:t>
                      </a:r>
                    </a:p>
                    <a:p>
                      <a:pPr marL="315450" indent="-171450" algn="l" rtl="0" eaLnBrk="1" latinLnBrk="0" hangingPunct="1">
                        <a:lnSpc>
                          <a:spcPct val="114000"/>
                        </a:lnSpc>
                        <a:spcAft>
                          <a:spcPts val="300"/>
                        </a:spcAft>
                        <a:buFontTx/>
                        <a:buChar char="-"/>
                      </a:pPr>
                      <a:r>
                        <a:rPr kumimoji="0" lang="pt-BR" sz="1400" b="0" kern="1200" dirty="0" smtClean="0">
                          <a:solidFill>
                            <a:schemeClr val="tx1"/>
                          </a:solidFill>
                          <a:effectLst/>
                          <a:latin typeface="+mn-lt"/>
                          <a:ea typeface="+mn-ea"/>
                          <a:cs typeface="+mn-cs"/>
                        </a:rPr>
                        <a:t>Não </a:t>
                      </a:r>
                      <a:r>
                        <a:rPr kumimoji="0" lang="pt-BR" sz="1400" b="0" kern="1200" dirty="0">
                          <a:solidFill>
                            <a:schemeClr val="tx1"/>
                          </a:solidFill>
                          <a:effectLst/>
                          <a:latin typeface="+mn-lt"/>
                          <a:ea typeface="+mn-ea"/>
                          <a:cs typeface="+mn-cs"/>
                        </a:rPr>
                        <a:t>há estudos sobre qual a necessidade de recursos para garantir a sustentabilidade financeira do sistema, tampouco dos valores atualmente arrecadados</a:t>
                      </a:r>
                      <a:r>
                        <a:rPr kumimoji="0" lang="pt-BR" sz="1400" b="0" kern="1200" dirty="0" smtClean="0">
                          <a:solidFill>
                            <a:schemeClr val="tx1"/>
                          </a:solidFill>
                          <a:effectLst/>
                          <a:latin typeface="+mn-lt"/>
                          <a:ea typeface="+mn-ea"/>
                          <a:cs typeface="+mn-cs"/>
                        </a:rPr>
                        <a:t>.</a:t>
                      </a:r>
                      <a:endParaRPr kumimoji="0" lang="pt-BR" sz="1400" b="0" kern="1200" dirty="0">
                        <a:solidFill>
                          <a:schemeClr val="tx1"/>
                        </a:solidFill>
                        <a:effectLst/>
                        <a:latin typeface="+mn-lt"/>
                        <a:ea typeface="+mn-ea"/>
                        <a:cs typeface="+mn-cs"/>
                      </a:endParaRPr>
                    </a:p>
                  </a:txBody>
                  <a:tcPr marL="0" marR="0" marT="0" marB="0">
                    <a:noFill/>
                  </a:tcPr>
                </a:tc>
                <a:tc>
                  <a:txBody>
                    <a:bodyPr/>
                    <a:lstStyle/>
                    <a:p>
                      <a:pPr marL="315450" indent="-171450" algn="l" rtl="0" eaLnBrk="1" latinLnBrk="0" hangingPunct="1">
                        <a:lnSpc>
                          <a:spcPct val="114000"/>
                        </a:lnSpc>
                        <a:spcAft>
                          <a:spcPts val="300"/>
                        </a:spcAft>
                        <a:buFontTx/>
                        <a:buChar char="-"/>
                      </a:pPr>
                      <a:r>
                        <a:rPr kumimoji="0" lang="pt-BR" sz="1400" b="0" kern="1200" dirty="0" smtClean="0">
                          <a:solidFill>
                            <a:schemeClr val="tx1"/>
                          </a:solidFill>
                          <a:effectLst/>
                          <a:latin typeface="+mn-lt"/>
                          <a:ea typeface="+mn-ea"/>
                          <a:cs typeface="+mn-cs"/>
                        </a:rPr>
                        <a:t>Elaboração </a:t>
                      </a:r>
                      <a:r>
                        <a:rPr kumimoji="0" lang="pt-BR" sz="1400" b="0" kern="1200" dirty="0">
                          <a:solidFill>
                            <a:schemeClr val="tx1"/>
                          </a:solidFill>
                          <a:effectLst/>
                          <a:latin typeface="+mn-lt"/>
                          <a:ea typeface="+mn-ea"/>
                          <a:cs typeface="+mn-cs"/>
                        </a:rPr>
                        <a:t>de estudos sobre qual a necessidade de recursos para garantir a sustentabilidade financeira do sistema, </a:t>
                      </a:r>
                      <a:r>
                        <a:rPr kumimoji="0" lang="pt-BR" sz="1400" b="0" kern="1200" dirty="0" smtClean="0">
                          <a:solidFill>
                            <a:schemeClr val="tx1"/>
                          </a:solidFill>
                          <a:effectLst/>
                          <a:latin typeface="+mn-lt"/>
                          <a:ea typeface="+mn-ea"/>
                          <a:cs typeface="+mn-cs"/>
                        </a:rPr>
                        <a:t>sobre </a:t>
                      </a:r>
                      <a:r>
                        <a:rPr kumimoji="0" lang="pt-BR" sz="1400" b="0" kern="1200" dirty="0">
                          <a:solidFill>
                            <a:schemeClr val="tx1"/>
                          </a:solidFill>
                          <a:effectLst/>
                          <a:latin typeface="+mn-lt"/>
                          <a:ea typeface="+mn-ea"/>
                          <a:cs typeface="+mn-cs"/>
                        </a:rPr>
                        <a:t>qual os valores possíveis de arrecadação e outros que subsidiem a discussão da cobrança pelo uso da água no DF, </a:t>
                      </a:r>
                      <a:r>
                        <a:rPr kumimoji="0" lang="pt-BR" sz="1400" b="0" kern="1200" dirty="0" smtClean="0">
                          <a:solidFill>
                            <a:schemeClr val="tx1"/>
                          </a:solidFill>
                          <a:effectLst/>
                          <a:latin typeface="+mn-lt"/>
                          <a:ea typeface="+mn-ea"/>
                          <a:cs typeface="+mn-cs"/>
                        </a:rPr>
                        <a:t> da aplicação </a:t>
                      </a:r>
                      <a:r>
                        <a:rPr kumimoji="0" lang="pt-BR" sz="1400" b="0" kern="1200" dirty="0">
                          <a:solidFill>
                            <a:schemeClr val="tx1"/>
                          </a:solidFill>
                          <a:effectLst/>
                          <a:latin typeface="+mn-lt"/>
                          <a:ea typeface="+mn-ea"/>
                          <a:cs typeface="+mn-cs"/>
                        </a:rPr>
                        <a:t>dos recursos da BH do Paranaíba e das </a:t>
                      </a:r>
                      <a:r>
                        <a:rPr kumimoji="0" lang="pt-BR" sz="1400" b="0" kern="1200" dirty="0" err="1">
                          <a:solidFill>
                            <a:schemeClr val="tx1"/>
                          </a:solidFill>
                          <a:effectLst/>
                          <a:latin typeface="+mn-lt"/>
                          <a:ea typeface="+mn-ea"/>
                          <a:cs typeface="+mn-cs"/>
                        </a:rPr>
                        <a:t>BHs</a:t>
                      </a:r>
                      <a:r>
                        <a:rPr kumimoji="0" lang="pt-BR" sz="1400" b="0" kern="1200" dirty="0">
                          <a:solidFill>
                            <a:schemeClr val="tx1"/>
                          </a:solidFill>
                          <a:effectLst/>
                          <a:latin typeface="+mn-lt"/>
                          <a:ea typeface="+mn-ea"/>
                          <a:cs typeface="+mn-cs"/>
                        </a:rPr>
                        <a:t> do </a:t>
                      </a:r>
                      <a:r>
                        <a:rPr kumimoji="0" lang="pt-BR" sz="1400" b="0" kern="1200" dirty="0" smtClean="0">
                          <a:solidFill>
                            <a:schemeClr val="tx1"/>
                          </a:solidFill>
                          <a:effectLst/>
                          <a:latin typeface="+mn-lt"/>
                          <a:ea typeface="+mn-ea"/>
                          <a:cs typeface="+mn-cs"/>
                        </a:rPr>
                        <a:t>DF.</a:t>
                      </a:r>
                    </a:p>
                    <a:p>
                      <a:pPr marL="315450" indent="-171450" algn="l" rtl="0" eaLnBrk="1" latinLnBrk="0" hangingPunct="1">
                        <a:lnSpc>
                          <a:spcPct val="114000"/>
                        </a:lnSpc>
                        <a:spcAft>
                          <a:spcPts val="300"/>
                        </a:spcAft>
                        <a:buFontTx/>
                        <a:buChar char="-"/>
                      </a:pPr>
                      <a:r>
                        <a:rPr kumimoji="0" lang="pt-BR" sz="1400" b="0" kern="1200" dirty="0" smtClean="0">
                          <a:solidFill>
                            <a:schemeClr val="tx1"/>
                          </a:solidFill>
                          <a:effectLst/>
                          <a:latin typeface="+mn-lt"/>
                          <a:ea typeface="+mn-ea"/>
                          <a:cs typeface="+mn-cs"/>
                        </a:rPr>
                        <a:t>Estudo </a:t>
                      </a:r>
                      <a:r>
                        <a:rPr kumimoji="0" lang="pt-BR" sz="1400" b="0" kern="1200" dirty="0">
                          <a:solidFill>
                            <a:schemeClr val="tx1"/>
                          </a:solidFill>
                          <a:effectLst/>
                          <a:latin typeface="+mn-lt"/>
                          <a:ea typeface="+mn-ea"/>
                          <a:cs typeface="+mn-cs"/>
                        </a:rPr>
                        <a:t>para implementação do Fundo Estadual de Recursos Hídricos e da Agência de Bacias</a:t>
                      </a:r>
                      <a:r>
                        <a:rPr kumimoji="0" lang="pt-BR" sz="1400" b="0" kern="1200" dirty="0" smtClean="0">
                          <a:solidFill>
                            <a:schemeClr val="tx1"/>
                          </a:solidFill>
                          <a:effectLst/>
                          <a:latin typeface="+mn-lt"/>
                          <a:ea typeface="+mn-ea"/>
                          <a:cs typeface="+mn-cs"/>
                        </a:rPr>
                        <a:t>. </a:t>
                      </a:r>
                    </a:p>
                    <a:p>
                      <a:pPr marL="315450" indent="-171450" algn="l" rtl="0" eaLnBrk="1" latinLnBrk="0" hangingPunct="1">
                        <a:lnSpc>
                          <a:spcPct val="114000"/>
                        </a:lnSpc>
                        <a:spcAft>
                          <a:spcPts val="300"/>
                        </a:spcAft>
                        <a:buFontTx/>
                        <a:buChar char="-"/>
                      </a:pPr>
                      <a:endParaRPr kumimoji="0" lang="pt-BR" sz="1400" b="0" kern="1200" dirty="0">
                        <a:solidFill>
                          <a:schemeClr val="tx1"/>
                        </a:solidFill>
                        <a:effectLst/>
                        <a:latin typeface="+mn-lt"/>
                        <a:ea typeface="+mn-ea"/>
                        <a:cs typeface="+mn-cs"/>
                      </a:endParaRPr>
                    </a:p>
                    <a:p>
                      <a:pPr marL="144000" indent="0" algn="l" rtl="0" eaLnBrk="1" latinLnBrk="0" hangingPunct="1">
                        <a:lnSpc>
                          <a:spcPct val="114000"/>
                        </a:lnSpc>
                        <a:spcAft>
                          <a:spcPts val="300"/>
                        </a:spcAft>
                        <a:buFontTx/>
                        <a:buNone/>
                      </a:pPr>
                      <a:endParaRPr kumimoji="0" lang="pt-BR" sz="1400" b="0" kern="1200" dirty="0">
                        <a:solidFill>
                          <a:schemeClr val="tx1"/>
                        </a:solidFill>
                        <a:effectLst/>
                        <a:latin typeface="+mn-lt"/>
                        <a:ea typeface="+mn-ea"/>
                        <a:cs typeface="+mn-cs"/>
                      </a:endParaRPr>
                    </a:p>
                  </a:txBody>
                  <a:tcPr marL="0" marR="0" marT="0" marB="0">
                    <a:noFill/>
                  </a:tcPr>
                </a:tc>
              </a:tr>
            </a:tbl>
          </a:graphicData>
        </a:graphic>
      </p:graphicFrame>
    </p:spTree>
    <p:extLst>
      <p:ext uri="{BB962C8B-B14F-4D97-AF65-F5344CB8AC3E}">
        <p14:creationId xmlns:p14="http://schemas.microsoft.com/office/powerpoint/2010/main" val="38919372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1596087158"/>
              </p:ext>
            </p:extLst>
          </p:nvPr>
        </p:nvGraphicFramePr>
        <p:xfrm>
          <a:off x="0" y="1000109"/>
          <a:ext cx="9036497" cy="5643601"/>
        </p:xfrm>
        <a:graphic>
          <a:graphicData uri="http://schemas.openxmlformats.org/drawingml/2006/table">
            <a:tbl>
              <a:tblPr firstRow="1" firstCol="1" lastRow="1" lastCol="1" bandRow="1" bandCol="1">
                <a:tableStyleId>{5C22544A-7EE6-4342-B048-85BDC9FD1C3A}</a:tableStyleId>
              </a:tblPr>
              <a:tblGrid>
                <a:gridCol w="1176171"/>
                <a:gridCol w="2956636"/>
                <a:gridCol w="2163392"/>
                <a:gridCol w="2740298"/>
              </a:tblGrid>
              <a:tr h="440986">
                <a:tc>
                  <a:txBody>
                    <a:bodyPr/>
                    <a:lstStyle/>
                    <a:p>
                      <a:pPr marL="0">
                        <a:lnSpc>
                          <a:spcPct val="114000"/>
                        </a:lnSpc>
                        <a:spcAft>
                          <a:spcPts val="300"/>
                        </a:spcAft>
                      </a:pPr>
                      <a:endParaRPr lang="pt-BR" sz="1200" b="0"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META</a:t>
                      </a:r>
                      <a:r>
                        <a:rPr lang="pt-BR" sz="1300" b="1" i="1" baseline="0" dirty="0" smtClean="0">
                          <a:solidFill>
                            <a:schemeClr val="tx1"/>
                          </a:solidFill>
                          <a:effectLst/>
                          <a:latin typeface="Calibri"/>
                          <a:ea typeface="Calibri"/>
                          <a:cs typeface="Times New Roman"/>
                        </a:rPr>
                        <a:t> </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ANÁLISE</a:t>
                      </a:r>
                      <a:endParaRPr lang="pt-BR" sz="1300" b="1" i="1" dirty="0">
                        <a:solidFill>
                          <a:schemeClr val="tx1"/>
                        </a:solidFill>
                        <a:effectLst/>
                        <a:latin typeface="Calibri"/>
                        <a:ea typeface="Calibri"/>
                        <a:cs typeface="Times New Roman"/>
                      </a:endParaRPr>
                    </a:p>
                  </a:txBody>
                  <a:tcPr marL="0" marR="0" marT="0" marB="0">
                    <a:noFill/>
                  </a:tcPr>
                </a:tc>
                <a:tc>
                  <a:txBody>
                    <a:bodyPr/>
                    <a:lstStyle/>
                    <a:p>
                      <a:pPr marL="108000" algn="ctr">
                        <a:lnSpc>
                          <a:spcPct val="114000"/>
                        </a:lnSpc>
                        <a:spcAft>
                          <a:spcPts val="0"/>
                        </a:spcAft>
                      </a:pPr>
                      <a:r>
                        <a:rPr lang="pt-BR" sz="1300" b="1" i="1" dirty="0" smtClean="0">
                          <a:solidFill>
                            <a:schemeClr val="tx1"/>
                          </a:solidFill>
                          <a:effectLst/>
                          <a:latin typeface="Calibri"/>
                          <a:ea typeface="Calibri"/>
                          <a:cs typeface="Times New Roman"/>
                        </a:rPr>
                        <a:t>PROPOSTA</a:t>
                      </a:r>
                      <a:endParaRPr lang="pt-BR" sz="1300" b="1" i="1" dirty="0">
                        <a:solidFill>
                          <a:schemeClr val="tx1"/>
                        </a:solidFill>
                        <a:effectLst/>
                        <a:latin typeface="Calibri"/>
                        <a:ea typeface="Calibri"/>
                        <a:cs typeface="Times New Roman"/>
                      </a:endParaRPr>
                    </a:p>
                  </a:txBody>
                  <a:tcPr marL="0" marR="0" marT="0" marB="0">
                    <a:noFill/>
                  </a:tcPr>
                </a:tc>
              </a:tr>
              <a:tr h="2631045">
                <a:tc>
                  <a:txBody>
                    <a:bodyPr/>
                    <a:lstStyle/>
                    <a:p>
                      <a:pPr marL="0" algn="l" rtl="0" eaLnBrk="1" latinLnBrk="0" hangingPunct="1">
                        <a:lnSpc>
                          <a:spcPct val="114000"/>
                        </a:lnSpc>
                        <a:spcAft>
                          <a:spcPts val="300"/>
                        </a:spcAft>
                      </a:pPr>
                      <a:r>
                        <a:rPr kumimoji="0" lang="pt-BR" sz="1200" b="1" kern="1200" dirty="0">
                          <a:solidFill>
                            <a:schemeClr val="tx1"/>
                          </a:solidFill>
                          <a:effectLst/>
                          <a:latin typeface="+mn-lt"/>
                          <a:ea typeface="+mn-ea"/>
                          <a:cs typeface="+mn-cs"/>
                        </a:rPr>
                        <a:t>Gestão e Controle de Eventos Críticos</a:t>
                      </a:r>
                    </a:p>
                  </a:txBody>
                  <a:tcPr marL="0" marR="0" marT="0" marB="0">
                    <a:noFill/>
                  </a:tcPr>
                </a:tc>
                <a:tc>
                  <a:txBody>
                    <a:bodyPr/>
                    <a:lstStyle/>
                    <a:p>
                      <a:pPr marL="108000">
                        <a:lnSpc>
                          <a:spcPct val="114000"/>
                        </a:lnSpc>
                        <a:spcAft>
                          <a:spcPts val="300"/>
                        </a:spcAft>
                      </a:pPr>
                      <a:r>
                        <a:rPr lang="pt-BR" sz="1300" b="0" spc="-5" dirty="0">
                          <a:solidFill>
                            <a:schemeClr val="tx1"/>
                          </a:solidFill>
                          <a:effectLst/>
                        </a:rPr>
                        <a:t>Há</a:t>
                      </a:r>
                      <a:r>
                        <a:rPr lang="pt-BR" sz="1300" b="0" spc="-55" dirty="0">
                          <a:solidFill>
                            <a:schemeClr val="tx1"/>
                          </a:solidFill>
                          <a:effectLst/>
                        </a:rPr>
                        <a:t> </a:t>
                      </a:r>
                      <a:r>
                        <a:rPr lang="pt-BR" sz="1300" b="0" spc="-5" dirty="0">
                          <a:solidFill>
                            <a:schemeClr val="tx1"/>
                          </a:solidFill>
                          <a:effectLst/>
                        </a:rPr>
                        <a:t>infra</a:t>
                      </a:r>
                      <a:r>
                        <a:rPr lang="pt-BR" sz="1300" b="0" spc="-10" dirty="0">
                          <a:solidFill>
                            <a:schemeClr val="tx1"/>
                          </a:solidFill>
                          <a:effectLst/>
                        </a:rPr>
                        <a:t>e</a:t>
                      </a:r>
                      <a:r>
                        <a:rPr lang="pt-BR" sz="1300" b="0" spc="-5" dirty="0">
                          <a:solidFill>
                            <a:schemeClr val="tx1"/>
                          </a:solidFill>
                          <a:effectLst/>
                        </a:rPr>
                        <a:t>st</a:t>
                      </a:r>
                      <a:r>
                        <a:rPr lang="pt-BR" sz="1300" b="0" spc="-10" dirty="0">
                          <a:solidFill>
                            <a:schemeClr val="tx1"/>
                          </a:solidFill>
                          <a:effectLst/>
                        </a:rPr>
                        <a:t>r</a:t>
                      </a:r>
                      <a:r>
                        <a:rPr lang="pt-BR" sz="1300" b="0" spc="-5" dirty="0">
                          <a:solidFill>
                            <a:schemeClr val="tx1"/>
                          </a:solidFill>
                          <a:effectLst/>
                        </a:rPr>
                        <a:t>utura</a:t>
                      </a:r>
                      <a:r>
                        <a:rPr lang="pt-BR" sz="1300" b="0" spc="-55" dirty="0">
                          <a:solidFill>
                            <a:schemeClr val="tx1"/>
                          </a:solidFill>
                          <a:effectLst/>
                        </a:rPr>
                        <a:t> </a:t>
                      </a:r>
                      <a:r>
                        <a:rPr lang="pt-BR" sz="1300" b="0" dirty="0">
                          <a:solidFill>
                            <a:schemeClr val="tx1"/>
                          </a:solidFill>
                          <a:effectLst/>
                        </a:rPr>
                        <a:t>e</a:t>
                      </a:r>
                      <a:r>
                        <a:rPr lang="pt-BR" sz="1300" b="0" spc="-55" dirty="0">
                          <a:solidFill>
                            <a:schemeClr val="tx1"/>
                          </a:solidFill>
                          <a:effectLst/>
                        </a:rPr>
                        <a:t> </a:t>
                      </a:r>
                      <a:r>
                        <a:rPr lang="pt-BR" sz="1300" b="0" spc="-5" dirty="0">
                          <a:solidFill>
                            <a:schemeClr val="tx1"/>
                          </a:solidFill>
                          <a:effectLst/>
                        </a:rPr>
                        <a:t>p</a:t>
                      </a:r>
                      <a:r>
                        <a:rPr lang="pt-BR" sz="1300" b="0" spc="-10" dirty="0">
                          <a:solidFill>
                            <a:schemeClr val="tx1"/>
                          </a:solidFill>
                          <a:effectLst/>
                        </a:rPr>
                        <a:t>r</a:t>
                      </a:r>
                      <a:r>
                        <a:rPr lang="pt-BR" sz="1300" b="0" spc="-5" dirty="0">
                          <a:solidFill>
                            <a:schemeClr val="tx1"/>
                          </a:solidFill>
                          <a:effectLst/>
                        </a:rPr>
                        <a:t>oc</a:t>
                      </a:r>
                      <a:r>
                        <a:rPr lang="pt-BR" sz="1300" b="0" spc="-10" dirty="0">
                          <a:solidFill>
                            <a:schemeClr val="tx1"/>
                          </a:solidFill>
                          <a:effectLst/>
                        </a:rPr>
                        <a:t>e</a:t>
                      </a:r>
                      <a:r>
                        <a:rPr lang="pt-BR" sz="1300" b="0" spc="-5" dirty="0">
                          <a:solidFill>
                            <a:schemeClr val="tx1"/>
                          </a:solidFill>
                          <a:effectLst/>
                        </a:rPr>
                        <a:t>dimentos</a:t>
                      </a:r>
                      <a:r>
                        <a:rPr lang="pt-BR" sz="1300" b="0" spc="-50" dirty="0">
                          <a:solidFill>
                            <a:schemeClr val="tx1"/>
                          </a:solidFill>
                          <a:effectLst/>
                        </a:rPr>
                        <a:t> </a:t>
                      </a:r>
                      <a:r>
                        <a:rPr lang="pt-BR" sz="1300" b="0" spc="-5" dirty="0">
                          <a:solidFill>
                            <a:schemeClr val="tx1"/>
                          </a:solidFill>
                          <a:effectLst/>
                        </a:rPr>
                        <a:t>instituídos</a:t>
                      </a:r>
                      <a:r>
                        <a:rPr lang="pt-BR" sz="1300" b="0" spc="-50" dirty="0">
                          <a:solidFill>
                            <a:schemeClr val="tx1"/>
                          </a:solidFill>
                          <a:effectLst/>
                        </a:rPr>
                        <a:t> </a:t>
                      </a:r>
                      <a:r>
                        <a:rPr lang="pt-BR" sz="1300" b="0" spc="-5" dirty="0">
                          <a:solidFill>
                            <a:schemeClr val="tx1"/>
                          </a:solidFill>
                          <a:effectLst/>
                        </a:rPr>
                        <a:t>pa</a:t>
                      </a:r>
                      <a:r>
                        <a:rPr lang="pt-BR" sz="1300" b="0" spc="-10" dirty="0">
                          <a:solidFill>
                            <a:schemeClr val="tx1"/>
                          </a:solidFill>
                          <a:effectLst/>
                        </a:rPr>
                        <a:t>r</a:t>
                      </a:r>
                      <a:r>
                        <a:rPr lang="pt-BR" sz="1300" b="0" spc="-5" dirty="0">
                          <a:solidFill>
                            <a:schemeClr val="tx1"/>
                          </a:solidFill>
                          <a:effectLst/>
                        </a:rPr>
                        <a:t>a</a:t>
                      </a:r>
                      <a:r>
                        <a:rPr lang="pt-BR" sz="1300" b="0" spc="-55" dirty="0">
                          <a:solidFill>
                            <a:schemeClr val="tx1"/>
                          </a:solidFill>
                          <a:effectLst/>
                        </a:rPr>
                        <a:t> </a:t>
                      </a:r>
                      <a:r>
                        <a:rPr lang="pt-BR" sz="1300" b="0" spc="-5" dirty="0">
                          <a:solidFill>
                            <a:schemeClr val="tx1"/>
                          </a:solidFill>
                          <a:effectLst/>
                        </a:rPr>
                        <a:t>monito</a:t>
                      </a:r>
                      <a:r>
                        <a:rPr lang="pt-BR" sz="1300" b="0" spc="-10" dirty="0">
                          <a:solidFill>
                            <a:schemeClr val="tx1"/>
                          </a:solidFill>
                          <a:effectLst/>
                        </a:rPr>
                        <a:t>r</a:t>
                      </a:r>
                      <a:r>
                        <a:rPr lang="pt-BR" sz="1300" b="0" spc="-5" dirty="0">
                          <a:solidFill>
                            <a:schemeClr val="tx1"/>
                          </a:solidFill>
                          <a:effectLst/>
                        </a:rPr>
                        <a:t>am</a:t>
                      </a:r>
                      <a:r>
                        <a:rPr lang="pt-BR" sz="1300" b="0" spc="-10" dirty="0">
                          <a:solidFill>
                            <a:schemeClr val="tx1"/>
                          </a:solidFill>
                          <a:effectLst/>
                        </a:rPr>
                        <a:t>e</a:t>
                      </a:r>
                      <a:r>
                        <a:rPr lang="pt-BR" sz="1300" b="0" spc="-5" dirty="0">
                          <a:solidFill>
                            <a:schemeClr val="tx1"/>
                          </a:solidFill>
                          <a:effectLst/>
                        </a:rPr>
                        <a:t>nto</a:t>
                      </a:r>
                      <a:r>
                        <a:rPr lang="pt-BR" sz="1300" b="0" spc="-45" dirty="0">
                          <a:solidFill>
                            <a:schemeClr val="tx1"/>
                          </a:solidFill>
                          <a:effectLst/>
                        </a:rPr>
                        <a:t> </a:t>
                      </a:r>
                      <a:r>
                        <a:rPr lang="pt-BR" sz="1300" b="0" spc="-5" dirty="0">
                          <a:solidFill>
                            <a:schemeClr val="tx1"/>
                          </a:solidFill>
                          <a:effectLst/>
                        </a:rPr>
                        <a:t>d</a:t>
                      </a:r>
                      <a:r>
                        <a:rPr lang="pt-BR" sz="1300" b="0" spc="-10" dirty="0">
                          <a:solidFill>
                            <a:schemeClr val="tx1"/>
                          </a:solidFill>
                          <a:effectLst/>
                        </a:rPr>
                        <a:t>e</a:t>
                      </a:r>
                      <a:r>
                        <a:rPr lang="pt-BR" sz="1300" b="0" spc="-60" dirty="0">
                          <a:solidFill>
                            <a:schemeClr val="tx1"/>
                          </a:solidFill>
                          <a:effectLst/>
                        </a:rPr>
                        <a:t> </a:t>
                      </a:r>
                      <a:r>
                        <a:rPr lang="pt-BR" sz="1300" b="0" spc="-10" dirty="0">
                          <a:solidFill>
                            <a:schemeClr val="tx1"/>
                          </a:solidFill>
                          <a:effectLst/>
                        </a:rPr>
                        <a:t>eve</a:t>
                      </a:r>
                      <a:r>
                        <a:rPr lang="pt-BR" sz="1300" b="0" spc="-5" dirty="0">
                          <a:solidFill>
                            <a:schemeClr val="tx1"/>
                          </a:solidFill>
                          <a:effectLst/>
                        </a:rPr>
                        <a:t>ntos</a:t>
                      </a:r>
                      <a:r>
                        <a:rPr lang="pt-BR" sz="1300" b="0" spc="-50" dirty="0">
                          <a:solidFill>
                            <a:schemeClr val="tx1"/>
                          </a:solidFill>
                          <a:effectLst/>
                        </a:rPr>
                        <a:t> </a:t>
                      </a:r>
                      <a:r>
                        <a:rPr lang="pt-BR" sz="1300" b="0" spc="-5" dirty="0">
                          <a:solidFill>
                            <a:schemeClr val="tx1"/>
                          </a:solidFill>
                          <a:effectLst/>
                        </a:rPr>
                        <a:t>c</a:t>
                      </a:r>
                      <a:r>
                        <a:rPr lang="pt-BR" sz="1300" b="0" spc="-10" dirty="0">
                          <a:solidFill>
                            <a:schemeClr val="tx1"/>
                          </a:solidFill>
                          <a:effectLst/>
                        </a:rPr>
                        <a:t>r</a:t>
                      </a:r>
                      <a:r>
                        <a:rPr lang="pt-BR" sz="1300" b="0" spc="-5" dirty="0">
                          <a:solidFill>
                            <a:schemeClr val="tx1"/>
                          </a:solidFill>
                          <a:effectLst/>
                        </a:rPr>
                        <a:t>íticos</a:t>
                      </a:r>
                      <a:r>
                        <a:rPr lang="pt-BR" sz="1300" b="0" spc="-10" dirty="0">
                          <a:solidFill>
                            <a:schemeClr val="tx1"/>
                          </a:solidFill>
                          <a:effectLst/>
                        </a:rPr>
                        <a:t>,</a:t>
                      </a:r>
                      <a:r>
                        <a:rPr lang="pt-BR" sz="1300" b="0" spc="-55" dirty="0">
                          <a:solidFill>
                            <a:schemeClr val="tx1"/>
                          </a:solidFill>
                          <a:effectLst/>
                        </a:rPr>
                        <a:t> </a:t>
                      </a:r>
                      <a:r>
                        <a:rPr lang="pt-BR" sz="1300" b="0" spc="-5" dirty="0">
                          <a:solidFill>
                            <a:schemeClr val="tx1"/>
                          </a:solidFill>
                          <a:effectLst/>
                        </a:rPr>
                        <a:t>bem</a:t>
                      </a:r>
                      <a:r>
                        <a:rPr lang="pt-BR" sz="1300" b="0" spc="-55" dirty="0">
                          <a:solidFill>
                            <a:schemeClr val="tx1"/>
                          </a:solidFill>
                          <a:effectLst/>
                        </a:rPr>
                        <a:t> </a:t>
                      </a:r>
                      <a:r>
                        <a:rPr lang="pt-BR" sz="1300" b="0" dirty="0">
                          <a:solidFill>
                            <a:schemeClr val="tx1"/>
                          </a:solidFill>
                          <a:effectLst/>
                        </a:rPr>
                        <a:t>como</a:t>
                      </a:r>
                      <a:r>
                        <a:rPr lang="pt-BR" sz="1300" b="0" spc="-50" dirty="0">
                          <a:solidFill>
                            <a:schemeClr val="tx1"/>
                          </a:solidFill>
                          <a:effectLst/>
                        </a:rPr>
                        <a:t> </a:t>
                      </a:r>
                      <a:r>
                        <a:rPr lang="pt-BR" sz="1300" b="0" spc="-5" dirty="0">
                          <a:solidFill>
                            <a:schemeClr val="tx1"/>
                          </a:solidFill>
                          <a:effectLst/>
                        </a:rPr>
                        <a:t>planejamento</a:t>
                      </a:r>
                      <a:r>
                        <a:rPr lang="pt-BR" sz="1300" b="0" spc="-50" dirty="0">
                          <a:solidFill>
                            <a:schemeClr val="tx1"/>
                          </a:solidFill>
                          <a:effectLst/>
                        </a:rPr>
                        <a:t> </a:t>
                      </a:r>
                      <a:r>
                        <a:rPr lang="pt-BR" sz="1300" b="0" dirty="0">
                          <a:solidFill>
                            <a:schemeClr val="tx1"/>
                          </a:solidFill>
                          <a:effectLst/>
                        </a:rPr>
                        <a:t>e</a:t>
                      </a:r>
                      <a:r>
                        <a:rPr lang="pt-BR" sz="1300" b="0" spc="-60" dirty="0">
                          <a:solidFill>
                            <a:schemeClr val="tx1"/>
                          </a:solidFill>
                          <a:effectLst/>
                        </a:rPr>
                        <a:t> </a:t>
                      </a:r>
                      <a:r>
                        <a:rPr lang="pt-BR" sz="1300" b="0" spc="-10" dirty="0">
                          <a:solidFill>
                            <a:schemeClr val="tx1"/>
                          </a:solidFill>
                          <a:effectLst/>
                        </a:rPr>
                        <a:t>e</a:t>
                      </a:r>
                      <a:r>
                        <a:rPr lang="pt-BR" sz="1300" b="0" spc="-5" dirty="0">
                          <a:solidFill>
                            <a:schemeClr val="tx1"/>
                          </a:solidFill>
                          <a:effectLst/>
                        </a:rPr>
                        <a:t>x</a:t>
                      </a:r>
                      <a:r>
                        <a:rPr lang="pt-BR" sz="1300" b="0" spc="-10" dirty="0">
                          <a:solidFill>
                            <a:schemeClr val="tx1"/>
                          </a:solidFill>
                          <a:effectLst/>
                        </a:rPr>
                        <a:t>e</a:t>
                      </a:r>
                      <a:r>
                        <a:rPr lang="pt-BR" sz="1300" b="0" spc="-5" dirty="0">
                          <a:solidFill>
                            <a:schemeClr val="tx1"/>
                          </a:solidFill>
                          <a:effectLst/>
                        </a:rPr>
                        <a:t>cução</a:t>
                      </a:r>
                      <a:r>
                        <a:rPr lang="pt-BR" sz="1300" b="0" spc="-45" dirty="0">
                          <a:solidFill>
                            <a:schemeClr val="tx1"/>
                          </a:solidFill>
                          <a:effectLst/>
                        </a:rPr>
                        <a:t> </a:t>
                      </a:r>
                      <a:r>
                        <a:rPr lang="pt-BR" sz="1300" b="0" spc="-5" dirty="0">
                          <a:solidFill>
                            <a:schemeClr val="tx1"/>
                          </a:solidFill>
                          <a:effectLst/>
                        </a:rPr>
                        <a:t>de </a:t>
                      </a:r>
                      <a:r>
                        <a:rPr lang="pt-BR" sz="1300" b="0" dirty="0">
                          <a:solidFill>
                            <a:schemeClr val="tx1"/>
                          </a:solidFill>
                          <a:effectLst/>
                        </a:rPr>
                        <a:t>ações</a:t>
                      </a:r>
                      <a:r>
                        <a:rPr lang="pt-BR" sz="1300" b="0" spc="-45" dirty="0">
                          <a:solidFill>
                            <a:schemeClr val="tx1"/>
                          </a:solidFill>
                          <a:effectLst/>
                        </a:rPr>
                        <a:t> </a:t>
                      </a:r>
                      <a:r>
                        <a:rPr lang="pt-BR" sz="1300" b="0" spc="-5" dirty="0">
                          <a:solidFill>
                            <a:schemeClr val="tx1"/>
                          </a:solidFill>
                          <a:effectLst/>
                        </a:rPr>
                        <a:t>de</a:t>
                      </a:r>
                      <a:r>
                        <a:rPr lang="pt-BR" sz="1300" b="0" spc="-55" dirty="0">
                          <a:solidFill>
                            <a:schemeClr val="tx1"/>
                          </a:solidFill>
                          <a:effectLst/>
                        </a:rPr>
                        <a:t> </a:t>
                      </a:r>
                      <a:r>
                        <a:rPr lang="pt-BR" sz="1300" b="0" spc="-5" dirty="0">
                          <a:solidFill>
                            <a:schemeClr val="tx1"/>
                          </a:solidFill>
                          <a:effectLst/>
                        </a:rPr>
                        <a:t>cont</a:t>
                      </a:r>
                      <a:r>
                        <a:rPr lang="pt-BR" sz="1300" b="0" spc="-10" dirty="0">
                          <a:solidFill>
                            <a:schemeClr val="tx1"/>
                          </a:solidFill>
                          <a:effectLst/>
                        </a:rPr>
                        <a:t>r</a:t>
                      </a:r>
                      <a:r>
                        <a:rPr lang="pt-BR" sz="1300" b="0" spc="-5" dirty="0">
                          <a:solidFill>
                            <a:schemeClr val="tx1"/>
                          </a:solidFill>
                          <a:effectLst/>
                        </a:rPr>
                        <a:t>ol</a:t>
                      </a:r>
                      <a:r>
                        <a:rPr lang="pt-BR" sz="1300" b="0" spc="-10" dirty="0">
                          <a:solidFill>
                            <a:schemeClr val="tx1"/>
                          </a:solidFill>
                          <a:effectLst/>
                        </a:rPr>
                        <a:t>e</a:t>
                      </a:r>
                      <a:r>
                        <a:rPr lang="pt-BR" sz="1300" b="0" spc="-50" dirty="0">
                          <a:solidFill>
                            <a:schemeClr val="tx1"/>
                          </a:solidFill>
                          <a:effectLst/>
                        </a:rPr>
                        <a:t> </a:t>
                      </a:r>
                      <a:r>
                        <a:rPr lang="pt-BR" sz="1300" b="0" dirty="0">
                          <a:solidFill>
                            <a:schemeClr val="tx1"/>
                          </a:solidFill>
                          <a:effectLst/>
                        </a:rPr>
                        <a:t>e</a:t>
                      </a:r>
                      <a:r>
                        <a:rPr lang="pt-BR" sz="1300" b="0" spc="-55" dirty="0">
                          <a:solidFill>
                            <a:schemeClr val="tx1"/>
                          </a:solidFill>
                          <a:effectLst/>
                        </a:rPr>
                        <a:t> </a:t>
                      </a:r>
                      <a:r>
                        <a:rPr lang="pt-BR" sz="1300" b="0" spc="-5" dirty="0">
                          <a:solidFill>
                            <a:schemeClr val="tx1"/>
                          </a:solidFill>
                          <a:effectLst/>
                        </a:rPr>
                        <a:t>miti</a:t>
                      </a:r>
                      <a:r>
                        <a:rPr lang="pt-BR" sz="1300" b="0" spc="-10" dirty="0">
                          <a:solidFill>
                            <a:schemeClr val="tx1"/>
                          </a:solidFill>
                          <a:effectLst/>
                        </a:rPr>
                        <a:t>g</a:t>
                      </a:r>
                      <a:r>
                        <a:rPr lang="pt-BR" sz="1300" b="0" spc="-5" dirty="0">
                          <a:solidFill>
                            <a:schemeClr val="tx1"/>
                          </a:solidFill>
                          <a:effectLst/>
                        </a:rPr>
                        <a:t>ação</a:t>
                      </a:r>
                      <a:r>
                        <a:rPr lang="pt-BR" sz="1300" b="0" spc="-45" dirty="0">
                          <a:solidFill>
                            <a:schemeClr val="tx1"/>
                          </a:solidFill>
                          <a:effectLst/>
                        </a:rPr>
                        <a:t> </a:t>
                      </a:r>
                      <a:r>
                        <a:rPr lang="pt-BR" sz="1300" b="0" dirty="0">
                          <a:solidFill>
                            <a:schemeClr val="tx1"/>
                          </a:solidFill>
                          <a:effectLst/>
                        </a:rPr>
                        <a:t>dos</a:t>
                      </a:r>
                      <a:r>
                        <a:rPr lang="pt-BR" sz="1300" b="0" spc="-45" dirty="0">
                          <a:solidFill>
                            <a:schemeClr val="tx1"/>
                          </a:solidFill>
                          <a:effectLst/>
                        </a:rPr>
                        <a:t> </a:t>
                      </a:r>
                      <a:r>
                        <a:rPr lang="pt-BR" sz="1300" b="0" spc="-10" dirty="0">
                          <a:solidFill>
                            <a:schemeClr val="tx1"/>
                          </a:solidFill>
                          <a:effectLst/>
                        </a:rPr>
                        <a:t>e</a:t>
                      </a:r>
                      <a:r>
                        <a:rPr lang="pt-BR" sz="1300" b="0" spc="-5" dirty="0">
                          <a:solidFill>
                            <a:schemeClr val="tx1"/>
                          </a:solidFill>
                          <a:effectLst/>
                        </a:rPr>
                        <a:t>feitos</a:t>
                      </a:r>
                      <a:r>
                        <a:rPr lang="pt-BR" sz="1300" b="0" spc="-40" dirty="0">
                          <a:solidFill>
                            <a:schemeClr val="tx1"/>
                          </a:solidFill>
                          <a:effectLst/>
                        </a:rPr>
                        <a:t> </a:t>
                      </a:r>
                      <a:r>
                        <a:rPr lang="pt-BR" sz="1300" b="0" spc="-5" dirty="0">
                          <a:solidFill>
                            <a:schemeClr val="tx1"/>
                          </a:solidFill>
                          <a:effectLst/>
                        </a:rPr>
                        <a:t>d</a:t>
                      </a:r>
                      <a:r>
                        <a:rPr lang="pt-BR" sz="1300" b="0" spc="-10" dirty="0">
                          <a:solidFill>
                            <a:schemeClr val="tx1"/>
                          </a:solidFill>
                          <a:effectLst/>
                        </a:rPr>
                        <a:t>e</a:t>
                      </a:r>
                      <a:r>
                        <a:rPr lang="pt-BR" sz="1300" b="0" spc="-55" dirty="0">
                          <a:solidFill>
                            <a:schemeClr val="tx1"/>
                          </a:solidFill>
                          <a:effectLst/>
                        </a:rPr>
                        <a:t> </a:t>
                      </a:r>
                      <a:r>
                        <a:rPr lang="pt-BR" sz="1300" b="0" spc="-10" dirty="0">
                          <a:solidFill>
                            <a:schemeClr val="tx1"/>
                          </a:solidFill>
                          <a:effectLst/>
                        </a:rPr>
                        <a:t>eve</a:t>
                      </a:r>
                      <a:r>
                        <a:rPr lang="pt-BR" sz="1300" b="0" spc="-5" dirty="0">
                          <a:solidFill>
                            <a:schemeClr val="tx1"/>
                          </a:solidFill>
                          <a:effectLst/>
                        </a:rPr>
                        <a:t>ntos</a:t>
                      </a:r>
                      <a:r>
                        <a:rPr lang="pt-BR" sz="1300" b="0" spc="-45" dirty="0">
                          <a:solidFill>
                            <a:schemeClr val="tx1"/>
                          </a:solidFill>
                          <a:effectLst/>
                        </a:rPr>
                        <a:t> </a:t>
                      </a:r>
                      <a:r>
                        <a:rPr lang="pt-BR" sz="1300" b="0" spc="-5" dirty="0">
                          <a:solidFill>
                            <a:schemeClr val="tx1"/>
                          </a:solidFill>
                          <a:effectLst/>
                        </a:rPr>
                        <a:t>hid</a:t>
                      </a:r>
                      <a:r>
                        <a:rPr lang="pt-BR" sz="1300" b="0" spc="-10" dirty="0">
                          <a:solidFill>
                            <a:schemeClr val="tx1"/>
                          </a:solidFill>
                          <a:effectLst/>
                        </a:rPr>
                        <a:t>r</a:t>
                      </a:r>
                      <a:r>
                        <a:rPr lang="pt-BR" sz="1300" b="0" spc="-5" dirty="0">
                          <a:solidFill>
                            <a:schemeClr val="tx1"/>
                          </a:solidFill>
                          <a:effectLst/>
                        </a:rPr>
                        <a:t>oló</a:t>
                      </a:r>
                      <a:r>
                        <a:rPr lang="pt-BR" sz="1300" b="0" spc="-10" dirty="0">
                          <a:solidFill>
                            <a:schemeClr val="tx1"/>
                          </a:solidFill>
                          <a:effectLst/>
                        </a:rPr>
                        <a:t>g</a:t>
                      </a:r>
                      <a:r>
                        <a:rPr lang="pt-BR" sz="1300" b="0" spc="-5" dirty="0">
                          <a:solidFill>
                            <a:schemeClr val="tx1"/>
                          </a:solidFill>
                          <a:effectLst/>
                        </a:rPr>
                        <a:t>icos</a:t>
                      </a:r>
                      <a:r>
                        <a:rPr lang="pt-BR" sz="1300" b="0" spc="-45" dirty="0">
                          <a:solidFill>
                            <a:schemeClr val="tx1"/>
                          </a:solidFill>
                          <a:effectLst/>
                        </a:rPr>
                        <a:t> </a:t>
                      </a:r>
                      <a:r>
                        <a:rPr lang="pt-BR" sz="1300" b="0" spc="-10" dirty="0">
                          <a:solidFill>
                            <a:schemeClr val="tx1"/>
                          </a:solidFill>
                          <a:effectLst/>
                        </a:rPr>
                        <a:t>e</a:t>
                      </a:r>
                      <a:r>
                        <a:rPr lang="pt-BR" sz="1300" b="0" spc="-5" dirty="0">
                          <a:solidFill>
                            <a:schemeClr val="tx1"/>
                          </a:solidFill>
                          <a:effectLst/>
                        </a:rPr>
                        <a:t>xt</a:t>
                      </a:r>
                      <a:r>
                        <a:rPr lang="pt-BR" sz="1300" b="0" spc="-10" dirty="0">
                          <a:solidFill>
                            <a:schemeClr val="tx1"/>
                          </a:solidFill>
                          <a:effectLst/>
                        </a:rPr>
                        <a:t>re</a:t>
                      </a:r>
                      <a:r>
                        <a:rPr lang="pt-BR" sz="1300" b="0" spc="-5" dirty="0">
                          <a:solidFill>
                            <a:schemeClr val="tx1"/>
                          </a:solidFill>
                          <a:effectLst/>
                        </a:rPr>
                        <a:t>mos</a:t>
                      </a:r>
                      <a:r>
                        <a:rPr lang="pt-BR" sz="1300" b="0" spc="-10" dirty="0">
                          <a:solidFill>
                            <a:schemeClr val="tx1"/>
                          </a:solidFill>
                          <a:effectLst/>
                        </a:rPr>
                        <a:t>,</a:t>
                      </a:r>
                      <a:r>
                        <a:rPr lang="pt-BR" sz="1300" b="0" spc="-50" dirty="0">
                          <a:solidFill>
                            <a:schemeClr val="tx1"/>
                          </a:solidFill>
                          <a:effectLst/>
                        </a:rPr>
                        <a:t> </a:t>
                      </a:r>
                      <a:r>
                        <a:rPr lang="pt-BR" sz="1300" b="0" spc="-10" dirty="0">
                          <a:solidFill>
                            <a:schemeClr val="tx1"/>
                          </a:solidFill>
                          <a:effectLst/>
                        </a:rPr>
                        <a:t>e</a:t>
                      </a:r>
                      <a:r>
                        <a:rPr lang="pt-BR" sz="1300" b="0" spc="-5" dirty="0">
                          <a:solidFill>
                            <a:schemeClr val="tx1"/>
                          </a:solidFill>
                          <a:effectLst/>
                        </a:rPr>
                        <a:t>xistindo</a:t>
                      </a:r>
                      <a:r>
                        <a:rPr lang="pt-BR" sz="1300" b="0" spc="-45" dirty="0">
                          <a:solidFill>
                            <a:schemeClr val="tx1"/>
                          </a:solidFill>
                          <a:effectLst/>
                        </a:rPr>
                        <a:t> </a:t>
                      </a:r>
                      <a:r>
                        <a:rPr lang="pt-BR" sz="1300" b="0" spc="-5" dirty="0">
                          <a:solidFill>
                            <a:schemeClr val="tx1"/>
                          </a:solidFill>
                          <a:effectLst/>
                        </a:rPr>
                        <a:t>contudo</a:t>
                      </a:r>
                      <a:r>
                        <a:rPr lang="pt-BR" sz="1300" b="0" spc="-45" dirty="0">
                          <a:solidFill>
                            <a:schemeClr val="tx1"/>
                          </a:solidFill>
                          <a:effectLst/>
                        </a:rPr>
                        <a:t> </a:t>
                      </a:r>
                      <a:r>
                        <a:rPr lang="pt-BR" sz="1300" b="0" spc="-50" dirty="0">
                          <a:solidFill>
                            <a:schemeClr val="tx1"/>
                          </a:solidFill>
                          <a:effectLst/>
                        </a:rPr>
                        <a:t> </a:t>
                      </a:r>
                      <a:r>
                        <a:rPr lang="pt-BR" sz="1300" b="0" spc="-5" dirty="0">
                          <a:solidFill>
                            <a:schemeClr val="tx1"/>
                          </a:solidFill>
                          <a:effectLst/>
                        </a:rPr>
                        <a:t>nec</a:t>
                      </a:r>
                      <a:r>
                        <a:rPr lang="pt-BR" sz="1300" b="0" spc="-10" dirty="0">
                          <a:solidFill>
                            <a:schemeClr val="tx1"/>
                          </a:solidFill>
                          <a:effectLst/>
                        </a:rPr>
                        <a:t>e</a:t>
                      </a:r>
                      <a:r>
                        <a:rPr lang="pt-BR" sz="1300" b="0" spc="-5" dirty="0">
                          <a:solidFill>
                            <a:schemeClr val="tx1"/>
                          </a:solidFill>
                          <a:effectLst/>
                        </a:rPr>
                        <a:t>ssidade</a:t>
                      </a:r>
                      <a:r>
                        <a:rPr lang="pt-BR" sz="1300" b="0" spc="-55" dirty="0">
                          <a:solidFill>
                            <a:schemeClr val="tx1"/>
                          </a:solidFill>
                          <a:effectLst/>
                        </a:rPr>
                        <a:t> </a:t>
                      </a:r>
                      <a:r>
                        <a:rPr lang="pt-BR" sz="1300" b="0" spc="-5" dirty="0">
                          <a:solidFill>
                            <a:schemeClr val="tx1"/>
                          </a:solidFill>
                          <a:effectLst/>
                        </a:rPr>
                        <a:t>d</a:t>
                      </a:r>
                      <a:r>
                        <a:rPr lang="pt-BR" sz="1300" b="0" spc="-10" dirty="0">
                          <a:solidFill>
                            <a:schemeClr val="tx1"/>
                          </a:solidFill>
                          <a:effectLst/>
                        </a:rPr>
                        <a:t>e</a:t>
                      </a:r>
                      <a:r>
                        <a:rPr lang="pt-BR" sz="1300" b="0" spc="-50" dirty="0">
                          <a:solidFill>
                            <a:schemeClr val="tx1"/>
                          </a:solidFill>
                          <a:effectLst/>
                        </a:rPr>
                        <a:t> </a:t>
                      </a:r>
                      <a:r>
                        <a:rPr lang="pt-BR" sz="1300" b="0" dirty="0">
                          <a:solidFill>
                            <a:schemeClr val="tx1"/>
                          </a:solidFill>
                          <a:effectLst/>
                        </a:rPr>
                        <a:t>maior</a:t>
                      </a:r>
                      <a:r>
                        <a:rPr lang="pt-BR" sz="1300" b="0" spc="495" dirty="0">
                          <a:solidFill>
                            <a:schemeClr val="tx1"/>
                          </a:solidFill>
                          <a:effectLst/>
                        </a:rPr>
                        <a:t> </a:t>
                      </a:r>
                      <a:r>
                        <a:rPr lang="pt-BR" sz="1300" b="0" spc="-5" dirty="0">
                          <a:solidFill>
                            <a:schemeClr val="tx1"/>
                          </a:solidFill>
                          <a:effectLst/>
                        </a:rPr>
                        <a:t>a</a:t>
                      </a:r>
                      <a:r>
                        <a:rPr lang="pt-BR" sz="1300" b="0" spc="-10" dirty="0">
                          <a:solidFill>
                            <a:schemeClr val="tx1"/>
                          </a:solidFill>
                          <a:effectLst/>
                        </a:rPr>
                        <a:t>r</a:t>
                      </a:r>
                      <a:r>
                        <a:rPr lang="pt-BR" sz="1300" b="0" spc="-5" dirty="0">
                          <a:solidFill>
                            <a:schemeClr val="tx1"/>
                          </a:solidFill>
                          <a:effectLst/>
                        </a:rPr>
                        <a:t>ticulação</a:t>
                      </a:r>
                      <a:r>
                        <a:rPr lang="pt-BR" sz="1300" b="0" spc="-50" dirty="0">
                          <a:solidFill>
                            <a:schemeClr val="tx1"/>
                          </a:solidFill>
                          <a:effectLst/>
                        </a:rPr>
                        <a:t> </a:t>
                      </a:r>
                      <a:r>
                        <a:rPr lang="pt-BR" sz="1300" b="0" spc="-15" dirty="0">
                          <a:solidFill>
                            <a:schemeClr val="tx1"/>
                          </a:solidFill>
                          <a:effectLst/>
                        </a:rPr>
                        <a:t>entre</a:t>
                      </a:r>
                      <a:r>
                        <a:rPr lang="pt-BR" sz="1300" b="0" spc="-55" dirty="0">
                          <a:solidFill>
                            <a:schemeClr val="tx1"/>
                          </a:solidFill>
                          <a:effectLst/>
                        </a:rPr>
                        <a:t> </a:t>
                      </a:r>
                      <a:r>
                        <a:rPr lang="pt-BR" sz="1300" b="0" dirty="0">
                          <a:solidFill>
                            <a:schemeClr val="tx1"/>
                          </a:solidFill>
                          <a:effectLst/>
                        </a:rPr>
                        <a:t>os</a:t>
                      </a:r>
                      <a:r>
                        <a:rPr lang="pt-BR" sz="1300" b="0" spc="-50" dirty="0">
                          <a:solidFill>
                            <a:schemeClr val="tx1"/>
                          </a:solidFill>
                          <a:effectLst/>
                        </a:rPr>
                        <a:t> </a:t>
                      </a:r>
                      <a:r>
                        <a:rPr lang="pt-BR" sz="1300" b="0" spc="-5" dirty="0">
                          <a:solidFill>
                            <a:schemeClr val="tx1"/>
                          </a:solidFill>
                          <a:effectLst/>
                        </a:rPr>
                        <a:t>ato</a:t>
                      </a:r>
                      <a:r>
                        <a:rPr lang="pt-BR" sz="1300" b="0" spc="-10" dirty="0">
                          <a:solidFill>
                            <a:schemeClr val="tx1"/>
                          </a:solidFill>
                          <a:effectLst/>
                        </a:rPr>
                        <a:t>re</a:t>
                      </a:r>
                      <a:r>
                        <a:rPr lang="pt-BR" sz="1300" b="0" spc="-5" dirty="0">
                          <a:solidFill>
                            <a:schemeClr val="tx1"/>
                          </a:solidFill>
                          <a:effectLst/>
                        </a:rPr>
                        <a:t>s</a:t>
                      </a:r>
                      <a:r>
                        <a:rPr lang="pt-BR" sz="1300" b="0" spc="-50" dirty="0">
                          <a:solidFill>
                            <a:schemeClr val="tx1"/>
                          </a:solidFill>
                          <a:effectLst/>
                        </a:rPr>
                        <a:t> </a:t>
                      </a:r>
                      <a:r>
                        <a:rPr lang="pt-BR" sz="1300" b="0" dirty="0">
                          <a:solidFill>
                            <a:schemeClr val="tx1"/>
                          </a:solidFill>
                          <a:effectLst/>
                        </a:rPr>
                        <a:t>e</a:t>
                      </a:r>
                      <a:r>
                        <a:rPr lang="pt-BR" sz="1300" b="0" spc="-55" dirty="0">
                          <a:solidFill>
                            <a:schemeClr val="tx1"/>
                          </a:solidFill>
                          <a:effectLst/>
                        </a:rPr>
                        <a:t> </a:t>
                      </a:r>
                      <a:r>
                        <a:rPr lang="pt-BR" sz="1300" b="0" spc="-5" dirty="0">
                          <a:solidFill>
                            <a:schemeClr val="tx1"/>
                          </a:solidFill>
                          <a:effectLst/>
                        </a:rPr>
                        <a:t>int</a:t>
                      </a:r>
                      <a:r>
                        <a:rPr lang="pt-BR" sz="1300" b="0" spc="-10" dirty="0">
                          <a:solidFill>
                            <a:schemeClr val="tx1"/>
                          </a:solidFill>
                          <a:effectLst/>
                        </a:rPr>
                        <a:t>egr</a:t>
                      </a:r>
                      <a:r>
                        <a:rPr lang="pt-BR" sz="1300" b="0" spc="-5" dirty="0">
                          <a:solidFill>
                            <a:schemeClr val="tx1"/>
                          </a:solidFill>
                          <a:effectLst/>
                        </a:rPr>
                        <a:t>ação</a:t>
                      </a:r>
                      <a:r>
                        <a:rPr lang="pt-BR" sz="1300" b="0" spc="-50" dirty="0">
                          <a:solidFill>
                            <a:schemeClr val="tx1"/>
                          </a:solidFill>
                          <a:effectLst/>
                        </a:rPr>
                        <a:t> </a:t>
                      </a:r>
                      <a:r>
                        <a:rPr lang="pt-BR" sz="1300" b="0" spc="-5" dirty="0">
                          <a:solidFill>
                            <a:schemeClr val="tx1"/>
                          </a:solidFill>
                          <a:effectLst/>
                        </a:rPr>
                        <a:t>fed</a:t>
                      </a:r>
                      <a:r>
                        <a:rPr lang="pt-BR" sz="1300" b="0" spc="-10" dirty="0">
                          <a:solidFill>
                            <a:schemeClr val="tx1"/>
                          </a:solidFill>
                          <a:effectLst/>
                        </a:rPr>
                        <a:t>er</a:t>
                      </a:r>
                      <a:r>
                        <a:rPr lang="pt-BR" sz="1300" b="0" spc="-5" dirty="0">
                          <a:solidFill>
                            <a:schemeClr val="tx1"/>
                          </a:solidFill>
                          <a:effectLst/>
                        </a:rPr>
                        <a:t>ati</a:t>
                      </a:r>
                      <a:r>
                        <a:rPr lang="pt-BR" sz="1300" b="0" spc="-10" dirty="0">
                          <a:solidFill>
                            <a:schemeClr val="tx1"/>
                          </a:solidFill>
                          <a:effectLst/>
                        </a:rPr>
                        <a:t>v</a:t>
                      </a:r>
                      <a:r>
                        <a:rPr lang="pt-BR" sz="1300" b="0" spc="-5" dirty="0">
                          <a:solidFill>
                            <a:schemeClr val="tx1"/>
                          </a:solidFill>
                          <a:effectLst/>
                        </a:rPr>
                        <a:t>a</a:t>
                      </a:r>
                      <a:r>
                        <a:rPr lang="pt-BR" sz="1300" b="0" spc="-50" dirty="0">
                          <a:solidFill>
                            <a:schemeClr val="tx1"/>
                          </a:solidFill>
                          <a:effectLst/>
                        </a:rPr>
                        <a:t> </a:t>
                      </a:r>
                      <a:r>
                        <a:rPr lang="pt-BR" sz="1300" b="0" spc="-5" dirty="0">
                          <a:solidFill>
                            <a:schemeClr val="tx1"/>
                          </a:solidFill>
                          <a:effectLst/>
                        </a:rPr>
                        <a:t>pa</a:t>
                      </a:r>
                      <a:r>
                        <a:rPr lang="pt-BR" sz="1300" b="0" spc="-10" dirty="0">
                          <a:solidFill>
                            <a:schemeClr val="tx1"/>
                          </a:solidFill>
                          <a:effectLst/>
                        </a:rPr>
                        <a:t>r</a:t>
                      </a:r>
                      <a:r>
                        <a:rPr lang="pt-BR" sz="1300" b="0" spc="-5" dirty="0">
                          <a:solidFill>
                            <a:schemeClr val="tx1"/>
                          </a:solidFill>
                          <a:effectLst/>
                        </a:rPr>
                        <a:t>a</a:t>
                      </a:r>
                      <a:r>
                        <a:rPr lang="pt-BR" sz="1300" b="0" spc="-55" dirty="0">
                          <a:solidFill>
                            <a:schemeClr val="tx1"/>
                          </a:solidFill>
                          <a:effectLst/>
                        </a:rPr>
                        <a:t> </a:t>
                      </a:r>
                      <a:r>
                        <a:rPr lang="pt-BR" sz="1300" b="0" spc="-5" dirty="0" smtClean="0">
                          <a:solidFill>
                            <a:schemeClr val="tx1"/>
                          </a:solidFill>
                          <a:effectLst/>
                        </a:rPr>
                        <a:t>impl</a:t>
                      </a:r>
                      <a:r>
                        <a:rPr lang="pt-BR" sz="1300" b="0" spc="-10" dirty="0" smtClean="0">
                          <a:solidFill>
                            <a:schemeClr val="tx1"/>
                          </a:solidFill>
                          <a:effectLst/>
                        </a:rPr>
                        <a:t>e</a:t>
                      </a:r>
                      <a:r>
                        <a:rPr lang="pt-BR" sz="1300" b="0" spc="-5" dirty="0" smtClean="0">
                          <a:solidFill>
                            <a:schemeClr val="tx1"/>
                          </a:solidFill>
                          <a:effectLst/>
                        </a:rPr>
                        <a:t>mentação </a:t>
                      </a:r>
                      <a:r>
                        <a:rPr lang="pt-BR" sz="1300" b="0" dirty="0" smtClean="0">
                          <a:solidFill>
                            <a:schemeClr val="tx1"/>
                          </a:solidFill>
                          <a:effectLst/>
                        </a:rPr>
                        <a:t>dessas</a:t>
                      </a:r>
                      <a:r>
                        <a:rPr lang="pt-BR" sz="1300" b="0" spc="-45" dirty="0" smtClean="0">
                          <a:solidFill>
                            <a:schemeClr val="tx1"/>
                          </a:solidFill>
                          <a:effectLst/>
                        </a:rPr>
                        <a:t> </a:t>
                      </a:r>
                      <a:r>
                        <a:rPr lang="pt-BR" sz="1300" b="0" dirty="0">
                          <a:solidFill>
                            <a:schemeClr val="tx1"/>
                          </a:solidFill>
                          <a:effectLst/>
                        </a:rPr>
                        <a:t>ações</a:t>
                      </a:r>
                      <a:r>
                        <a:rPr lang="pt-BR" sz="1300" b="0" dirty="0" smtClean="0">
                          <a:solidFill>
                            <a:schemeClr val="tx1"/>
                          </a:solidFill>
                          <a:effectLst/>
                        </a:rPr>
                        <a:t>.</a:t>
                      </a:r>
                      <a:endParaRPr lang="pt-BR" sz="1300" b="0" dirty="0">
                        <a:solidFill>
                          <a:schemeClr val="tx1"/>
                        </a:solidFill>
                        <a:effectLst/>
                        <a:latin typeface="Calibri"/>
                        <a:ea typeface="Calibri"/>
                        <a:cs typeface="Times New Roman"/>
                      </a:endParaRPr>
                    </a:p>
                  </a:txBody>
                  <a:tcPr marL="0" marR="0" marT="0" marB="0">
                    <a:noFill/>
                  </a:tcPr>
                </a:tc>
                <a:tc>
                  <a:txBody>
                    <a:bodyPr/>
                    <a:lstStyle/>
                    <a:p>
                      <a:pPr marL="108000">
                        <a:lnSpc>
                          <a:spcPct val="114000"/>
                        </a:lnSpc>
                        <a:spcAft>
                          <a:spcPts val="300"/>
                        </a:spcAft>
                      </a:pPr>
                      <a:endParaRPr lang="pt-BR" sz="1300" b="0" dirty="0">
                        <a:solidFill>
                          <a:schemeClr val="tx1"/>
                        </a:solidFill>
                        <a:effectLst/>
                        <a:latin typeface="Calibri"/>
                        <a:ea typeface="Calibri"/>
                        <a:cs typeface="Times New Roman"/>
                      </a:endParaRPr>
                    </a:p>
                  </a:txBody>
                  <a:tcPr marL="0" marR="0" marT="0" marB="0">
                    <a:noFill/>
                  </a:tcPr>
                </a:tc>
                <a:tc>
                  <a:txBody>
                    <a:bodyPr/>
                    <a:lstStyle/>
                    <a:p>
                      <a:pPr marL="108000">
                        <a:lnSpc>
                          <a:spcPct val="114000"/>
                        </a:lnSpc>
                        <a:spcAft>
                          <a:spcPts val="300"/>
                        </a:spcAft>
                      </a:pPr>
                      <a:r>
                        <a:rPr lang="pt-BR" sz="1300" b="0" spc="-5" dirty="0">
                          <a:solidFill>
                            <a:schemeClr val="tx1"/>
                          </a:solidFill>
                          <a:effectLst/>
                        </a:rPr>
                        <a:t>Maior articulação e melhor planejamento de ações para previsão e resposta imediata a eventos críticos no DF, envolvendo todos os entes do sistema e os órgãos de segurança. </a:t>
                      </a:r>
                      <a:endParaRPr lang="pt-BR" sz="1300" b="0" spc="-5" dirty="0" smtClean="0">
                        <a:solidFill>
                          <a:schemeClr val="tx1"/>
                        </a:solidFill>
                        <a:effectLst/>
                      </a:endParaRPr>
                    </a:p>
                    <a:p>
                      <a:pPr marL="108000">
                        <a:lnSpc>
                          <a:spcPct val="114000"/>
                        </a:lnSpc>
                        <a:spcAft>
                          <a:spcPts val="300"/>
                        </a:spcAft>
                      </a:pPr>
                      <a:endParaRPr lang="pt-BR" sz="1300" b="0" dirty="0">
                        <a:solidFill>
                          <a:schemeClr val="tx1"/>
                        </a:solidFill>
                        <a:effectLst/>
                        <a:latin typeface="Calibri"/>
                        <a:ea typeface="Calibri"/>
                        <a:cs typeface="Times New Roman"/>
                      </a:endParaRPr>
                    </a:p>
                  </a:txBody>
                  <a:tcPr marL="0" marR="0" marT="0" marB="0">
                    <a:noFill/>
                  </a:tcPr>
                </a:tc>
              </a:tr>
              <a:tr h="2571570">
                <a:tc>
                  <a:txBody>
                    <a:bodyPr/>
                    <a:lstStyle/>
                    <a:p>
                      <a:pPr marL="0" algn="l" rtl="0" eaLnBrk="1" latinLnBrk="0" hangingPunct="1">
                        <a:lnSpc>
                          <a:spcPct val="114000"/>
                        </a:lnSpc>
                        <a:spcAft>
                          <a:spcPts val="300"/>
                        </a:spcAft>
                      </a:pPr>
                      <a:r>
                        <a:rPr kumimoji="0" lang="en-US" sz="1200" b="1" kern="1200" dirty="0" err="1">
                          <a:solidFill>
                            <a:schemeClr val="tx1"/>
                          </a:solidFill>
                          <a:effectLst/>
                          <a:latin typeface="+mn-lt"/>
                          <a:ea typeface="+mn-ea"/>
                          <a:cs typeface="+mn-cs"/>
                        </a:rPr>
                        <a:t>Programas</a:t>
                      </a:r>
                      <a:r>
                        <a:rPr kumimoji="0" lang="en-US" sz="1200" b="1" kern="1200" dirty="0">
                          <a:solidFill>
                            <a:schemeClr val="tx1"/>
                          </a:solidFill>
                          <a:effectLst/>
                          <a:latin typeface="+mn-lt"/>
                          <a:ea typeface="+mn-ea"/>
                          <a:cs typeface="+mn-cs"/>
                        </a:rPr>
                        <a:t> </a:t>
                      </a:r>
                      <a:r>
                        <a:rPr kumimoji="0" lang="en-US" sz="1200" b="1" kern="1200" dirty="0" err="1">
                          <a:solidFill>
                            <a:schemeClr val="tx1"/>
                          </a:solidFill>
                          <a:effectLst/>
                          <a:latin typeface="+mn-lt"/>
                          <a:ea typeface="+mn-ea"/>
                          <a:cs typeface="+mn-cs"/>
                        </a:rPr>
                        <a:t>Indutores</a:t>
                      </a:r>
                      <a:endParaRPr kumimoji="0" lang="pt-BR" sz="1200" b="1" kern="1200" dirty="0">
                        <a:solidFill>
                          <a:schemeClr val="tx1"/>
                        </a:solidFill>
                        <a:effectLst/>
                        <a:latin typeface="+mn-lt"/>
                        <a:ea typeface="+mn-ea"/>
                        <a:cs typeface="+mn-cs"/>
                      </a:endParaRPr>
                    </a:p>
                  </a:txBody>
                  <a:tcPr marL="0" marR="0" marT="0" marB="0">
                    <a:noFill/>
                  </a:tcPr>
                </a:tc>
                <a:tc>
                  <a:txBody>
                    <a:bodyPr/>
                    <a:lstStyle/>
                    <a:p>
                      <a:pPr marL="108000">
                        <a:lnSpc>
                          <a:spcPct val="114000"/>
                        </a:lnSpc>
                        <a:spcAft>
                          <a:spcPts val="300"/>
                        </a:spcAft>
                      </a:pPr>
                      <a:r>
                        <a:rPr lang="pt-BR" sz="1300" b="0" spc="-5" dirty="0">
                          <a:solidFill>
                            <a:schemeClr val="tx1"/>
                          </a:solidFill>
                          <a:effectLst/>
                        </a:rPr>
                        <a:t>Existem alguns programas e/ou projetos indutores para a gestão de recursos hídricos em nível estadual (ex. incentivos fiscais, pagamento por serviços ambientais, premiação de boas práticas, etc.), os quais contam com a participação e apoio dos atores sociais e da Administração Pública.</a:t>
                      </a:r>
                      <a:endParaRPr lang="pt-BR" sz="1300" b="0" dirty="0">
                        <a:solidFill>
                          <a:schemeClr val="tx1"/>
                        </a:solidFill>
                        <a:effectLst/>
                        <a:latin typeface="Calibri"/>
                        <a:ea typeface="Calibri"/>
                        <a:cs typeface="Times New Roman"/>
                      </a:endParaRPr>
                    </a:p>
                  </a:txBody>
                  <a:tcPr marL="0" marR="0" marT="0" marB="0">
                    <a:noFill/>
                  </a:tcPr>
                </a:tc>
                <a:tc>
                  <a:txBody>
                    <a:bodyPr/>
                    <a:lstStyle/>
                    <a:p>
                      <a:pPr marL="108000">
                        <a:lnSpc>
                          <a:spcPct val="114000"/>
                        </a:lnSpc>
                        <a:spcAft>
                          <a:spcPts val="300"/>
                        </a:spcAft>
                        <a:tabLst>
                          <a:tab pos="603250" algn="l"/>
                          <a:tab pos="1002665" algn="l"/>
                          <a:tab pos="1259840" algn="l"/>
                        </a:tabLst>
                      </a:pPr>
                      <a:r>
                        <a:rPr lang="pt-BR" sz="1300" b="0" spc="-5" dirty="0">
                          <a:solidFill>
                            <a:schemeClr val="tx1"/>
                          </a:solidFill>
                          <a:effectLst/>
                        </a:rPr>
                        <a:t>- Existem programas em execução, tais como: Produtor de Água, Descoberto Coberto, que contam com o apoio de diversos atores, além de premiação por boas práticas.</a:t>
                      </a:r>
                      <a:endParaRPr lang="pt-BR" sz="1300" b="0" dirty="0">
                        <a:solidFill>
                          <a:schemeClr val="tx1"/>
                        </a:solidFill>
                        <a:effectLst/>
                        <a:latin typeface="Calibri"/>
                        <a:ea typeface="Calibri"/>
                        <a:cs typeface="Times New Roman"/>
                      </a:endParaRPr>
                    </a:p>
                  </a:txBody>
                  <a:tcPr marL="0" marR="0" marT="0" marB="0">
                    <a:noFill/>
                  </a:tcPr>
                </a:tc>
                <a:tc>
                  <a:txBody>
                    <a:bodyPr/>
                    <a:lstStyle/>
                    <a:p>
                      <a:pPr marL="108000">
                        <a:lnSpc>
                          <a:spcPct val="114000"/>
                        </a:lnSpc>
                        <a:spcAft>
                          <a:spcPts val="300"/>
                        </a:spcAft>
                      </a:pPr>
                      <a:r>
                        <a:rPr lang="pt-BR" sz="1300" b="0" spc="-5" dirty="0">
                          <a:solidFill>
                            <a:schemeClr val="tx1"/>
                          </a:solidFill>
                          <a:effectLst/>
                        </a:rPr>
                        <a:t>- Criação de incentivos e implantação de projetos-piloto para o uso sustentável da água em todos os setores.</a:t>
                      </a:r>
                      <a:endParaRPr lang="pt-BR" sz="1300" b="0" dirty="0">
                        <a:solidFill>
                          <a:schemeClr val="tx1"/>
                        </a:solidFill>
                        <a:effectLst/>
                      </a:endParaRPr>
                    </a:p>
                    <a:p>
                      <a:pPr marL="108000">
                        <a:lnSpc>
                          <a:spcPct val="114000"/>
                        </a:lnSpc>
                        <a:spcAft>
                          <a:spcPts val="300"/>
                        </a:spcAft>
                      </a:pPr>
                      <a:r>
                        <a:rPr lang="pt-BR" sz="1300" b="0" spc="-5" dirty="0">
                          <a:solidFill>
                            <a:schemeClr val="tx1"/>
                          </a:solidFill>
                          <a:effectLst/>
                        </a:rPr>
                        <a:t>- Apoio a programas de recuperação ambiental de áreas de recarga de aquíferos.</a:t>
                      </a:r>
                      <a:endParaRPr lang="pt-BR" sz="1300" b="0" dirty="0">
                        <a:solidFill>
                          <a:schemeClr val="tx1"/>
                        </a:solidFill>
                        <a:effectLst/>
                        <a:latin typeface="Calibri"/>
                        <a:ea typeface="Calibri"/>
                        <a:cs typeface="Times New Roman"/>
                      </a:endParaRPr>
                    </a:p>
                  </a:txBody>
                  <a:tcPr marL="0" marR="0" marT="0" marB="0">
                    <a:noFill/>
                  </a:tcPr>
                </a:tc>
              </a:tr>
            </a:tbl>
          </a:graphicData>
        </a:graphic>
      </p:graphicFrame>
      <p:sp>
        <p:nvSpPr>
          <p:cNvPr id="3" name="Retângulo 2"/>
          <p:cNvSpPr/>
          <p:nvPr/>
        </p:nvSpPr>
        <p:spPr>
          <a:xfrm>
            <a:off x="1344551" y="476672"/>
            <a:ext cx="5734262" cy="461665"/>
          </a:xfrm>
          <a:prstGeom prst="rect">
            <a:avLst/>
          </a:prstGeom>
        </p:spPr>
        <p:txBody>
          <a:bodyPr wrap="none">
            <a:spAutoFit/>
          </a:bodyPr>
          <a:lstStyle/>
          <a:p>
            <a:pPr algn="ctr"/>
            <a:r>
              <a:rPr lang="pt-BR" sz="2400" b="1" dirty="0"/>
              <a:t>Propostas de Alocação de Recursos</a:t>
            </a:r>
            <a:endParaRPr lang="pt-BR" sz="2400" dirty="0"/>
          </a:p>
        </p:txBody>
      </p:sp>
    </p:spTree>
    <p:extLst>
      <p:ext uri="{BB962C8B-B14F-4D97-AF65-F5344CB8AC3E}">
        <p14:creationId xmlns:p14="http://schemas.microsoft.com/office/powerpoint/2010/main" val="19735384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043608" y="425752"/>
            <a:ext cx="6984776" cy="461665"/>
          </a:xfrm>
          <a:prstGeom prst="rect">
            <a:avLst/>
          </a:prstGeom>
        </p:spPr>
        <p:txBody>
          <a:bodyPr wrap="square">
            <a:spAutoFit/>
          </a:bodyPr>
          <a:lstStyle/>
          <a:p>
            <a:pPr algn="ctr"/>
            <a:r>
              <a:rPr lang="pt-BR" sz="2400" b="1" dirty="0" smtClean="0"/>
              <a:t>Lei 2725/2001</a:t>
            </a:r>
            <a:endParaRPr lang="pt-BR" dirty="0"/>
          </a:p>
        </p:txBody>
      </p:sp>
      <p:sp>
        <p:nvSpPr>
          <p:cNvPr id="3" name="Retângulo 2"/>
          <p:cNvSpPr/>
          <p:nvPr/>
        </p:nvSpPr>
        <p:spPr>
          <a:xfrm>
            <a:off x="526211" y="1082353"/>
            <a:ext cx="8208912" cy="2062103"/>
          </a:xfrm>
          <a:prstGeom prst="rect">
            <a:avLst/>
          </a:prstGeom>
        </p:spPr>
        <p:txBody>
          <a:bodyPr wrap="square">
            <a:spAutoFit/>
          </a:bodyPr>
          <a:lstStyle/>
          <a:p>
            <a:r>
              <a:rPr lang="pt-BR" sz="1600" b="1" dirty="0"/>
              <a:t>Art. 6º</a:t>
            </a:r>
            <a:r>
              <a:rPr lang="pt-BR" sz="1600" dirty="0"/>
              <a:t> São instrumentos da Política de Recursos Hídricos:</a:t>
            </a:r>
          </a:p>
          <a:p>
            <a:r>
              <a:rPr lang="pt-BR" sz="1600" dirty="0"/>
              <a:t>I – os Planos de Recursos Hídricos;</a:t>
            </a:r>
          </a:p>
          <a:p>
            <a:r>
              <a:rPr lang="pt-BR" sz="1600" dirty="0"/>
              <a:t>II – o enquadramento dos corpos de água em classes, segundo os usos preponderantes da água;</a:t>
            </a:r>
          </a:p>
          <a:p>
            <a:r>
              <a:rPr lang="pt-BR" sz="1600" dirty="0"/>
              <a:t>III – a outorga do direito de uso de recursos hídricos;</a:t>
            </a:r>
          </a:p>
          <a:p>
            <a:r>
              <a:rPr lang="pt-BR" sz="1600" dirty="0"/>
              <a:t>IV – </a:t>
            </a:r>
            <a:r>
              <a:rPr lang="pt-BR" sz="1600" i="1" u="sng" dirty="0"/>
              <a:t>a cobrança pelo uso de recursos hídricos;</a:t>
            </a:r>
          </a:p>
          <a:p>
            <a:r>
              <a:rPr lang="pt-BR" sz="1600" dirty="0"/>
              <a:t>V – o Sistema de Informações sobre Recursos Hídricos;</a:t>
            </a:r>
          </a:p>
          <a:p>
            <a:r>
              <a:rPr lang="pt-BR" sz="1600" dirty="0"/>
              <a:t>VI – </a:t>
            </a:r>
            <a:r>
              <a:rPr lang="pt-BR" sz="1600" i="1" u="sng" dirty="0"/>
              <a:t>o Fundo de Recursos Hídricos do Distrito Federal.</a:t>
            </a:r>
          </a:p>
        </p:txBody>
      </p:sp>
      <p:sp>
        <p:nvSpPr>
          <p:cNvPr id="4" name="Retângulo 3"/>
          <p:cNvSpPr/>
          <p:nvPr/>
        </p:nvSpPr>
        <p:spPr>
          <a:xfrm>
            <a:off x="539552" y="3151239"/>
            <a:ext cx="7416824" cy="3839513"/>
          </a:xfrm>
          <a:prstGeom prst="rect">
            <a:avLst/>
          </a:prstGeom>
        </p:spPr>
        <p:txBody>
          <a:bodyPr wrap="square">
            <a:spAutoFit/>
          </a:bodyPr>
          <a:lstStyle/>
          <a:p>
            <a:r>
              <a:rPr lang="pt-BR" sz="1600" b="1" dirty="0"/>
              <a:t>Art. 30.</a:t>
            </a:r>
            <a:r>
              <a:rPr lang="pt-BR" sz="1600" dirty="0"/>
              <a:t> Integram o Sistema de Gerenciamento de Recursos Hídricos:</a:t>
            </a:r>
          </a:p>
          <a:p>
            <a:r>
              <a:rPr lang="pt-BR" sz="1600" dirty="0"/>
              <a:t>I – o Conselho de Recursos Hídricos;</a:t>
            </a:r>
          </a:p>
          <a:p>
            <a:r>
              <a:rPr lang="pt-BR" sz="1600" dirty="0"/>
              <a:t>II – os Comitês de Bacia Hidrográfica;</a:t>
            </a:r>
          </a:p>
          <a:p>
            <a:r>
              <a:rPr lang="pt-BR" sz="1600" dirty="0"/>
              <a:t>III – os órgãos públicos cujas competências se relacionem com a gestão de recursos hídricos;</a:t>
            </a:r>
          </a:p>
          <a:p>
            <a:pPr>
              <a:spcAft>
                <a:spcPts val="600"/>
              </a:spcAft>
            </a:pPr>
            <a:r>
              <a:rPr lang="pt-BR" sz="1600" dirty="0"/>
              <a:t>IV – </a:t>
            </a:r>
            <a:r>
              <a:rPr lang="pt-BR" sz="1600" i="1" u="sng" dirty="0"/>
              <a:t>as Agências de Bacia. </a:t>
            </a:r>
            <a:endParaRPr lang="pt-BR" sz="1600" i="1" u="sng" dirty="0" smtClean="0"/>
          </a:p>
          <a:p>
            <a:pPr>
              <a:spcAft>
                <a:spcPts val="600"/>
              </a:spcAft>
            </a:pPr>
            <a:r>
              <a:rPr lang="pt-BR" sz="1600" b="1" dirty="0" smtClean="0"/>
              <a:t>Art</a:t>
            </a:r>
            <a:r>
              <a:rPr lang="pt-BR" sz="1600" b="1" dirty="0"/>
              <a:t>. 38.</a:t>
            </a:r>
            <a:r>
              <a:rPr lang="pt-BR" sz="1600" dirty="0"/>
              <a:t> As Agências de Bacia exercerão a função de secretaria executiva do respectivo ou dos respectivos Comitês de Bacia Hidrográfica.</a:t>
            </a:r>
          </a:p>
          <a:p>
            <a:pPr>
              <a:spcAft>
                <a:spcPts val="300"/>
              </a:spcAft>
            </a:pPr>
            <a:r>
              <a:rPr lang="pt-BR" sz="1600" b="1" dirty="0" smtClean="0"/>
              <a:t>Art</a:t>
            </a:r>
            <a:r>
              <a:rPr lang="pt-BR" sz="1600" b="1" dirty="0"/>
              <a:t>. 40.</a:t>
            </a:r>
            <a:r>
              <a:rPr lang="pt-BR" sz="1600" dirty="0"/>
              <a:t> A criação de uma Agência de Bacia é condicionada ao atendimento dos seguintes requisitos:</a:t>
            </a:r>
          </a:p>
          <a:p>
            <a:pPr>
              <a:spcAft>
                <a:spcPts val="300"/>
              </a:spcAft>
            </a:pPr>
            <a:r>
              <a:rPr lang="pt-BR" sz="1600" dirty="0"/>
              <a:t>I – prévia existência do respectivo ou respectivos Comitês de Bacia Hidrográfica;</a:t>
            </a:r>
          </a:p>
          <a:p>
            <a:pPr>
              <a:spcAft>
                <a:spcPts val="300"/>
              </a:spcAft>
            </a:pPr>
            <a:r>
              <a:rPr lang="pt-BR" sz="1600" dirty="0"/>
              <a:t>II – viabilidade financeira assegurada pela cobrança do uso dos recursos hídricos em sua área de atuação. </a:t>
            </a:r>
          </a:p>
          <a:p>
            <a:endParaRPr lang="pt-BR" i="1" u="sng" dirty="0"/>
          </a:p>
        </p:txBody>
      </p:sp>
    </p:spTree>
    <p:extLst>
      <p:ext uri="{BB962C8B-B14F-4D97-AF65-F5344CB8AC3E}">
        <p14:creationId xmlns:p14="http://schemas.microsoft.com/office/powerpoint/2010/main" val="7558410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63265" y="1124744"/>
            <a:ext cx="8856984" cy="5039841"/>
          </a:xfrm>
          <a:prstGeom prst="rect">
            <a:avLst/>
          </a:prstGeom>
          <a:ln>
            <a:solidFill>
              <a:schemeClr val="accent1"/>
            </a:solidFill>
            <a:prstDash val="solid"/>
          </a:ln>
        </p:spPr>
        <p:txBody>
          <a:bodyPr wrap="square">
            <a:spAutoFit/>
          </a:bodyPr>
          <a:lstStyle/>
          <a:p>
            <a:endParaRPr lang="pt-BR" sz="1600" dirty="0"/>
          </a:p>
          <a:p>
            <a:pPr>
              <a:spcAft>
                <a:spcPts val="300"/>
              </a:spcAft>
            </a:pPr>
            <a:r>
              <a:rPr lang="pt-BR" b="1" dirty="0" smtClean="0"/>
              <a:t>Art</a:t>
            </a:r>
            <a:r>
              <a:rPr lang="pt-BR" b="1" dirty="0"/>
              <a:t>. 32.</a:t>
            </a:r>
            <a:r>
              <a:rPr lang="pt-BR" dirty="0"/>
              <a:t> Compete ao Conselho de Recursos Hídricos do Distrito Federal:</a:t>
            </a:r>
          </a:p>
          <a:p>
            <a:pPr>
              <a:spcAft>
                <a:spcPts val="300"/>
              </a:spcAft>
            </a:pPr>
            <a:r>
              <a:rPr lang="pt-BR" dirty="0"/>
              <a:t>I – promover a articulação do planejamento de recursos hídricos com os planejamentos nacional, regional, estaduais e dos setores dos usuários;</a:t>
            </a:r>
          </a:p>
          <a:p>
            <a:pPr>
              <a:spcAft>
                <a:spcPts val="300"/>
              </a:spcAft>
            </a:pPr>
            <a:r>
              <a:rPr lang="pt-BR" dirty="0"/>
              <a:t>II – deliberar sobre as questões que lhe tenham sido encaminhadas pelos Comitês de Bacia Hidrográfica;</a:t>
            </a:r>
          </a:p>
          <a:p>
            <a:pPr>
              <a:spcAft>
                <a:spcPts val="300"/>
              </a:spcAft>
            </a:pPr>
            <a:r>
              <a:rPr lang="pt-BR" dirty="0"/>
              <a:t>III – analisar propostas de alteração da legislação pertinente a recursos hídricos e à Política de Recursos Hídricos;</a:t>
            </a:r>
          </a:p>
          <a:p>
            <a:pPr>
              <a:spcAft>
                <a:spcPts val="300"/>
              </a:spcAft>
            </a:pPr>
            <a:r>
              <a:rPr lang="pt-BR" dirty="0"/>
              <a:t>IV – </a:t>
            </a:r>
            <a:r>
              <a:rPr lang="pt-BR" i="1" u="sng" dirty="0"/>
              <a:t>estabelecer diretrizes complementares </a:t>
            </a:r>
            <a:r>
              <a:rPr lang="pt-BR" dirty="0"/>
              <a:t>para implementação da Política de Recursos Hídricos, aplicação de seus instrumentos e atuação do Sistema de Gerenciamento de Recursos Hídricos;</a:t>
            </a:r>
          </a:p>
          <a:p>
            <a:pPr>
              <a:spcAft>
                <a:spcPts val="300"/>
              </a:spcAft>
            </a:pPr>
            <a:r>
              <a:rPr lang="pt-BR" dirty="0"/>
              <a:t>V – aprovar propostas de instituição dos Comitês de Bacia Hidrográfica e estabelecer critérios gerais para a elaboração de seus regimentos;</a:t>
            </a:r>
          </a:p>
          <a:p>
            <a:pPr>
              <a:spcAft>
                <a:spcPts val="300"/>
              </a:spcAft>
            </a:pPr>
            <a:r>
              <a:rPr lang="pt-BR" dirty="0"/>
              <a:t>VI – acompanhar a execução dos Planos de Recursos Hídricos e determinar as providências necessárias ao cumprimento de suas metas;</a:t>
            </a:r>
          </a:p>
          <a:p>
            <a:pPr>
              <a:spcAft>
                <a:spcPts val="300"/>
              </a:spcAft>
            </a:pPr>
            <a:r>
              <a:rPr lang="pt-BR" dirty="0"/>
              <a:t>VII – </a:t>
            </a:r>
            <a:r>
              <a:rPr lang="pt-BR" i="1" u="sng" dirty="0"/>
              <a:t>estabelecer critérios gerais para a outorga de direitos e cobrança pelo uso de recursos hídricos</a:t>
            </a:r>
            <a:r>
              <a:rPr lang="pt-BR" b="1" i="1" u="sng" dirty="0"/>
              <a:t>. </a:t>
            </a:r>
          </a:p>
        </p:txBody>
      </p:sp>
      <p:sp>
        <p:nvSpPr>
          <p:cNvPr id="4" name="Retângulo 3"/>
          <p:cNvSpPr/>
          <p:nvPr/>
        </p:nvSpPr>
        <p:spPr>
          <a:xfrm>
            <a:off x="971600" y="620688"/>
            <a:ext cx="6984776" cy="738664"/>
          </a:xfrm>
          <a:prstGeom prst="rect">
            <a:avLst/>
          </a:prstGeom>
        </p:spPr>
        <p:txBody>
          <a:bodyPr wrap="square">
            <a:spAutoFit/>
          </a:bodyPr>
          <a:lstStyle/>
          <a:p>
            <a:pPr algn="ctr"/>
            <a:r>
              <a:rPr lang="pt-BR" sz="2400" b="1" dirty="0" smtClean="0"/>
              <a:t>Lei 2725/2001</a:t>
            </a:r>
          </a:p>
          <a:p>
            <a:pPr algn="ctr"/>
            <a:endParaRPr lang="pt-BR" dirty="0"/>
          </a:p>
        </p:txBody>
      </p:sp>
    </p:spTree>
    <p:extLst>
      <p:ext uri="{BB962C8B-B14F-4D97-AF65-F5344CB8AC3E}">
        <p14:creationId xmlns:p14="http://schemas.microsoft.com/office/powerpoint/2010/main" val="37502243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b="1" dirty="0"/>
              <a:t>Considerações/Proposições </a:t>
            </a:r>
            <a:r>
              <a:rPr lang="pt-BR" b="1" dirty="0" smtClean="0"/>
              <a:t>Finais da</a:t>
            </a:r>
            <a:br>
              <a:rPr lang="pt-BR" b="1" dirty="0" smtClean="0"/>
            </a:br>
            <a:r>
              <a:rPr lang="pt-BR" b="1" dirty="0" smtClean="0"/>
              <a:t>Câmara Técnica de Assessoramento - CTPA em 20/04/2016</a:t>
            </a:r>
            <a:r>
              <a:rPr lang="pt-BR" dirty="0"/>
              <a:t/>
            </a:r>
            <a:br>
              <a:rPr lang="pt-BR" dirty="0"/>
            </a:br>
            <a:endParaRPr lang="pt-BR" dirty="0"/>
          </a:p>
        </p:txBody>
      </p:sp>
      <p:sp>
        <p:nvSpPr>
          <p:cNvPr id="3" name="Espaço Reservado para Conteúdo 2"/>
          <p:cNvSpPr>
            <a:spLocks noGrp="1"/>
          </p:cNvSpPr>
          <p:nvPr>
            <p:ph idx="1"/>
          </p:nvPr>
        </p:nvSpPr>
        <p:spPr>
          <a:xfrm>
            <a:off x="457200" y="2564904"/>
            <a:ext cx="8229600" cy="4009632"/>
          </a:xfrm>
        </p:spPr>
        <p:txBody>
          <a:bodyPr>
            <a:normAutofit fontScale="32500" lnSpcReduction="20000"/>
          </a:bodyPr>
          <a:lstStyle/>
          <a:p>
            <a:pPr>
              <a:lnSpc>
                <a:spcPct val="134000"/>
              </a:lnSpc>
              <a:buFont typeface="Wingdings" panose="05000000000000000000" pitchFamily="2" charset="2"/>
              <a:buChar char="Ø"/>
            </a:pPr>
            <a:r>
              <a:rPr lang="pt-BR" dirty="0"/>
              <a:t>               </a:t>
            </a:r>
            <a:r>
              <a:rPr lang="pt-BR" dirty="0" smtClean="0"/>
              <a:t>       </a:t>
            </a:r>
            <a:r>
              <a:rPr lang="pt-BR" sz="4500" dirty="0" smtClean="0"/>
              <a:t>Alocação </a:t>
            </a:r>
            <a:r>
              <a:rPr lang="pt-BR" sz="4500" dirty="0"/>
              <a:t>de recursos de forma concentrada e não pulverizada;</a:t>
            </a:r>
          </a:p>
          <a:p>
            <a:pPr>
              <a:lnSpc>
                <a:spcPct val="134000"/>
              </a:lnSpc>
              <a:spcAft>
                <a:spcPts val="600"/>
              </a:spcAft>
              <a:buFont typeface="Wingdings" panose="05000000000000000000" pitchFamily="2" charset="2"/>
              <a:buChar char="Ø"/>
            </a:pPr>
            <a:r>
              <a:rPr lang="pt-BR" sz="4500" dirty="0"/>
              <a:t>            </a:t>
            </a:r>
            <a:r>
              <a:rPr lang="pt-BR" sz="4500" dirty="0" smtClean="0"/>
              <a:t> </a:t>
            </a:r>
            <a:r>
              <a:rPr lang="pt-BR" sz="4500" dirty="0"/>
              <a:t>Variáveis/metas a serem trabalhadas no âmbito do Sistema de Gerenciamento de Recursos independente da </a:t>
            </a:r>
            <a:r>
              <a:rPr lang="pt-BR" sz="4500" dirty="0" smtClean="0"/>
              <a:t>alocação</a:t>
            </a:r>
            <a:r>
              <a:rPr lang="pt-BR" sz="4500" dirty="0"/>
              <a:t> direta</a:t>
            </a:r>
            <a:r>
              <a:rPr lang="pt-BR" sz="4500" dirty="0" smtClean="0"/>
              <a:t> </a:t>
            </a:r>
            <a:r>
              <a:rPr lang="pt-BR" sz="4500" dirty="0"/>
              <a:t>de recursos </a:t>
            </a:r>
            <a:r>
              <a:rPr lang="pt-BR" sz="4500" dirty="0" smtClean="0"/>
              <a:t>do </a:t>
            </a:r>
            <a:r>
              <a:rPr lang="pt-BR" sz="4500" dirty="0"/>
              <a:t>Programa;</a:t>
            </a:r>
          </a:p>
          <a:p>
            <a:pPr marL="109728" indent="0">
              <a:lnSpc>
                <a:spcPct val="134000"/>
              </a:lnSpc>
              <a:spcAft>
                <a:spcPts val="600"/>
              </a:spcAft>
              <a:buNone/>
            </a:pPr>
            <a:r>
              <a:rPr lang="pt-BR" sz="4500" dirty="0"/>
              <a:t>                </a:t>
            </a:r>
            <a:r>
              <a:rPr lang="pt-BR" sz="4500" b="1" dirty="0" smtClean="0"/>
              <a:t>PROPOSTAS DE PRIORIZAÇÃO:</a:t>
            </a:r>
          </a:p>
          <a:p>
            <a:pPr marL="109728" indent="0">
              <a:lnSpc>
                <a:spcPct val="134000"/>
              </a:lnSpc>
              <a:spcAft>
                <a:spcPts val="600"/>
              </a:spcAft>
              <a:buClrTx/>
              <a:buNone/>
            </a:pPr>
            <a:r>
              <a:rPr lang="pt-BR" sz="4500" b="1" dirty="0" smtClean="0"/>
              <a:t>1. Com recursos do PROGESTÃO:</a:t>
            </a:r>
            <a:endParaRPr lang="pt-BR" sz="4500" b="1" dirty="0"/>
          </a:p>
          <a:p>
            <a:pPr>
              <a:lnSpc>
                <a:spcPct val="134000"/>
              </a:lnSpc>
              <a:spcAft>
                <a:spcPts val="600"/>
              </a:spcAft>
              <a:buFont typeface="Wingdings" panose="05000000000000000000" pitchFamily="2" charset="2"/>
              <a:buChar char="Ø"/>
            </a:pPr>
            <a:r>
              <a:rPr lang="pt-BR" sz="4500" dirty="0"/>
              <a:t>                   </a:t>
            </a:r>
            <a:r>
              <a:rPr lang="pt-BR" sz="4500" dirty="0" smtClean="0"/>
              <a:t>Estruturação </a:t>
            </a:r>
            <a:r>
              <a:rPr lang="pt-BR" sz="4500" dirty="0"/>
              <a:t>e financiamento da Agência de </a:t>
            </a:r>
            <a:r>
              <a:rPr lang="pt-BR" sz="4500" dirty="0" smtClean="0"/>
              <a:t>Bacia</a:t>
            </a:r>
          </a:p>
          <a:p>
            <a:pPr marL="109728" indent="0">
              <a:lnSpc>
                <a:spcPct val="134000"/>
              </a:lnSpc>
              <a:spcAft>
                <a:spcPts val="600"/>
              </a:spcAft>
              <a:buClrTx/>
              <a:buNone/>
            </a:pPr>
            <a:r>
              <a:rPr lang="pt-BR" sz="4500" b="1" dirty="0" smtClean="0"/>
              <a:t>2. Com </a:t>
            </a:r>
            <a:r>
              <a:rPr lang="pt-BR" sz="4500" b="1" dirty="0"/>
              <a:t>recursos </a:t>
            </a:r>
            <a:r>
              <a:rPr lang="pt-BR" sz="4500" b="1" dirty="0" smtClean="0"/>
              <a:t>do GDF:</a:t>
            </a:r>
            <a:endParaRPr lang="pt-BR" sz="4500" b="1" dirty="0"/>
          </a:p>
          <a:p>
            <a:pPr>
              <a:lnSpc>
                <a:spcPct val="134000"/>
              </a:lnSpc>
              <a:spcAft>
                <a:spcPts val="600"/>
              </a:spcAft>
              <a:buFont typeface="Wingdings" panose="05000000000000000000" pitchFamily="2" charset="2"/>
              <a:buChar char="Ø"/>
            </a:pPr>
            <a:r>
              <a:rPr lang="pt-BR" sz="4500" dirty="0"/>
              <a:t>                   </a:t>
            </a:r>
            <a:r>
              <a:rPr lang="pt-BR" sz="4500" dirty="0" smtClean="0"/>
              <a:t>Plano da </a:t>
            </a:r>
            <a:r>
              <a:rPr lang="pt-BR" sz="4500" dirty="0"/>
              <a:t>Bacia </a:t>
            </a:r>
            <a:r>
              <a:rPr lang="pt-BR" sz="4500" dirty="0" smtClean="0"/>
              <a:t>do Rio Paranoá</a:t>
            </a:r>
          </a:p>
          <a:p>
            <a:pPr marL="109728" indent="0">
              <a:lnSpc>
                <a:spcPct val="134000"/>
              </a:lnSpc>
              <a:spcAft>
                <a:spcPts val="600"/>
              </a:spcAft>
              <a:buNone/>
            </a:pPr>
            <a:r>
              <a:rPr lang="pt-BR" sz="4500" b="1" dirty="0" smtClean="0"/>
              <a:t>                 OUTRAS PRIORIDADES:</a:t>
            </a:r>
          </a:p>
          <a:p>
            <a:pPr>
              <a:lnSpc>
                <a:spcPct val="134000"/>
              </a:lnSpc>
              <a:spcAft>
                <a:spcPts val="600"/>
              </a:spcAft>
              <a:buFont typeface="Wingdings" panose="05000000000000000000" pitchFamily="2" charset="2"/>
              <a:buChar char="Ø"/>
            </a:pPr>
            <a:r>
              <a:rPr lang="pt-BR" sz="4500" dirty="0"/>
              <a:t>         </a:t>
            </a:r>
            <a:r>
              <a:rPr lang="pt-BR" sz="4500" dirty="0" smtClean="0"/>
              <a:t> </a:t>
            </a:r>
            <a:r>
              <a:rPr lang="pt-BR" sz="4500" dirty="0"/>
              <a:t>Discussão aprofundada </a:t>
            </a:r>
            <a:r>
              <a:rPr lang="pt-BR" sz="4500" dirty="0" smtClean="0"/>
              <a:t>para implementação da </a:t>
            </a:r>
            <a:r>
              <a:rPr lang="pt-BR" sz="4500" dirty="0"/>
              <a:t>cobrança </a:t>
            </a:r>
            <a:r>
              <a:rPr lang="pt-BR" sz="4500" dirty="0" smtClean="0"/>
              <a:t> de uso dos recursos</a:t>
            </a:r>
          </a:p>
          <a:p>
            <a:pPr marL="109728" indent="0">
              <a:lnSpc>
                <a:spcPct val="134000"/>
              </a:lnSpc>
              <a:buNone/>
            </a:pPr>
            <a:r>
              <a:rPr lang="pt-BR" sz="4500" dirty="0" smtClean="0"/>
              <a:t>             hídricos e do Fundo Distrital de Recursos Hídricos</a:t>
            </a:r>
            <a:endParaRPr lang="pt-BR" sz="4500" dirty="0"/>
          </a:p>
        </p:txBody>
      </p:sp>
    </p:spTree>
    <p:extLst>
      <p:ext uri="{BB962C8B-B14F-4D97-AF65-F5344CB8AC3E}">
        <p14:creationId xmlns:p14="http://schemas.microsoft.com/office/powerpoint/2010/main" val="2421797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692696"/>
            <a:ext cx="8229600" cy="1066800"/>
          </a:xfrm>
        </p:spPr>
        <p:txBody>
          <a:bodyPr/>
          <a:lstStyle/>
          <a:p>
            <a:r>
              <a:rPr lang="pt-BR" dirty="0" smtClean="0"/>
              <a:t>Objetivos do PROGESTÃO</a:t>
            </a:r>
            <a:endParaRPr lang="pt-BR" dirty="0"/>
          </a:p>
        </p:txBody>
      </p:sp>
      <p:sp>
        <p:nvSpPr>
          <p:cNvPr id="3" name="Espaço Reservado para Conteúdo 2"/>
          <p:cNvSpPr>
            <a:spLocks noGrp="1"/>
          </p:cNvSpPr>
          <p:nvPr>
            <p:ph idx="1"/>
          </p:nvPr>
        </p:nvSpPr>
        <p:spPr>
          <a:xfrm>
            <a:off x="457200" y="1844824"/>
            <a:ext cx="8229600" cy="4325112"/>
          </a:xfrm>
        </p:spPr>
        <p:txBody>
          <a:bodyPr/>
          <a:lstStyle/>
          <a:p>
            <a:r>
              <a:rPr lang="pt-BR" dirty="0" smtClean="0"/>
              <a:t>Promover a efetiva </a:t>
            </a:r>
            <a:r>
              <a:rPr lang="pt-BR" b="1" dirty="0" smtClean="0"/>
              <a:t>articulação</a:t>
            </a:r>
            <a:r>
              <a:rPr lang="pt-BR" dirty="0" smtClean="0"/>
              <a:t> entre os </a:t>
            </a:r>
            <a:r>
              <a:rPr lang="pt-BR" i="1" dirty="0" smtClean="0"/>
              <a:t>processos</a:t>
            </a:r>
            <a:r>
              <a:rPr lang="pt-BR" dirty="0" smtClean="0"/>
              <a:t> de </a:t>
            </a:r>
            <a:r>
              <a:rPr lang="pt-BR" b="1" dirty="0" smtClean="0"/>
              <a:t>gestão das águas </a:t>
            </a:r>
            <a:r>
              <a:rPr lang="pt-BR" dirty="0" smtClean="0"/>
              <a:t>e de </a:t>
            </a:r>
            <a:r>
              <a:rPr lang="pt-BR" b="1" dirty="0" smtClean="0"/>
              <a:t>regulação </a:t>
            </a:r>
            <a:r>
              <a:rPr lang="pt-BR" dirty="0" smtClean="0"/>
              <a:t>dos seus </a:t>
            </a:r>
            <a:r>
              <a:rPr lang="pt-BR" b="1" dirty="0" smtClean="0"/>
              <a:t>usos</a:t>
            </a:r>
            <a:r>
              <a:rPr lang="pt-BR" dirty="0" smtClean="0"/>
              <a:t>, conduzidos nas esferas nacional e estadual; e </a:t>
            </a:r>
          </a:p>
          <a:p>
            <a:pPr marL="109728" indent="0">
              <a:buNone/>
            </a:pPr>
            <a:endParaRPr lang="pt-BR" dirty="0" smtClean="0"/>
          </a:p>
          <a:p>
            <a:r>
              <a:rPr lang="pt-BR" dirty="0" smtClean="0"/>
              <a:t>Fortalecer o modelo brasileiro de </a:t>
            </a:r>
            <a:r>
              <a:rPr lang="pt-BR" b="1" dirty="0" smtClean="0"/>
              <a:t>governança das águas</a:t>
            </a:r>
            <a:r>
              <a:rPr lang="pt-BR" dirty="0" smtClean="0"/>
              <a:t>, </a:t>
            </a:r>
            <a:r>
              <a:rPr lang="pt-BR" i="1" dirty="0" smtClean="0"/>
              <a:t>integrado, descentralizado e participativo.</a:t>
            </a:r>
            <a:endParaRPr lang="pt-BR" i="1" dirty="0"/>
          </a:p>
        </p:txBody>
      </p:sp>
    </p:spTree>
    <p:extLst>
      <p:ext uri="{BB962C8B-B14F-4D97-AF65-F5344CB8AC3E}">
        <p14:creationId xmlns:p14="http://schemas.microsoft.com/office/powerpoint/2010/main" val="484930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76672"/>
            <a:ext cx="8229600" cy="1066800"/>
          </a:xfrm>
        </p:spPr>
        <p:txBody>
          <a:bodyPr/>
          <a:lstStyle/>
          <a:p>
            <a:r>
              <a:rPr lang="pt-BR" dirty="0" smtClean="0"/>
              <a:t>Metas do </a:t>
            </a:r>
            <a:r>
              <a:rPr lang="pt-BR" dirty="0" err="1" smtClean="0"/>
              <a:t>Progestão</a:t>
            </a:r>
            <a:endParaRPr lang="pt-BR" dirty="0"/>
          </a:p>
        </p:txBody>
      </p:sp>
      <p:sp>
        <p:nvSpPr>
          <p:cNvPr id="3" name="Espaço Reservado para Conteúdo 2"/>
          <p:cNvSpPr>
            <a:spLocks noGrp="1"/>
          </p:cNvSpPr>
          <p:nvPr>
            <p:ph idx="1"/>
          </p:nvPr>
        </p:nvSpPr>
        <p:spPr>
          <a:xfrm>
            <a:off x="457200" y="1412776"/>
            <a:ext cx="8229600" cy="5112568"/>
          </a:xfrm>
        </p:spPr>
        <p:txBody>
          <a:bodyPr>
            <a:normAutofit fontScale="92500"/>
          </a:bodyPr>
          <a:lstStyle/>
          <a:p>
            <a:pPr algn="just"/>
            <a:r>
              <a:rPr lang="pt-BR" dirty="0"/>
              <a:t>M</a:t>
            </a:r>
            <a:r>
              <a:rPr lang="pt-BR" dirty="0" smtClean="0"/>
              <a:t>etas </a:t>
            </a:r>
            <a:r>
              <a:rPr lang="pt-BR" dirty="0"/>
              <a:t>de cooperação </a:t>
            </a:r>
            <a:r>
              <a:rPr lang="pt-BR" dirty="0" smtClean="0"/>
              <a:t>federativa. </a:t>
            </a:r>
          </a:p>
          <a:p>
            <a:pPr marL="109728" indent="0" algn="just">
              <a:buNone/>
            </a:pPr>
            <a:r>
              <a:rPr lang="pt-BR" dirty="0" smtClean="0"/>
              <a:t>Pré-definidas </a:t>
            </a:r>
            <a:r>
              <a:rPr lang="pt-BR" dirty="0"/>
              <a:t>pela </a:t>
            </a:r>
            <a:r>
              <a:rPr lang="pt-BR" dirty="0" smtClean="0"/>
              <a:t>ANA. As </a:t>
            </a:r>
            <a:r>
              <a:rPr lang="pt-BR" dirty="0"/>
              <a:t>mesmas para todo o </a:t>
            </a:r>
            <a:r>
              <a:rPr lang="pt-BR" dirty="0" smtClean="0"/>
              <a:t>país.</a:t>
            </a:r>
            <a:endParaRPr lang="pt-BR" dirty="0"/>
          </a:p>
          <a:p>
            <a:pPr>
              <a:spcAft>
                <a:spcPts val="600"/>
              </a:spcAft>
            </a:pPr>
            <a:endParaRPr lang="pt-BR" dirty="0" smtClean="0"/>
          </a:p>
          <a:p>
            <a:pPr>
              <a:spcAft>
                <a:spcPts val="300"/>
              </a:spcAft>
            </a:pPr>
            <a:r>
              <a:rPr lang="pt-BR" dirty="0" smtClean="0"/>
              <a:t>Metas </a:t>
            </a:r>
            <a:r>
              <a:rPr lang="pt-BR" dirty="0"/>
              <a:t>de fortalecimento do Sistema Distrital de Gerenciamento de Recursos </a:t>
            </a:r>
            <a:r>
              <a:rPr lang="pt-BR" dirty="0" smtClean="0"/>
              <a:t>Hídricos. </a:t>
            </a:r>
          </a:p>
          <a:p>
            <a:pPr marL="109728" indent="0">
              <a:spcAft>
                <a:spcPts val="1200"/>
              </a:spcAft>
              <a:buNone/>
            </a:pPr>
            <a:r>
              <a:rPr lang="pt-BR" dirty="0" smtClean="0"/>
              <a:t>Aprovadas pelos Conselhos de Recursos Hídricos.</a:t>
            </a:r>
          </a:p>
          <a:p>
            <a:pPr marL="109728" indent="0" algn="ctr">
              <a:spcBef>
                <a:spcPts val="1200"/>
              </a:spcBef>
              <a:spcAft>
                <a:spcPts val="1200"/>
              </a:spcAft>
              <a:buNone/>
            </a:pPr>
            <a:r>
              <a:rPr lang="pt-BR" dirty="0" smtClean="0"/>
              <a:t>Recursos (5 x $ 750 mil = $ 3.750 mil):</a:t>
            </a:r>
          </a:p>
          <a:p>
            <a:pPr marL="109728" indent="0">
              <a:buNone/>
            </a:pPr>
            <a:r>
              <a:rPr lang="pt-BR" dirty="0"/>
              <a:t>	</a:t>
            </a:r>
            <a:r>
              <a:rPr lang="pt-BR" dirty="0" smtClean="0"/>
              <a:t>- ações de gerenciamento de recursos hídricos, e</a:t>
            </a:r>
          </a:p>
          <a:p>
            <a:pPr marL="109728" indent="0">
              <a:buNone/>
            </a:pPr>
            <a:r>
              <a:rPr lang="pt-BR" dirty="0"/>
              <a:t>	</a:t>
            </a:r>
            <a:r>
              <a:rPr lang="pt-BR" dirty="0" smtClean="0"/>
              <a:t>- ações de fortalecimento do sistema distrital de recursos hídricos.</a:t>
            </a:r>
            <a:endParaRPr lang="pt-BR" dirty="0"/>
          </a:p>
        </p:txBody>
      </p:sp>
    </p:spTree>
    <p:extLst>
      <p:ext uri="{BB962C8B-B14F-4D97-AF65-F5344CB8AC3E}">
        <p14:creationId xmlns:p14="http://schemas.microsoft.com/office/powerpoint/2010/main" val="2207605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692696"/>
            <a:ext cx="8229600" cy="1066800"/>
          </a:xfrm>
        </p:spPr>
        <p:txBody>
          <a:bodyPr>
            <a:normAutofit fontScale="90000"/>
          </a:bodyPr>
          <a:lstStyle/>
          <a:p>
            <a:r>
              <a:rPr lang="pt-BR" dirty="0" smtClean="0"/>
              <a:t>Metas de fortalecimento do Sistema Distrital de Gerenciamento de </a:t>
            </a:r>
            <a:r>
              <a:rPr lang="pt-BR" dirty="0" err="1" smtClean="0"/>
              <a:t>RHs</a:t>
            </a:r>
            <a:endParaRPr lang="pt-BR" dirty="0"/>
          </a:p>
        </p:txBody>
      </p:sp>
      <p:sp>
        <p:nvSpPr>
          <p:cNvPr id="3" name="Espaço Reservado para Conteúdo 2"/>
          <p:cNvSpPr>
            <a:spLocks noGrp="1"/>
          </p:cNvSpPr>
          <p:nvPr>
            <p:ph idx="1"/>
          </p:nvPr>
        </p:nvSpPr>
        <p:spPr>
          <a:xfrm>
            <a:off x="457200" y="2056216"/>
            <a:ext cx="8229600" cy="4325112"/>
          </a:xfrm>
        </p:spPr>
        <p:txBody>
          <a:bodyPr/>
          <a:lstStyle/>
          <a:p>
            <a:pPr marL="109728" indent="0">
              <a:buNone/>
            </a:pPr>
            <a:endParaRPr lang="pt-BR" dirty="0" smtClean="0"/>
          </a:p>
          <a:p>
            <a:endParaRPr lang="pt-BR" dirty="0" smtClean="0"/>
          </a:p>
          <a:p>
            <a:endParaRPr lang="pt-BR" dirty="0"/>
          </a:p>
          <a:p>
            <a:endParaRPr lang="pt-BR" dirty="0" smtClean="0"/>
          </a:p>
          <a:p>
            <a:pPr marL="109728" indent="0">
              <a:buNone/>
            </a:pPr>
            <a:endParaRPr lang="pt-BR" dirty="0" smtClean="0"/>
          </a:p>
          <a:p>
            <a:pPr marL="109728" indent="0" algn="ctr">
              <a:buNone/>
            </a:pPr>
            <a:endParaRPr lang="pt-BR" dirty="0" smtClean="0"/>
          </a:p>
          <a:p>
            <a:pPr marL="109728" indent="0" algn="ctr">
              <a:buNone/>
            </a:pPr>
            <a:endParaRPr lang="pt-BR" dirty="0"/>
          </a:p>
          <a:p>
            <a:endParaRPr lang="pt-B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96" y="2060848"/>
            <a:ext cx="3335635" cy="4173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aixaDeTexto 5"/>
          <p:cNvSpPr txBox="1"/>
          <p:nvPr/>
        </p:nvSpPr>
        <p:spPr>
          <a:xfrm>
            <a:off x="3275857" y="1982450"/>
            <a:ext cx="5868144" cy="4524315"/>
          </a:xfrm>
          <a:prstGeom prst="rect">
            <a:avLst/>
          </a:prstGeom>
          <a:noFill/>
        </p:spPr>
        <p:txBody>
          <a:bodyPr wrap="square" rtlCol="0">
            <a:spAutoFit/>
          </a:bodyPr>
          <a:lstStyle/>
          <a:p>
            <a:r>
              <a:rPr lang="pt-BR" sz="2800" dirty="0" smtClean="0">
                <a:latin typeface="+mj-lt"/>
              </a:rPr>
              <a:t>      DF                   Tipologia C</a:t>
            </a:r>
          </a:p>
          <a:p>
            <a:endParaRPr lang="pt-BR" sz="2000" dirty="0">
              <a:latin typeface="+mj-lt"/>
            </a:endParaRPr>
          </a:p>
          <a:p>
            <a:r>
              <a:rPr lang="pt-BR" sz="2000" dirty="0" smtClean="0">
                <a:latin typeface="+mj-lt"/>
              </a:rPr>
              <a:t>Meta II.1 Definição das metas para fortalecimento do Sistema (Ano 1)</a:t>
            </a:r>
          </a:p>
          <a:p>
            <a:endParaRPr lang="pt-BR" sz="2000" dirty="0">
              <a:latin typeface="+mj-lt"/>
            </a:endParaRPr>
          </a:p>
          <a:p>
            <a:r>
              <a:rPr lang="pt-BR" sz="2000" dirty="0" smtClean="0">
                <a:latin typeface="+mj-lt"/>
              </a:rPr>
              <a:t>Meta II.2 Variáveis Legais, Institucionais e de Articulação Social (Anos 2 a 5)</a:t>
            </a:r>
          </a:p>
          <a:p>
            <a:endParaRPr lang="pt-BR" sz="2000" dirty="0">
              <a:latin typeface="+mj-lt"/>
            </a:endParaRPr>
          </a:p>
          <a:p>
            <a:r>
              <a:rPr lang="pt-BR" sz="2000" dirty="0" smtClean="0">
                <a:latin typeface="+mj-lt"/>
              </a:rPr>
              <a:t>Meta II.3 </a:t>
            </a:r>
            <a:r>
              <a:rPr lang="pt-BR" sz="2000" dirty="0">
                <a:latin typeface="+mj-lt"/>
              </a:rPr>
              <a:t>Variáveis de </a:t>
            </a:r>
            <a:r>
              <a:rPr lang="pt-BR" sz="2000" dirty="0" smtClean="0">
                <a:latin typeface="+mj-lt"/>
              </a:rPr>
              <a:t>planejamento (Anos 2 a 5)</a:t>
            </a:r>
            <a:endParaRPr lang="pt-BR" sz="2000" dirty="0">
              <a:latin typeface="+mj-lt"/>
            </a:endParaRPr>
          </a:p>
          <a:p>
            <a:endParaRPr lang="pt-BR" sz="2000" dirty="0">
              <a:latin typeface="+mj-lt"/>
            </a:endParaRPr>
          </a:p>
          <a:p>
            <a:r>
              <a:rPr lang="pt-BR" sz="2000" dirty="0" smtClean="0">
                <a:latin typeface="+mj-lt"/>
              </a:rPr>
              <a:t>Meta </a:t>
            </a:r>
            <a:r>
              <a:rPr lang="pt-BR" sz="2000" dirty="0">
                <a:latin typeface="+mj-lt"/>
              </a:rPr>
              <a:t>II.4 Variáveis </a:t>
            </a:r>
            <a:r>
              <a:rPr lang="pt-BR" sz="2000" dirty="0" smtClean="0">
                <a:latin typeface="+mj-lt"/>
              </a:rPr>
              <a:t>de informação e suporte (Anos 2 a 5)</a:t>
            </a:r>
          </a:p>
          <a:p>
            <a:endParaRPr lang="pt-BR" sz="2000" dirty="0">
              <a:latin typeface="+mj-lt"/>
            </a:endParaRPr>
          </a:p>
          <a:p>
            <a:r>
              <a:rPr lang="pt-BR" sz="2000" dirty="0" smtClean="0">
                <a:latin typeface="+mj-lt"/>
              </a:rPr>
              <a:t>Meta II.5 </a:t>
            </a:r>
            <a:r>
              <a:rPr lang="pt-BR" sz="2000" dirty="0">
                <a:latin typeface="+mj-lt"/>
              </a:rPr>
              <a:t>Variáveis </a:t>
            </a:r>
            <a:r>
              <a:rPr lang="pt-BR" sz="2000" dirty="0" smtClean="0">
                <a:latin typeface="+mj-lt"/>
              </a:rPr>
              <a:t>operacionais (Anos 2 a 5)</a:t>
            </a:r>
            <a:endParaRPr lang="pt-BR" sz="2000" dirty="0">
              <a:latin typeface="+mj-lt"/>
            </a:endParaRPr>
          </a:p>
        </p:txBody>
      </p:sp>
      <p:sp>
        <p:nvSpPr>
          <p:cNvPr id="7" name="Seta para a direita 6"/>
          <p:cNvSpPr/>
          <p:nvPr/>
        </p:nvSpPr>
        <p:spPr>
          <a:xfrm>
            <a:off x="4499992" y="2178442"/>
            <a:ext cx="1800200" cy="170438"/>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010315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8278" y="70827"/>
            <a:ext cx="4996210" cy="6742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aixaDeTexto 4"/>
          <p:cNvSpPr txBox="1"/>
          <p:nvPr/>
        </p:nvSpPr>
        <p:spPr>
          <a:xfrm>
            <a:off x="215685" y="727491"/>
            <a:ext cx="3600400" cy="6278642"/>
          </a:xfrm>
          <a:prstGeom prst="rect">
            <a:avLst/>
          </a:prstGeom>
          <a:noFill/>
        </p:spPr>
        <p:txBody>
          <a:bodyPr wrap="square" rtlCol="0">
            <a:spAutoFit/>
          </a:bodyPr>
          <a:lstStyle/>
          <a:p>
            <a:pPr algn="ctr"/>
            <a:r>
              <a:rPr lang="pt-BR" sz="2000" b="1" dirty="0" smtClean="0">
                <a:latin typeface="+mj-lt"/>
              </a:rPr>
              <a:t>Metas de Fortalecimento do Sistema Distrital de Recursos Hídricos</a:t>
            </a:r>
          </a:p>
          <a:p>
            <a:endParaRPr lang="pt-BR" sz="2000" dirty="0">
              <a:latin typeface="+mj-lt"/>
            </a:endParaRPr>
          </a:p>
          <a:p>
            <a:r>
              <a:rPr lang="pt-BR" sz="2000" dirty="0" smtClean="0"/>
              <a:t>- 32 variáveis agrupadas em quatro metas distintas (II.2 a II.5)</a:t>
            </a:r>
          </a:p>
          <a:p>
            <a:endParaRPr lang="pt-BR" sz="2000" dirty="0" smtClean="0"/>
          </a:p>
          <a:p>
            <a:r>
              <a:rPr lang="pt-BR" sz="2000" dirty="0" smtClean="0"/>
              <a:t>- Classificação das variáveis quanto ao cumprimento:</a:t>
            </a:r>
            <a:endParaRPr lang="pt-BR" sz="2000" dirty="0"/>
          </a:p>
          <a:p>
            <a:endParaRPr lang="pt-BR" sz="2000" b="1" u="sng" dirty="0" smtClean="0"/>
          </a:p>
          <a:p>
            <a:r>
              <a:rPr lang="pt-BR" b="1" u="sng" dirty="0" smtClean="0"/>
              <a:t>Variáveis </a:t>
            </a:r>
            <a:r>
              <a:rPr lang="pt-BR" b="1" u="sng" dirty="0"/>
              <a:t>de avaliação e cumprimento obrigatórios (</a:t>
            </a:r>
            <a:r>
              <a:rPr lang="pt-BR" b="1" u="sng" dirty="0" smtClean="0"/>
              <a:t>total:14)</a:t>
            </a:r>
            <a:endParaRPr lang="pt-BR" b="1" u="sng" dirty="0"/>
          </a:p>
          <a:p>
            <a:endParaRPr lang="pt-BR" dirty="0"/>
          </a:p>
          <a:p>
            <a:r>
              <a:rPr lang="pt-BR" b="1" dirty="0"/>
              <a:t>Variáveis de avaliação </a:t>
            </a:r>
            <a:r>
              <a:rPr lang="pt-BR" b="1" dirty="0" smtClean="0"/>
              <a:t>obrigatória (total:15)</a:t>
            </a:r>
            <a:endParaRPr lang="pt-BR" b="1" dirty="0"/>
          </a:p>
          <a:p>
            <a:endParaRPr lang="pt-BR" dirty="0"/>
          </a:p>
          <a:p>
            <a:r>
              <a:rPr lang="pt-BR" dirty="0"/>
              <a:t>Variáveis de avaliação </a:t>
            </a:r>
            <a:r>
              <a:rPr lang="pt-BR" dirty="0" smtClean="0"/>
              <a:t>facultativa (total:3)</a:t>
            </a:r>
            <a:endParaRPr lang="pt-BR" dirty="0"/>
          </a:p>
          <a:p>
            <a:endParaRPr lang="pt-BR" sz="2000" dirty="0"/>
          </a:p>
        </p:txBody>
      </p:sp>
    </p:spTree>
    <p:extLst>
      <p:ext uri="{BB962C8B-B14F-4D97-AF65-F5344CB8AC3E}">
        <p14:creationId xmlns:p14="http://schemas.microsoft.com/office/powerpoint/2010/main" val="39307047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930152"/>
            <a:ext cx="8229600" cy="1066800"/>
          </a:xfrm>
        </p:spPr>
        <p:txBody>
          <a:bodyPr>
            <a:normAutofit fontScale="90000"/>
          </a:bodyPr>
          <a:lstStyle/>
          <a:p>
            <a:pPr algn="ctr"/>
            <a:r>
              <a:rPr lang="pt-BR" dirty="0" smtClean="0"/>
              <a:t>Análises e propostas de alocação dos recursos do PROGESTÃO</a:t>
            </a:r>
            <a:br>
              <a:rPr lang="pt-BR" dirty="0" smtClean="0"/>
            </a:br>
            <a:r>
              <a:rPr lang="pt-BR" dirty="0"/>
              <a:t/>
            </a:r>
            <a:br>
              <a:rPr lang="pt-BR" dirty="0"/>
            </a:br>
            <a:endParaRPr lang="pt-BR" dirty="0"/>
          </a:p>
        </p:txBody>
      </p:sp>
      <p:pic>
        <p:nvPicPr>
          <p:cNvPr id="1026" name="Picture 2" descr="http://www.ideiademarketing.com.br/wp-content/uploads/2013/04/integra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83768" y="2708920"/>
            <a:ext cx="4032448" cy="3528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7170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457200" y="404664"/>
            <a:ext cx="8229600" cy="1066800"/>
          </a:xfrm>
        </p:spPr>
        <p:txBody>
          <a:bodyPr/>
          <a:lstStyle/>
          <a:p>
            <a:r>
              <a:rPr lang="pt-BR" dirty="0" smtClean="0"/>
              <a:t>Considerando que:</a:t>
            </a:r>
            <a:endParaRPr lang="pt-BR" dirty="0"/>
          </a:p>
        </p:txBody>
      </p:sp>
      <p:sp>
        <p:nvSpPr>
          <p:cNvPr id="4" name="Espaço Reservado para Conteúdo 3"/>
          <p:cNvSpPr>
            <a:spLocks noGrp="1"/>
          </p:cNvSpPr>
          <p:nvPr>
            <p:ph idx="1"/>
          </p:nvPr>
        </p:nvSpPr>
        <p:spPr>
          <a:xfrm>
            <a:off x="457200" y="908720"/>
            <a:ext cx="8229600" cy="5040560"/>
          </a:xfrm>
        </p:spPr>
        <p:txBody>
          <a:bodyPr>
            <a:normAutofit/>
          </a:bodyPr>
          <a:lstStyle/>
          <a:p>
            <a:pPr marL="109728" indent="0" algn="ctr">
              <a:buNone/>
            </a:pPr>
            <a:endParaRPr lang="pt-BR" dirty="0" smtClean="0"/>
          </a:p>
          <a:p>
            <a:pPr marL="109728" indent="0" algn="ctr">
              <a:buNone/>
            </a:pPr>
            <a:r>
              <a:rPr lang="pt-BR" dirty="0" smtClean="0"/>
              <a:t>Em relação aos outros estados, o DF possui estrutura e ações em andamento no âmbito do Sistema de Gerenciamento de Recursos Hídricos</a:t>
            </a:r>
          </a:p>
          <a:p>
            <a:endParaRPr lang="pt-BR" dirty="0" smtClean="0"/>
          </a:p>
          <a:p>
            <a:pPr marL="109728" indent="0">
              <a:buNone/>
            </a:pPr>
            <a:endParaRPr lang="pt-BR" dirty="0"/>
          </a:p>
        </p:txBody>
      </p:sp>
      <p:sp>
        <p:nvSpPr>
          <p:cNvPr id="2" name="Seta para baixo 1"/>
          <p:cNvSpPr/>
          <p:nvPr/>
        </p:nvSpPr>
        <p:spPr>
          <a:xfrm>
            <a:off x="3563888" y="3068960"/>
            <a:ext cx="1872208" cy="1368152"/>
          </a:xfrm>
          <a:prstGeom prst="down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p:cNvSpPr txBox="1"/>
          <p:nvPr/>
        </p:nvSpPr>
        <p:spPr>
          <a:xfrm>
            <a:off x="827584" y="4653136"/>
            <a:ext cx="7344816" cy="1384995"/>
          </a:xfrm>
          <a:prstGeom prst="rect">
            <a:avLst/>
          </a:prstGeom>
          <a:noFill/>
        </p:spPr>
        <p:txBody>
          <a:bodyPr wrap="square" rtlCol="0">
            <a:spAutoFit/>
          </a:bodyPr>
          <a:lstStyle/>
          <a:p>
            <a:pPr algn="ctr"/>
            <a:r>
              <a:rPr lang="pt-BR" sz="2800" dirty="0" smtClean="0"/>
              <a:t>Não </a:t>
            </a:r>
            <a:r>
              <a:rPr lang="pt-BR" sz="2800" dirty="0"/>
              <a:t>se ater somente aos quantitativos de cumprimento </a:t>
            </a:r>
            <a:r>
              <a:rPr lang="pt-BR" sz="2800" dirty="0" smtClean="0"/>
              <a:t>obrigatório mínimo das variáveis conforme </a:t>
            </a:r>
            <a:r>
              <a:rPr lang="pt-BR" sz="2800" dirty="0"/>
              <a:t>metodologia da ANA.</a:t>
            </a:r>
          </a:p>
        </p:txBody>
      </p:sp>
    </p:spTree>
    <p:extLst>
      <p:ext uri="{BB962C8B-B14F-4D97-AF65-F5344CB8AC3E}">
        <p14:creationId xmlns:p14="http://schemas.microsoft.com/office/powerpoint/2010/main" val="2518131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457200" y="404664"/>
            <a:ext cx="8229600" cy="1066800"/>
          </a:xfrm>
        </p:spPr>
        <p:txBody>
          <a:bodyPr/>
          <a:lstStyle/>
          <a:p>
            <a:r>
              <a:rPr lang="pt-BR" dirty="0" smtClean="0"/>
              <a:t>Considerando que:</a:t>
            </a:r>
            <a:endParaRPr lang="pt-BR" dirty="0"/>
          </a:p>
        </p:txBody>
      </p:sp>
      <p:sp>
        <p:nvSpPr>
          <p:cNvPr id="4" name="Espaço Reservado para Conteúdo 3"/>
          <p:cNvSpPr>
            <a:spLocks noGrp="1"/>
          </p:cNvSpPr>
          <p:nvPr>
            <p:ph idx="1"/>
          </p:nvPr>
        </p:nvSpPr>
        <p:spPr>
          <a:xfrm>
            <a:off x="457200" y="1052736"/>
            <a:ext cx="8229600" cy="5040560"/>
          </a:xfrm>
        </p:spPr>
        <p:txBody>
          <a:bodyPr>
            <a:normAutofit/>
          </a:bodyPr>
          <a:lstStyle/>
          <a:p>
            <a:pPr marL="109728" indent="0" algn="ctr">
              <a:buNone/>
            </a:pPr>
            <a:endParaRPr lang="pt-BR" dirty="0" smtClean="0"/>
          </a:p>
          <a:p>
            <a:pPr marL="109728" indent="0" algn="ctr">
              <a:buNone/>
            </a:pPr>
            <a:r>
              <a:rPr lang="pt-BR" dirty="0"/>
              <a:t>O</a:t>
            </a:r>
            <a:r>
              <a:rPr lang="pt-BR" dirty="0" smtClean="0"/>
              <a:t> DF ainda não possui efetiva articulação e integração entre todos os entes do Sistema</a:t>
            </a:r>
          </a:p>
          <a:p>
            <a:endParaRPr lang="pt-BR" dirty="0" smtClean="0"/>
          </a:p>
          <a:p>
            <a:pPr marL="109728" indent="0">
              <a:buNone/>
            </a:pPr>
            <a:endParaRPr lang="pt-BR" dirty="0"/>
          </a:p>
        </p:txBody>
      </p:sp>
      <p:sp>
        <p:nvSpPr>
          <p:cNvPr id="2" name="Seta para baixo 1"/>
          <p:cNvSpPr/>
          <p:nvPr/>
        </p:nvSpPr>
        <p:spPr>
          <a:xfrm>
            <a:off x="3563888" y="2780928"/>
            <a:ext cx="1872208" cy="1368152"/>
          </a:xfrm>
          <a:prstGeom prst="down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p:cNvSpPr txBox="1"/>
          <p:nvPr/>
        </p:nvSpPr>
        <p:spPr>
          <a:xfrm>
            <a:off x="827584" y="4437112"/>
            <a:ext cx="7344816" cy="1384995"/>
          </a:xfrm>
          <a:prstGeom prst="rect">
            <a:avLst/>
          </a:prstGeom>
          <a:noFill/>
        </p:spPr>
        <p:txBody>
          <a:bodyPr wrap="square" rtlCol="0">
            <a:spAutoFit/>
          </a:bodyPr>
          <a:lstStyle/>
          <a:p>
            <a:pPr algn="ctr"/>
            <a:r>
              <a:rPr lang="pt-BR" sz="2800" dirty="0" smtClean="0"/>
              <a:t>Proposta do PROGESTÃO possibilita o encaminhamento de ações para fortalecimento e integração do Sistema. </a:t>
            </a:r>
            <a:endParaRPr lang="pt-BR" sz="2800" dirty="0"/>
          </a:p>
        </p:txBody>
      </p:sp>
    </p:spTree>
    <p:extLst>
      <p:ext uri="{BB962C8B-B14F-4D97-AF65-F5344CB8AC3E}">
        <p14:creationId xmlns:p14="http://schemas.microsoft.com/office/powerpoint/2010/main" val="356211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1300</TotalTime>
  <Words>3913</Words>
  <Application>Microsoft Office PowerPoint</Application>
  <PresentationFormat>Apresentação na tela (4:3)</PresentationFormat>
  <Paragraphs>556</Paragraphs>
  <Slides>29</Slides>
  <Notes>0</Notes>
  <HiddenSlides>0</HiddenSlides>
  <MMClips>0</MMClips>
  <ScaleCrop>false</ScaleCrop>
  <HeadingPairs>
    <vt:vector size="4" baseType="variant">
      <vt:variant>
        <vt:lpstr>Tema</vt:lpstr>
      </vt:variant>
      <vt:variant>
        <vt:i4>1</vt:i4>
      </vt:variant>
      <vt:variant>
        <vt:lpstr>Títulos de slides</vt:lpstr>
      </vt:variant>
      <vt:variant>
        <vt:i4>29</vt:i4>
      </vt:variant>
    </vt:vector>
  </HeadingPairs>
  <TitlesOfParts>
    <vt:vector size="30" baseType="lpstr">
      <vt:lpstr>Urbano</vt:lpstr>
      <vt:lpstr>PROGESTÃO Análises e propostas</vt:lpstr>
      <vt:lpstr>Objetivos</vt:lpstr>
      <vt:lpstr>Objetivos do PROGESTÃO</vt:lpstr>
      <vt:lpstr>Metas do Progestão</vt:lpstr>
      <vt:lpstr>Metas de fortalecimento do Sistema Distrital de Gerenciamento de RHs</vt:lpstr>
      <vt:lpstr>Apresentação do PowerPoint</vt:lpstr>
      <vt:lpstr>Análises e propostas de alocação dos recursos do PROGESTÃO  </vt:lpstr>
      <vt:lpstr>Considerando que:</vt:lpstr>
      <vt:lpstr>Considerando que:</vt:lpstr>
      <vt:lpstr>Considerando os documentos:</vt:lpstr>
      <vt:lpstr>Metodologia para alocação dos recursos </vt:lpstr>
      <vt:lpstr>Apresentação do PowerPoint</vt:lpstr>
      <vt:lpstr>Apresentação do PowerPoint</vt:lpstr>
      <vt:lpstr>Apresentação do PowerPoint</vt:lpstr>
      <vt:lpstr>Apresentação do PowerPoint</vt:lpstr>
      <vt:lpstr>Apresentação do PowerPoint</vt:lpstr>
      <vt:lpstr>Meta II.3 Variáveis de planejamento</vt:lpstr>
      <vt:lpstr>Apresentação do PowerPoint</vt:lpstr>
      <vt:lpstr>Apresentação do PowerPoint</vt:lpstr>
      <vt:lpstr>Meta II.4 Variáveis de informação e suporte</vt:lpstr>
      <vt:lpstr>Apresentação do PowerPoint</vt:lpstr>
      <vt:lpstr>Apresentação do PowerPoint</vt:lpstr>
      <vt:lpstr>Apresentação do PowerPoint</vt:lpstr>
      <vt:lpstr>Meta II.5 Variáveis operacionais </vt:lpstr>
      <vt:lpstr>Apresentação do PowerPoint</vt:lpstr>
      <vt:lpstr>Apresentação do PowerPoint</vt:lpstr>
      <vt:lpstr>Apresentação do PowerPoint</vt:lpstr>
      <vt:lpstr>Apresentação do PowerPoint</vt:lpstr>
      <vt:lpstr>Considerações/Proposições Finais da Câmara Técnica de Assessoramento - CTPA em 20/04/2016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PROGESTÃO Análise e propostas</dc:title>
  <dc:creator>Elisa Coutinho de Lima Saldanha</dc:creator>
  <cp:lastModifiedBy>Tereza Cristina Esmeraldo de Oliveira</cp:lastModifiedBy>
  <cp:revision>102</cp:revision>
  <dcterms:created xsi:type="dcterms:W3CDTF">2016-04-13T19:00:53Z</dcterms:created>
  <dcterms:modified xsi:type="dcterms:W3CDTF">2016-05-24T14:23:36Z</dcterms:modified>
</cp:coreProperties>
</file>