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0" r:id="rId2"/>
    <p:sldId id="336" r:id="rId3"/>
    <p:sldId id="338" r:id="rId4"/>
    <p:sldId id="345" r:id="rId5"/>
    <p:sldId id="342" r:id="rId6"/>
    <p:sldId id="347" r:id="rId7"/>
    <p:sldId id="346" r:id="rId8"/>
    <p:sldId id="349" r:id="rId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81" autoAdjust="0"/>
    <p:restoredTop sz="94675" autoAdjust="0"/>
  </p:normalViewPr>
  <p:slideViewPr>
    <p:cSldViewPr>
      <p:cViewPr>
        <p:scale>
          <a:sx n="75" d="100"/>
          <a:sy n="75" d="100"/>
        </p:scale>
        <p:origin x="-84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3B58C-D94B-4FC2-BA92-738065999745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EDB1-EA2D-4057-ABAA-333465111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2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F47D-A9F3-420C-AC31-8F8C85F4C158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DAD3-7025-4420-9A76-B2A1847792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1"/>
            <a:ext cx="8466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Relatório Técnico - </a:t>
            </a:r>
          </a:p>
          <a:p>
            <a:pPr algn="ctr"/>
            <a:r>
              <a:rPr lang="pt-BR" sz="3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Controle Social do Saneamento  Básico no Distrito Federal</a:t>
            </a:r>
          </a:p>
          <a:p>
            <a:pPr algn="ctr"/>
            <a:endParaRPr lang="pt-BR" sz="2800" b="1" dirty="0" smtClean="0">
              <a:latin typeface="Calibri Light" panose="020F0302020204030204" pitchFamily="34" charset="0"/>
            </a:endParaRPr>
          </a:p>
          <a:p>
            <a:pPr algn="ctr"/>
            <a:endParaRPr lang="pt-BR" sz="2200" b="1" dirty="0" smtClean="0">
              <a:latin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236" y="2204864"/>
            <a:ext cx="4028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latin typeface="Calibri Light" panose="020F0302020204030204" pitchFamily="34" charset="0"/>
            </a:endParaRPr>
          </a:p>
          <a:p>
            <a:r>
              <a:rPr lang="pt-BR" sz="2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Elaboração: Câmara Técnica de Saneamento </a:t>
            </a:r>
          </a:p>
          <a:p>
            <a:r>
              <a:rPr lang="pt-BR" sz="2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Básico do CRH/DF</a:t>
            </a:r>
          </a:p>
          <a:p>
            <a:endParaRPr lang="pt-BR" sz="2800" dirty="0" smtClean="0">
              <a:latin typeface="Calibri Light" panose="020F03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5573464"/>
            <a:ext cx="846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DIEGO </a:t>
            </a:r>
            <a:r>
              <a:rPr lang="pt-BR" b="1" dirty="0">
                <a:solidFill>
                  <a:schemeClr val="tx2"/>
                </a:solidFill>
                <a:latin typeface="Calibri Light" panose="020F0302020204030204" pitchFamily="34" charset="0"/>
              </a:rPr>
              <a:t>LOPES BERGAMASCHI</a:t>
            </a:r>
          </a:p>
          <a:p>
            <a:r>
              <a:rPr lang="pt-BR" dirty="0">
                <a:solidFill>
                  <a:schemeClr val="tx2"/>
                </a:solidFill>
                <a:latin typeface="Calibri Light" panose="020F0302020204030204" pitchFamily="34" charset="0"/>
              </a:rPr>
              <a:t>Subsecretário </a:t>
            </a:r>
            <a:endParaRPr lang="pt-BR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Secretaria </a:t>
            </a:r>
            <a:r>
              <a:rPr lang="pt-BR" dirty="0">
                <a:solidFill>
                  <a:schemeClr val="tx2"/>
                </a:solidFill>
                <a:latin typeface="Calibri Light" panose="020F0302020204030204" pitchFamily="34" charset="0"/>
              </a:rPr>
              <a:t>de Infraestrutura e Serviços Públicos- SINESP</a:t>
            </a:r>
          </a:p>
        </p:txBody>
      </p:sp>
    </p:spTree>
    <p:extLst>
      <p:ext uri="{BB962C8B-B14F-4D97-AF65-F5344CB8AC3E}">
        <p14:creationId xmlns:p14="http://schemas.microsoft.com/office/powerpoint/2010/main" val="24634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  <a:latin typeface="Calibri Light" panose="020F0302020204030204" pitchFamily="34" charset="0"/>
              </a:rPr>
              <a:t>Câmara Técnica de Saneamento Básico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Calibri Light" panose="020F0302020204030204" pitchFamily="34" charset="0"/>
              </a:rPr>
              <a:t>Resolução </a:t>
            </a:r>
            <a:r>
              <a:rPr lang="pt-BR" sz="2000" dirty="0">
                <a:latin typeface="Calibri Light" panose="020F0302020204030204" pitchFamily="34" charset="0"/>
              </a:rPr>
              <a:t>N</a:t>
            </a:r>
            <a:r>
              <a:rPr lang="pt-BR" sz="2000" dirty="0" smtClean="0">
                <a:latin typeface="Calibri Light" panose="020F0302020204030204" pitchFamily="34" charset="0"/>
              </a:rPr>
              <a:t>º 01/2015 CRH/DF institui a </a:t>
            </a:r>
            <a:r>
              <a:rPr lang="pt-BR" sz="2000" dirty="0">
                <a:latin typeface="Calibri Light" panose="020F0302020204030204" pitchFamily="34" charset="0"/>
              </a:rPr>
              <a:t>Câmara Técnica de Saneamento Básico – </a:t>
            </a:r>
            <a:r>
              <a:rPr lang="pt-BR" sz="2000" dirty="0" smtClean="0">
                <a:latin typeface="Calibri Light" panose="020F0302020204030204" pitchFamily="34" charset="0"/>
              </a:rPr>
              <a:t>CTSB atribuindo as competências</a:t>
            </a:r>
            <a:r>
              <a:rPr lang="pt-BR" sz="2000" dirty="0">
                <a:latin typeface="Calibri Light" panose="020F0302020204030204" pitchFamily="34" charset="0"/>
              </a:rPr>
              <a:t>: </a:t>
            </a:r>
            <a:endParaRPr lang="pt-BR" sz="2000" dirty="0" smtClean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pt-BR" sz="800" dirty="0">
              <a:latin typeface="Calibri Light" panose="020F0302020204030204" pitchFamily="34" charset="0"/>
            </a:endParaRPr>
          </a:p>
          <a:p>
            <a:pPr lvl="1" algn="just"/>
            <a:r>
              <a:rPr lang="pt-BR" sz="2000" dirty="0">
                <a:latin typeface="Calibri Light" panose="020F0302020204030204" pitchFamily="34" charset="0"/>
              </a:rPr>
              <a:t> </a:t>
            </a:r>
            <a:r>
              <a:rPr lang="pt-BR" sz="2000" dirty="0" smtClean="0">
                <a:latin typeface="Calibri Light" panose="020F0302020204030204" pitchFamily="34" charset="0"/>
              </a:rPr>
              <a:t>Exercício </a:t>
            </a:r>
            <a:r>
              <a:rPr lang="pt-BR" sz="2000" dirty="0">
                <a:latin typeface="Calibri Light" panose="020F0302020204030204" pitchFamily="34" charset="0"/>
              </a:rPr>
              <a:t>do controle social estabelecido no art. 47 da Lei nº </a:t>
            </a:r>
            <a:r>
              <a:rPr lang="pt-BR" sz="2000" dirty="0" smtClean="0">
                <a:latin typeface="Calibri Light" panose="020F0302020204030204" pitchFamily="34" charset="0"/>
              </a:rPr>
              <a:t>11.445/2007</a:t>
            </a:r>
            <a:endParaRPr lang="pt-BR" sz="2000" dirty="0">
              <a:latin typeface="Calibri Light" panose="020F0302020204030204" pitchFamily="34" charset="0"/>
            </a:endParaRPr>
          </a:p>
          <a:p>
            <a:pPr lvl="1" algn="just"/>
            <a:r>
              <a:rPr lang="pt-BR" sz="2000" dirty="0">
                <a:latin typeface="Calibri Light" panose="020F0302020204030204" pitchFamily="34" charset="0"/>
              </a:rPr>
              <a:t>P</a:t>
            </a:r>
            <a:r>
              <a:rPr lang="pt-BR" sz="2000" dirty="0" smtClean="0">
                <a:latin typeface="Calibri Light" panose="020F0302020204030204" pitchFamily="34" charset="0"/>
              </a:rPr>
              <a:t>romover </a:t>
            </a:r>
            <a:r>
              <a:rPr lang="pt-BR" sz="2000" b="1" dirty="0" smtClean="0">
                <a:latin typeface="Calibri Light" panose="020F0302020204030204" pitchFamily="34" charset="0"/>
              </a:rPr>
              <a:t>estudo </a:t>
            </a:r>
            <a:r>
              <a:rPr lang="pt-BR" sz="2000" b="1" dirty="0">
                <a:latin typeface="Calibri Light" panose="020F0302020204030204" pitchFamily="34" charset="0"/>
              </a:rPr>
              <a:t>a respeito da pertinência e oportunidade</a:t>
            </a:r>
            <a:r>
              <a:rPr lang="pt-BR" sz="2000" dirty="0">
                <a:latin typeface="Calibri Light" panose="020F0302020204030204" pitchFamily="34" charset="0"/>
              </a:rPr>
              <a:t> de adequação da legislação relacionada a Recursos Hídricos e Saneamento </a:t>
            </a:r>
            <a:r>
              <a:rPr lang="pt-BR" sz="2000" dirty="0" smtClean="0">
                <a:latin typeface="Calibri Light" panose="020F0302020204030204" pitchFamily="34" charset="0"/>
              </a:rPr>
              <a:t>Básico no </a:t>
            </a:r>
            <a:r>
              <a:rPr lang="pt-BR" sz="2000" dirty="0">
                <a:latin typeface="Calibri Light" panose="020F0302020204030204" pitchFamily="34" charset="0"/>
              </a:rPr>
              <a:t>Distrito Federal, para que este conselho possa exercer atribuições relativas ao saneamento básico no </a:t>
            </a:r>
            <a:r>
              <a:rPr lang="pt-BR" sz="2000" dirty="0" smtClean="0">
                <a:latin typeface="Calibri Light" panose="020F0302020204030204" pitchFamily="34" charset="0"/>
              </a:rPr>
              <a:t>DF</a:t>
            </a:r>
          </a:p>
          <a:p>
            <a:pPr marL="457200" lvl="1" indent="0" algn="just">
              <a:buNone/>
            </a:pPr>
            <a:endParaRPr lang="pt-BR" sz="800" dirty="0" smtClean="0">
              <a:latin typeface="Calibri Light" panose="020F0302020204030204" pitchFamily="34" charset="0"/>
            </a:endParaRPr>
          </a:p>
          <a:p>
            <a:pPr algn="just"/>
            <a:r>
              <a:rPr lang="pt-BR" sz="2000" b="1" dirty="0" smtClean="0">
                <a:latin typeface="Calibri Light" panose="020F0302020204030204" pitchFamily="34" charset="0"/>
              </a:rPr>
              <a:t>Relatório Técnico -</a:t>
            </a:r>
            <a:r>
              <a:rPr lang="pt-BR" sz="2000" b="1" dirty="0">
                <a:latin typeface="Calibri Light" panose="020F0302020204030204" pitchFamily="34" charset="0"/>
              </a:rPr>
              <a:t> Controle Social do Saneamento Básico no Distrito </a:t>
            </a:r>
            <a:r>
              <a:rPr lang="pt-BR" sz="2000" b="1" dirty="0" smtClean="0">
                <a:latin typeface="Calibri Light" panose="020F0302020204030204" pitchFamily="34" charset="0"/>
              </a:rPr>
              <a:t>Federal</a:t>
            </a:r>
            <a:r>
              <a:rPr lang="pt-BR" sz="2000" dirty="0" smtClean="0">
                <a:latin typeface="Calibri Light" panose="020F0302020204030204" pitchFamily="34" charset="0"/>
              </a:rPr>
              <a:t> recomendando a criação </a:t>
            </a:r>
            <a:r>
              <a:rPr lang="pt-BR" sz="2000" dirty="0">
                <a:latin typeface="Calibri Light" panose="020F0302020204030204" pitchFamily="34" charset="0"/>
              </a:rPr>
              <a:t>de um Conselho de caráter consultivo e articulador, </a:t>
            </a:r>
            <a:r>
              <a:rPr lang="pt-BR" sz="2000" dirty="0" smtClean="0">
                <a:latin typeface="Calibri Light" panose="020F0302020204030204" pitchFamily="34" charset="0"/>
              </a:rPr>
              <a:t>por </a:t>
            </a:r>
            <a:r>
              <a:rPr lang="pt-BR" sz="2000" dirty="0">
                <a:latin typeface="Calibri Light" panose="020F0302020204030204" pitchFamily="34" charset="0"/>
              </a:rPr>
              <a:t>meio de Decreto </a:t>
            </a:r>
            <a:r>
              <a:rPr lang="pt-BR" sz="2000" dirty="0" smtClean="0">
                <a:latin typeface="Calibri Light" panose="020F0302020204030204" pitchFamily="34" charset="0"/>
              </a:rPr>
              <a:t>Distrital.</a:t>
            </a:r>
            <a:endParaRPr lang="pt-BR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Conselho de Saneamento Básico do DF</a:t>
            </a:r>
            <a:endParaRPr lang="pt-BR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pt-BR" sz="2400" dirty="0">
                <a:latin typeface="Calibri Light" panose="020F0302020204030204" pitchFamily="34" charset="0"/>
              </a:rPr>
              <a:t>C</a:t>
            </a:r>
            <a:r>
              <a:rPr lang="pt-BR" sz="2400" dirty="0" smtClean="0">
                <a:latin typeface="Calibri Light" panose="020F0302020204030204" pitchFamily="34" charset="0"/>
              </a:rPr>
              <a:t>aráter </a:t>
            </a:r>
            <a:r>
              <a:rPr lang="pt-BR" sz="2400" b="1" dirty="0" smtClean="0">
                <a:latin typeface="Calibri Light" panose="020F0302020204030204" pitchFamily="34" charset="0"/>
              </a:rPr>
              <a:t>consultivo e articulador </a:t>
            </a:r>
            <a:r>
              <a:rPr lang="pt-BR" sz="2400" dirty="0" smtClean="0">
                <a:latin typeface="Calibri Light" panose="020F0302020204030204" pitchFamily="34" charset="0"/>
              </a:rPr>
              <a:t>instituído pelo D</a:t>
            </a:r>
            <a:r>
              <a:rPr lang="pt-BR" sz="2400" b="1" dirty="0" smtClean="0">
                <a:latin typeface="Calibri Light" panose="020F0302020204030204" pitchFamily="34" charset="0"/>
              </a:rPr>
              <a:t>ecreto Nº 38.458/2017</a:t>
            </a:r>
          </a:p>
          <a:p>
            <a:pPr marL="0" lvl="0" indent="0" algn="just">
              <a:buNone/>
            </a:pPr>
            <a:endParaRPr lang="pt-BR" sz="900" dirty="0" smtClean="0">
              <a:latin typeface="Calibri Light" panose="020F0302020204030204" pitchFamily="34" charset="0"/>
            </a:endParaRPr>
          </a:p>
          <a:p>
            <a:pPr lvl="0" algn="just"/>
            <a:r>
              <a:rPr lang="pt-BR" sz="2400" b="1" dirty="0" smtClean="0">
                <a:latin typeface="Calibri Light" panose="020F0302020204030204" pitchFamily="34" charset="0"/>
              </a:rPr>
              <a:t>Controle Social</a:t>
            </a:r>
            <a:r>
              <a:rPr lang="pt-BR" sz="2400" dirty="0" smtClean="0">
                <a:latin typeface="Calibri Light" panose="020F0302020204030204" pitchFamily="34" charset="0"/>
              </a:rPr>
              <a:t> dos serviços de saneamento nos termos da lei 11.445/2007</a:t>
            </a:r>
          </a:p>
          <a:p>
            <a:pPr marL="0" lvl="0" indent="0" algn="just">
              <a:buNone/>
            </a:pPr>
            <a:endParaRPr lang="pt-BR" sz="900" dirty="0" smtClean="0">
              <a:latin typeface="Calibri Light" panose="020F0302020204030204" pitchFamily="34" charset="0"/>
            </a:endParaRPr>
          </a:p>
          <a:p>
            <a:pPr lvl="0" algn="just"/>
            <a:r>
              <a:rPr lang="pt-BR" sz="2400" b="1" dirty="0" smtClean="0">
                <a:latin typeface="Calibri Light" panose="020F0302020204030204" pitchFamily="34" charset="0"/>
              </a:rPr>
              <a:t>Composição:</a:t>
            </a:r>
            <a:endParaRPr lang="pt-BR" sz="2400" dirty="0" smtClean="0">
              <a:latin typeface="Calibri Light" panose="020F0302020204030204" pitchFamily="34" charset="0"/>
            </a:endParaRPr>
          </a:p>
          <a:p>
            <a:pPr lvl="1" algn="just"/>
            <a:r>
              <a:rPr lang="pt-BR" sz="2400" dirty="0">
                <a:latin typeface="Calibri Light" panose="020F0302020204030204" pitchFamily="34" charset="0"/>
              </a:rPr>
              <a:t>P</a:t>
            </a:r>
            <a:r>
              <a:rPr lang="pt-BR" sz="2400" dirty="0" smtClean="0">
                <a:latin typeface="Calibri Light" panose="020F0302020204030204" pitchFamily="34" charset="0"/>
              </a:rPr>
              <a:t>aritário (Governo/Sociedade Civil) com 22 representações</a:t>
            </a:r>
          </a:p>
          <a:p>
            <a:pPr marL="457200" lvl="1" indent="0" algn="just">
              <a:buNone/>
            </a:pPr>
            <a:endParaRPr lang="pt-BR" sz="900" dirty="0" smtClean="0">
              <a:latin typeface="Calibri Light" panose="020F0302020204030204" pitchFamily="34" charset="0"/>
            </a:endParaRPr>
          </a:p>
          <a:p>
            <a:pPr lvl="0" algn="just"/>
            <a:r>
              <a:rPr lang="pt-BR" sz="2400" b="1" dirty="0">
                <a:latin typeface="Calibri Light" panose="020F0302020204030204" pitchFamily="34" charset="0"/>
              </a:rPr>
              <a:t>Eleição para representantes da Sociedade Civil:</a:t>
            </a:r>
            <a:endParaRPr lang="pt-BR" sz="2400" dirty="0">
              <a:latin typeface="Calibri Light" panose="020F0302020204030204" pitchFamily="34" charset="0"/>
            </a:endParaRPr>
          </a:p>
          <a:p>
            <a:pPr lvl="1" algn="just"/>
            <a:r>
              <a:rPr lang="pt-BR" sz="2400" dirty="0">
                <a:latin typeface="Calibri Light" panose="020F0302020204030204" pitchFamily="34" charset="0"/>
              </a:rPr>
              <a:t>Comissão de Credenciamento e Apuração (PORTARIA 100/2017);</a:t>
            </a:r>
          </a:p>
          <a:p>
            <a:pPr lvl="1" algn="just"/>
            <a:r>
              <a:rPr lang="pt-BR" sz="2400" dirty="0">
                <a:latin typeface="Calibri Light" panose="020F0302020204030204" pitchFamily="34" charset="0"/>
              </a:rPr>
              <a:t>01 mês de Chamada </a:t>
            </a:r>
            <a:r>
              <a:rPr lang="pt-BR" sz="2400" dirty="0" smtClean="0">
                <a:latin typeface="Calibri Light" panose="020F0302020204030204" pitchFamily="34" charset="0"/>
              </a:rPr>
              <a:t>Pública;</a:t>
            </a:r>
          </a:p>
          <a:p>
            <a:pPr marL="457200" lvl="1" indent="0" algn="just">
              <a:buNone/>
            </a:pPr>
            <a:endParaRPr lang="pt-BR" sz="900" dirty="0" smtClean="0">
              <a:latin typeface="Calibri Light" panose="020F0302020204030204" pitchFamily="34" charset="0"/>
            </a:endParaRPr>
          </a:p>
          <a:p>
            <a:pPr algn="just"/>
            <a:r>
              <a:rPr lang="pt-BR" sz="2400" b="1" dirty="0" smtClean="0">
                <a:latin typeface="Calibri Light" panose="020F0302020204030204" pitchFamily="34" charset="0"/>
              </a:rPr>
              <a:t>Designação por meio das Portarias Nº 01/2018 e Nº 11/2018 – SINESP.</a:t>
            </a:r>
          </a:p>
          <a:p>
            <a:pPr lvl="1"/>
            <a:endParaRPr lang="pt-BR" sz="2400" dirty="0">
              <a:latin typeface="Calibri Light" panose="020F0302020204030204" pitchFamily="34" charset="0"/>
            </a:endParaRPr>
          </a:p>
          <a:p>
            <a:pPr lvl="1"/>
            <a:endParaRPr lang="pt-BR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  <a:latin typeface="Calibri Light" panose="020F0302020204030204" pitchFamily="34" charset="0"/>
              </a:rPr>
              <a:t>Conselho de Saneamento Básico do DF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92691"/>
              </p:ext>
            </p:extLst>
          </p:nvPr>
        </p:nvGraphicFramePr>
        <p:xfrm>
          <a:off x="683568" y="1340768"/>
          <a:ext cx="8136904" cy="463755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55200"/>
                <a:gridCol w="5481704"/>
              </a:tblGrid>
              <a:tr h="434635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effectLst/>
                        </a:rPr>
                        <a:t>GOVERNO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effectLst/>
                        </a:rPr>
                        <a:t>SOCIEDADE</a:t>
                      </a:r>
                      <a:r>
                        <a:rPr lang="pt-BR" sz="1800" b="1" baseline="0" dirty="0" smtClean="0">
                          <a:effectLst/>
                        </a:rPr>
                        <a:t> CIVIL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4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effectLst/>
                        </a:rPr>
                        <a:t>SINESP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effectLst/>
                        </a:rPr>
                        <a:t>SINDICONDOMÍNIO (RESIDENCIAL)</a:t>
                      </a:r>
                      <a:endParaRPr lang="pt-BR" sz="1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49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 smtClean="0">
                          <a:effectLst/>
                        </a:rPr>
                        <a:t>SEMA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 smtClean="0">
                          <a:effectLst/>
                        </a:rPr>
                        <a:t>FIBRA </a:t>
                      </a:r>
                      <a:r>
                        <a:rPr lang="pt-BR" sz="1500" b="1" kern="1200" dirty="0">
                          <a:effectLst/>
                        </a:rPr>
                        <a:t>(INDUSTRIAL)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83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SEGETH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FECOMÉRCIO (COMERCIO E SERVIÇOS)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49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SEPLAG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ABES (ENTIDADES TÉCNICAS)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49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>
                          <a:effectLst/>
                        </a:rPr>
                        <a:t>SES</a:t>
                      </a:r>
                      <a:endParaRPr lang="pt-BR" sz="15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CREA (ENTIDADES TÉCNICAS)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76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IBRAM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UNB (INSTITUIÇÃO DE ENSINO)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4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ADASA 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UNIV. CATÓLICA (INSTITUIÇÃO DE ENSINO)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32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NOVACAP 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AMAAC – MOR. ÁGUAS CLARAS </a:t>
                      </a:r>
                      <a:endParaRPr lang="pt-BR" sz="1500" b="1" kern="1200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 smtClean="0">
                          <a:effectLst/>
                        </a:rPr>
                        <a:t>(</a:t>
                      </a:r>
                      <a:r>
                        <a:rPr lang="pt-BR" sz="1500" b="1" kern="1200" dirty="0">
                          <a:effectLst/>
                        </a:rPr>
                        <a:t>INTERESSES DIFUSOS E COLETIVOS)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4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 smtClean="0">
                          <a:effectLst/>
                        </a:rPr>
                        <a:t>SLU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SINDUSCON (INTERESSES DIFUSOS E COLETIVOS)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83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CAESB 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MÃO NA TERRA (DEFESA DOS USUÁRIOS)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4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 smtClean="0">
                          <a:effectLst/>
                        </a:rPr>
                        <a:t>CORSAP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effectLst/>
                        </a:rPr>
                        <a:t>FAPE – Agropecuária (DEFESA DOS USUÁRIOS)</a:t>
                      </a:r>
                      <a:endParaRPr lang="pt-BR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2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  <a:latin typeface="Calibri Light" panose="020F0302020204030204" pitchFamily="34" charset="0"/>
              </a:rPr>
              <a:t>Conselho de Saneamento Básico do DF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pt-BR" sz="2200" dirty="0" smtClean="0">
                <a:latin typeface="Calibri Light" panose="020F0302020204030204" pitchFamily="34" charset="0"/>
              </a:rPr>
              <a:t>Reunião de Instalação do CONSAB realizada em 22/02/2018 </a:t>
            </a:r>
            <a:r>
              <a:rPr lang="pt-BR" sz="2200" dirty="0">
                <a:latin typeface="Calibri Light" panose="020F0302020204030204" pitchFamily="34" charset="0"/>
              </a:rPr>
              <a:t>no Palácio do </a:t>
            </a:r>
            <a:r>
              <a:rPr lang="pt-BR" sz="2200" dirty="0" smtClean="0">
                <a:latin typeface="Calibri Light" panose="020F0302020204030204" pitchFamily="34" charset="0"/>
              </a:rPr>
              <a:t>Buriti.</a:t>
            </a:r>
          </a:p>
          <a:p>
            <a:pPr marL="0" indent="0" algn="just" fontAlgn="base">
              <a:buNone/>
            </a:pPr>
            <a:endParaRPr lang="pt-BR" sz="800" dirty="0" smtClean="0">
              <a:latin typeface="Calibri Light" panose="020F0302020204030204" pitchFamily="34" charset="0"/>
            </a:endParaRPr>
          </a:p>
          <a:p>
            <a:pPr algn="just" fontAlgn="base"/>
            <a:r>
              <a:rPr lang="pt-BR" sz="2200" dirty="0" smtClean="0">
                <a:latin typeface="Calibri Light" panose="020F0302020204030204" pitchFamily="34" charset="0"/>
              </a:rPr>
              <a:t>Objetivos:</a:t>
            </a:r>
          </a:p>
          <a:p>
            <a:pPr lvl="1" algn="just" fontAlgn="base"/>
            <a:r>
              <a:rPr lang="pt-BR" sz="2200" dirty="0" smtClean="0">
                <a:latin typeface="Calibri Light" panose="020F0302020204030204" pitchFamily="34" charset="0"/>
              </a:rPr>
              <a:t>Viabilizar os princípios </a:t>
            </a:r>
            <a:r>
              <a:rPr lang="pt-BR" sz="2200" dirty="0">
                <a:latin typeface="Calibri Light" panose="020F0302020204030204" pitchFamily="34" charset="0"/>
              </a:rPr>
              <a:t>fundamentais previstos na Política Nacional de Saneamento Básico </a:t>
            </a:r>
            <a:r>
              <a:rPr lang="pt-BR" sz="2200" dirty="0" smtClean="0">
                <a:latin typeface="Calibri Light" panose="020F0302020204030204" pitchFamily="34" charset="0"/>
              </a:rPr>
              <a:t>- Lei </a:t>
            </a:r>
            <a:r>
              <a:rPr lang="pt-BR" sz="2200" dirty="0">
                <a:latin typeface="Calibri Light" panose="020F0302020204030204" pitchFamily="34" charset="0"/>
              </a:rPr>
              <a:t>Federal </a:t>
            </a:r>
            <a:r>
              <a:rPr lang="pt-BR" sz="2200" dirty="0" smtClean="0">
                <a:latin typeface="Calibri Light" panose="020F0302020204030204" pitchFamily="34" charset="0"/>
              </a:rPr>
              <a:t>nº 11.445/2007</a:t>
            </a:r>
          </a:p>
          <a:p>
            <a:pPr lvl="1" algn="just" fontAlgn="base"/>
            <a:r>
              <a:rPr lang="pt-BR" sz="2200" dirty="0" smtClean="0">
                <a:latin typeface="Calibri Light" panose="020F0302020204030204" pitchFamily="34" charset="0"/>
              </a:rPr>
              <a:t>Acompanhar os programas e metas do </a:t>
            </a:r>
            <a:r>
              <a:rPr lang="pt-BR" sz="2200" b="1" dirty="0">
                <a:latin typeface="Calibri Light" panose="020F0302020204030204" pitchFamily="34" charset="0"/>
              </a:rPr>
              <a:t>Plano Distrital de Saneamento Básico </a:t>
            </a:r>
            <a:r>
              <a:rPr lang="pt-BR" sz="2200" b="1" dirty="0" smtClean="0">
                <a:latin typeface="Calibri Light" panose="020F0302020204030204" pitchFamily="34" charset="0"/>
              </a:rPr>
              <a:t>– PDSB</a:t>
            </a:r>
          </a:p>
          <a:p>
            <a:pPr marL="457200" lvl="1" indent="0" algn="just" fontAlgn="base">
              <a:buNone/>
            </a:pPr>
            <a:endParaRPr lang="pt-BR" sz="800" dirty="0" smtClean="0">
              <a:latin typeface="Calibri Light" panose="020F0302020204030204" pitchFamily="34" charset="0"/>
            </a:endParaRPr>
          </a:p>
          <a:p>
            <a:pPr algn="just" fontAlgn="base"/>
            <a:r>
              <a:rPr lang="pt-BR" sz="2200" dirty="0">
                <a:latin typeface="Calibri Light" panose="020F0302020204030204" pitchFamily="34" charset="0"/>
              </a:rPr>
              <a:t>Assinatura do Projeto de Lei </a:t>
            </a:r>
            <a:r>
              <a:rPr lang="pt-BR" sz="2200" dirty="0" smtClean="0">
                <a:latin typeface="Calibri Light" panose="020F0302020204030204" pitchFamily="34" charset="0"/>
              </a:rPr>
              <a:t>nº 1924/2018 referente ao PDSB pelo Governo do DF e envio à </a:t>
            </a:r>
            <a:r>
              <a:rPr lang="pt-BR" sz="2200" dirty="0">
                <a:latin typeface="Calibri Light" panose="020F0302020204030204" pitchFamily="34" charset="0"/>
              </a:rPr>
              <a:t>Câmara Legislativa do Distrito Federal </a:t>
            </a:r>
            <a:r>
              <a:rPr lang="pt-BR" sz="2200" dirty="0" smtClean="0">
                <a:latin typeface="Calibri Light" panose="020F0302020204030204" pitchFamily="34" charset="0"/>
              </a:rPr>
              <a:t>– CLDF.</a:t>
            </a:r>
            <a:endParaRPr lang="pt-B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ados-sinesp\SUAA\2 CONSELHOS E GTs\13 CONSAB\1. REUNIÕES\1ª Reunião Ordinária\Fotos\MUPZ6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87" y="116632"/>
            <a:ext cx="4348175" cy="29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ados-sinesp\SUAA\2 CONSELHOS E GTs\13 CONSAB\1. REUNIÕES\1ª Reunião Ordinária\Fotos\TVYQ9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4" y="116632"/>
            <a:ext cx="43334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dados-sinesp\SUAA\2 CONSELHOS E GTs\13 CONSAB\1. REUNIÕES\1ª Reunião Ordinária\Fotos\VNNT8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3" y="3126894"/>
            <a:ext cx="4333461" cy="28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7989"/>
            <a:ext cx="4333460" cy="282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Plano Distrital de Gestão Integrada de Resíduos Sólidos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- PDGIRS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Calibri Light" panose="020F0302020204030204" pitchFamily="34" charset="0"/>
              </a:rPr>
              <a:t>Decreto Nº 38.903 de 06 de março de 2018.</a:t>
            </a:r>
          </a:p>
          <a:p>
            <a:pPr marL="0" indent="0" algn="just">
              <a:buNone/>
            </a:pPr>
            <a:endParaRPr lang="pt-BR" sz="800" dirty="0" smtClean="0">
              <a:latin typeface="Calibri Light" panose="020F0302020204030204" pitchFamily="34" charset="0"/>
            </a:endParaRPr>
          </a:p>
          <a:p>
            <a:pPr algn="just"/>
            <a:r>
              <a:rPr lang="pt-BR" sz="2400" dirty="0" smtClean="0">
                <a:latin typeface="Calibri Light" panose="020F0302020204030204" pitchFamily="34" charset="0"/>
              </a:rPr>
              <a:t>Planejamento com </a:t>
            </a:r>
            <a:r>
              <a:rPr lang="pt-BR" sz="2400" dirty="0">
                <a:latin typeface="Calibri Light" panose="020F0302020204030204" pitchFamily="34" charset="0"/>
              </a:rPr>
              <a:t>horizonte de atuação de 20 anos e revisões a cada quatro </a:t>
            </a:r>
            <a:r>
              <a:rPr lang="pt-BR" sz="2400" dirty="0" smtClean="0">
                <a:latin typeface="Calibri Light" panose="020F0302020204030204" pitchFamily="34" charset="0"/>
              </a:rPr>
              <a:t>anos.</a:t>
            </a:r>
            <a:endParaRPr lang="pt-BR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2602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03244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933056"/>
            <a:ext cx="8219256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DIEGO LOPES BERGAMASCHI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2"/>
                </a:solidFill>
                <a:latin typeface="Calibri Light" panose="020F0302020204030204" pitchFamily="34" charset="0"/>
              </a:rPr>
              <a:t>Subsecretário de Acompanhamento </a:t>
            </a:r>
            <a:r>
              <a:rPr lang="pt-BR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Ambiental e Políticas de Saneamento - SUAPS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Secretaria </a:t>
            </a:r>
            <a:r>
              <a:rPr lang="pt-BR" sz="1800" dirty="0">
                <a:solidFill>
                  <a:schemeClr val="tx2"/>
                </a:solidFill>
                <a:latin typeface="Calibri Light" panose="020F0302020204030204" pitchFamily="34" charset="0"/>
              </a:rPr>
              <a:t>de Infraestrutura e Serviços </a:t>
            </a:r>
            <a:r>
              <a:rPr lang="pt-BR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Públicos - SINESP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Contato: 3306-5074</a:t>
            </a:r>
            <a:endParaRPr lang="pt-BR" sz="18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pt-BR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1766</TotalTime>
  <Words>404</Words>
  <Application>Microsoft Office PowerPoint</Application>
  <PresentationFormat>Apresentação na tela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Câmara Técnica de Saneamento Básico</vt:lpstr>
      <vt:lpstr>Conselho de Saneamento Básico do DF</vt:lpstr>
      <vt:lpstr>Conselho de Saneamento Básico do DF</vt:lpstr>
      <vt:lpstr>Conselho de Saneamento Básico do DF</vt:lpstr>
      <vt:lpstr>Apresentação do PowerPoint</vt:lpstr>
      <vt:lpstr>Plano Distrital de Gestão Integrada de Resíduos Sólidos - PDGIRS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oto.guimaraes</dc:creator>
  <cp:lastModifiedBy>SALA DE REUNIAO</cp:lastModifiedBy>
  <cp:revision>197</cp:revision>
  <dcterms:created xsi:type="dcterms:W3CDTF">2015-04-23T13:24:19Z</dcterms:created>
  <dcterms:modified xsi:type="dcterms:W3CDTF">2018-03-14T15:25:43Z</dcterms:modified>
</cp:coreProperties>
</file>