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58" r:id="rId4"/>
    <p:sldId id="284" r:id="rId5"/>
    <p:sldId id="285" r:id="rId6"/>
    <p:sldId id="287" r:id="rId7"/>
    <p:sldId id="28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B3F22-6483-407D-9CF4-439A74E1A1EF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CD4DB-4CAE-4F58-9A7F-6970AFCE9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56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CD4DB-4CAE-4F58-9A7F-6970AFCE97E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58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77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54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5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54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08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4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09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94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12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37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92BAD-B137-4C76-9DEA-FAB5C2B9020B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9A9F5-2FDF-49E0-B9E4-807133CDD5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44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740192" y="1340768"/>
            <a:ext cx="184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310430" y="21559"/>
            <a:ext cx="65231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CONSELHO DE RECURSOS HÍDRICOS DO DF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6156176" y="59677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1911658" y="717470"/>
            <a:ext cx="4968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REUNIÃO CNRH</a:t>
            </a:r>
          </a:p>
          <a:p>
            <a:pPr algn="ctr"/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08/10/2019</a:t>
            </a:r>
          </a:p>
        </p:txBody>
      </p:sp>
      <p:pic>
        <p:nvPicPr>
          <p:cNvPr id="14" name="Picture 13" descr="WhatsApp Image 2019-10-08 at 20.34.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7" y="2013577"/>
            <a:ext cx="8227370" cy="3715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AD947FF-83A0-4973-AE9A-077082704C71}"/>
              </a:ext>
            </a:extLst>
          </p:cNvPr>
          <p:cNvSpPr txBox="1"/>
          <p:nvPr/>
        </p:nvSpPr>
        <p:spPr>
          <a:xfrm>
            <a:off x="0" y="6445852"/>
            <a:ext cx="63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32ª Reunião Ordinária – 09/10/2019 – SEMA DF</a:t>
            </a:r>
          </a:p>
        </p:txBody>
      </p:sp>
    </p:spTree>
    <p:extLst>
      <p:ext uri="{BB962C8B-B14F-4D97-AF65-F5344CB8AC3E}">
        <p14:creationId xmlns:p14="http://schemas.microsoft.com/office/powerpoint/2010/main" val="185054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pt-BR" sz="2400" dirty="0">
                <a:solidFill>
                  <a:srgbClr val="FF0000"/>
                </a:solidFill>
              </a:rPr>
              <a:t>19</a:t>
            </a:r>
            <a:r>
              <a:rPr lang="pt-BR" sz="2400" dirty="0"/>
              <a:t> Governo Federal;</a:t>
            </a:r>
          </a:p>
          <a:p>
            <a:pPr>
              <a:buFont typeface="Wingdings" charset="2"/>
              <a:buChar char="§"/>
            </a:pPr>
            <a:r>
              <a:rPr lang="pt-BR" sz="2400" dirty="0">
                <a:solidFill>
                  <a:srgbClr val="FF0000"/>
                </a:solidFill>
              </a:rPr>
              <a:t>09</a:t>
            </a:r>
            <a:r>
              <a:rPr lang="pt-BR" sz="2400" dirty="0"/>
              <a:t> CRH Estaduais e Distrital;</a:t>
            </a:r>
          </a:p>
          <a:p>
            <a:pPr>
              <a:buFont typeface="Wingdings" charset="2"/>
              <a:buChar char="§"/>
            </a:pPr>
            <a:r>
              <a:rPr lang="pt-BR" sz="2400" dirty="0">
                <a:solidFill>
                  <a:srgbClr val="FF0000"/>
                </a:solidFill>
              </a:rPr>
              <a:t>06</a:t>
            </a:r>
            <a:r>
              <a:rPr lang="pt-BR" sz="2400" dirty="0"/>
              <a:t> setores usuários de recursos hídricos (irrigantes; saneamento; energia elétrica; hidroviário e portuário; industrial e </a:t>
            </a:r>
            <a:r>
              <a:rPr lang="pt-BR" sz="2400" dirty="0" err="1"/>
              <a:t>minerometalúrgico</a:t>
            </a:r>
            <a:r>
              <a:rPr lang="pt-BR" sz="2400" dirty="0"/>
              <a:t>; pescadores, lazer e turismo);</a:t>
            </a:r>
          </a:p>
          <a:p>
            <a:pPr>
              <a:buFont typeface="Wingdings" charset="2"/>
              <a:buChar char="§"/>
            </a:pPr>
            <a:r>
              <a:rPr lang="pt-BR" sz="2400" dirty="0">
                <a:solidFill>
                  <a:srgbClr val="FF0000"/>
                </a:solidFill>
              </a:rPr>
              <a:t>03</a:t>
            </a:r>
            <a:r>
              <a:rPr lang="pt-BR" sz="2400" dirty="0"/>
              <a:t> organizações da sociedade civil de recursos hídricos (organizações técnicas de ensino e de pesquisa; ONG com representação em comitês de bacia hidrográfica de rios de domínio da União; comitês de bacia hidrográfica de rios de domínio da União);</a:t>
            </a:r>
          </a:p>
          <a:p>
            <a:pPr>
              <a:buFont typeface="Wingdings" charset="2"/>
              <a:buChar char="§"/>
            </a:pPr>
            <a:r>
              <a:rPr lang="pt-BR" sz="2400" b="1" dirty="0">
                <a:solidFill>
                  <a:srgbClr val="FF0000"/>
                </a:solidFill>
              </a:rPr>
              <a:t>TOTAL: 37</a:t>
            </a:r>
          </a:p>
          <a:p>
            <a:pPr>
              <a:buFont typeface="Wingdings" charset="2"/>
              <a:buChar char="§"/>
            </a:pPr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156176" y="59677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0E5490F3-2B09-438F-953A-BFBB688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7"/>
            <a:ext cx="9144000" cy="656156"/>
          </a:xfrm>
        </p:spPr>
        <p:txBody>
          <a:bodyPr>
            <a:normAutofit fontScale="90000"/>
          </a:bodyPr>
          <a:lstStyle/>
          <a:p>
            <a:pPr lvl="0"/>
            <a:br>
              <a:rPr lang="pt-BR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CONSELHO DE RECURSOS HÍDRICOS/DF</a:t>
            </a:r>
            <a:br>
              <a:rPr lang="pt-BR" sz="31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AF48DA9-4C32-4934-9832-3A0556B82F82}"/>
              </a:ext>
            </a:extLst>
          </p:cNvPr>
          <p:cNvSpPr/>
          <p:nvPr/>
        </p:nvSpPr>
        <p:spPr>
          <a:xfrm>
            <a:off x="2097601" y="548680"/>
            <a:ext cx="482548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NOVA COMPOSIÇÃO </a:t>
            </a:r>
            <a:r>
              <a:rPr lang="pt-B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DO</a:t>
            </a:r>
            <a:r>
              <a:rPr lang="pt-BR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CNRH</a:t>
            </a:r>
            <a:endParaRPr lang="pt-BR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tângulo 13">
            <a:extLst>
              <a:ext uri="{FF2B5EF4-FFF2-40B4-BE49-F238E27FC236}">
                <a16:creationId xmlns:a16="http://schemas.microsoft.com/office/drawing/2014/main" id="{3AF48DA9-4C32-4934-9832-3A0556B82F82}"/>
              </a:ext>
            </a:extLst>
          </p:cNvPr>
          <p:cNvSpPr/>
          <p:nvPr/>
        </p:nvSpPr>
        <p:spPr>
          <a:xfrm>
            <a:off x="2092717" y="1196752"/>
            <a:ext cx="4076807" cy="1200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Decreto 10.000</a:t>
            </a:r>
            <a:r>
              <a:rPr lang="pt-B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pt-BR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03 de setembro de 2019</a:t>
            </a:r>
            <a:br>
              <a:rPr lang="pt-BR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pt-BR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830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11349"/>
            <a:ext cx="8229600" cy="4525963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pt-BR" dirty="0"/>
              <a:t>Deliberar sobre a indicação de representantes dos Conselhos Estaduais e Distrital de Recursos Hídricos, para integrar o CNRH;</a:t>
            </a:r>
          </a:p>
          <a:p>
            <a:pPr>
              <a:buFont typeface="Wingdings" charset="2"/>
              <a:buChar char="ü"/>
            </a:pPr>
            <a:r>
              <a:rPr lang="pt-BR" dirty="0"/>
              <a:t>Mandato: 2019/2023 (Dez a Dez);</a:t>
            </a:r>
          </a:p>
          <a:p>
            <a:pPr>
              <a:buFont typeface="Wingdings" charset="2"/>
              <a:buChar char="ü"/>
            </a:pPr>
            <a:r>
              <a:rPr lang="pt-BR" dirty="0"/>
              <a:t>Atendimento ao Decreto 10.000 de 03 de setembro de 2019.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156176" y="59677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3" descr="S:\imagens\BANDEIRA BRASIL.jpg">
            <a:extLst>
              <a:ext uri="{FF2B5EF4-FFF2-40B4-BE49-F238E27FC236}">
                <a16:creationId xmlns:a16="http://schemas.microsoft.com/office/drawing/2014/main" id="{72BB9D8E-773B-47F3-847D-2DAFAAA4F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534049" cy="4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S:\imagens\BANDEIRA TCHECA.jpg">
            <a:extLst>
              <a:ext uri="{FF2B5EF4-FFF2-40B4-BE49-F238E27FC236}">
                <a16:creationId xmlns:a16="http://schemas.microsoft.com/office/drawing/2014/main" id="{0D2ADA9D-1F72-4EDB-BB70-6D9D98584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460148" cy="41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0E5490F3-2B09-438F-953A-BFBB688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7"/>
            <a:ext cx="9144000" cy="656156"/>
          </a:xfrm>
        </p:spPr>
        <p:txBody>
          <a:bodyPr>
            <a:normAutofit fontScale="90000"/>
          </a:bodyPr>
          <a:lstStyle/>
          <a:p>
            <a:pPr lvl="0"/>
            <a:br>
              <a:rPr lang="pt-BR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CONSELHO DE RECURSOS HÍDRICOS/DF</a:t>
            </a:r>
            <a:br>
              <a:rPr lang="pt-BR" sz="31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AF48DA9-4C32-4934-9832-3A0556B82F82}"/>
              </a:ext>
            </a:extLst>
          </p:cNvPr>
          <p:cNvSpPr/>
          <p:nvPr/>
        </p:nvSpPr>
        <p:spPr>
          <a:xfrm>
            <a:off x="2073391" y="685030"/>
            <a:ext cx="48739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OBJETIVOS DA REUNIÃO</a:t>
            </a:r>
            <a:endParaRPr lang="pt-B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50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983085"/>
              </p:ext>
            </p:extLst>
          </p:nvPr>
        </p:nvGraphicFramePr>
        <p:xfrm>
          <a:off x="395288" y="1268760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TITULAR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1º SUPLENTE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2º SUPLENTE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6156176" y="61160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0E5490F3-2B09-438F-953A-BFBB688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7"/>
            <a:ext cx="9144000" cy="656156"/>
          </a:xfrm>
        </p:spPr>
        <p:txBody>
          <a:bodyPr>
            <a:normAutofit fontScale="90000"/>
          </a:bodyPr>
          <a:lstStyle/>
          <a:p>
            <a:pPr lvl="0"/>
            <a:br>
              <a:rPr lang="pt-BR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CONSELHO DE RECURSOS HÍDRICOS/DF</a:t>
            </a:r>
            <a:br>
              <a:rPr lang="pt-BR" sz="31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AF48DA9-4C32-4934-9832-3A0556B82F82}"/>
              </a:ext>
            </a:extLst>
          </p:cNvPr>
          <p:cNvSpPr/>
          <p:nvPr/>
        </p:nvSpPr>
        <p:spPr>
          <a:xfrm>
            <a:off x="3153161" y="548680"/>
            <a:ext cx="27143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RESULTADOS</a:t>
            </a:r>
            <a:endParaRPr lang="pt-B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Fluxograma: Processo 13"/>
          <p:cNvSpPr/>
          <p:nvPr/>
        </p:nvSpPr>
        <p:spPr>
          <a:xfrm>
            <a:off x="395536" y="4941168"/>
            <a:ext cx="8208912" cy="576064"/>
          </a:xfrm>
          <a:prstGeom prst="flowChartProcess">
            <a:avLst/>
          </a:prstGeom>
          <a:noFill/>
          <a:ln w="444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09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02557"/>
            <a:ext cx="8229600" cy="4525963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pt-BR" dirty="0"/>
              <a:t>Todos os estados concordaram em fazer </a:t>
            </a:r>
            <a:r>
              <a:rPr lang="pt-BR" dirty="0">
                <a:solidFill>
                  <a:srgbClr val="FF0000"/>
                </a:solidFill>
              </a:rPr>
              <a:t>rodízio anual </a:t>
            </a:r>
            <a:r>
              <a:rPr lang="pt-BR" dirty="0"/>
              <a:t>entre titular e suplentes, na ordem da suplência, com retorno do titular no quarto ano do mandato;</a:t>
            </a:r>
          </a:p>
          <a:p>
            <a:pPr>
              <a:buFont typeface="Wingdings" charset="2"/>
              <a:buChar char="ü"/>
            </a:pPr>
            <a:r>
              <a:rPr lang="pt-BR" dirty="0"/>
              <a:t>No caso do DF, sua titularidade se dará no primeiro e no terceiro ano do mandato.</a:t>
            </a:r>
          </a:p>
          <a:p>
            <a:pPr>
              <a:buFont typeface="Wingdings" charset="2"/>
              <a:buChar char="ü"/>
            </a:pPr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156176" y="59677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0E5490F3-2B09-438F-953A-BFBB688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7"/>
            <a:ext cx="9144000" cy="656156"/>
          </a:xfrm>
        </p:spPr>
        <p:txBody>
          <a:bodyPr>
            <a:normAutofit fontScale="90000"/>
          </a:bodyPr>
          <a:lstStyle/>
          <a:p>
            <a:pPr lvl="0"/>
            <a:br>
              <a:rPr lang="pt-BR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CONSELHO DE RECURSOS HÍDRICOS/DF</a:t>
            </a:r>
            <a:br>
              <a:rPr lang="pt-BR" sz="31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AF48DA9-4C32-4934-9832-3A0556B82F82}"/>
              </a:ext>
            </a:extLst>
          </p:cNvPr>
          <p:cNvSpPr/>
          <p:nvPr/>
        </p:nvSpPr>
        <p:spPr>
          <a:xfrm>
            <a:off x="2988943" y="685030"/>
            <a:ext cx="30427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DELIBERAÇÕES</a:t>
            </a:r>
            <a:endParaRPr lang="pt-B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554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156176" y="59677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0E5490F3-2B09-438F-953A-BFBB688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7"/>
            <a:ext cx="9144000" cy="656156"/>
          </a:xfrm>
        </p:spPr>
        <p:txBody>
          <a:bodyPr>
            <a:normAutofit fontScale="90000"/>
          </a:bodyPr>
          <a:lstStyle/>
          <a:p>
            <a:pPr lvl="0"/>
            <a:br>
              <a:rPr lang="pt-BR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CONSELHO DE RECURSOS HÍDRICOS/DF</a:t>
            </a:r>
            <a:br>
              <a:rPr lang="pt-BR" sz="31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AF48DA9-4C32-4934-9832-3A0556B82F82}"/>
              </a:ext>
            </a:extLst>
          </p:cNvPr>
          <p:cNvSpPr/>
          <p:nvPr/>
        </p:nvSpPr>
        <p:spPr>
          <a:xfrm>
            <a:off x="2449398" y="685030"/>
            <a:ext cx="41218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CÂMARAS TÉCNICAS</a:t>
            </a:r>
            <a:endParaRPr lang="pt-BR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902" y="1412776"/>
            <a:ext cx="9123010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Assuntos</a:t>
            </a:r>
            <a:r>
              <a:rPr lang="en-US" dirty="0"/>
              <a:t> </a:t>
            </a:r>
            <a:r>
              <a:rPr lang="en-US" dirty="0" err="1"/>
              <a:t>Legais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Câmara</a:t>
            </a:r>
            <a:r>
              <a:rPr lang="en-US" dirty="0"/>
              <a:t> </a:t>
            </a:r>
            <a:r>
              <a:rPr lang="en-US" dirty="0" err="1"/>
              <a:t>Técnica</a:t>
            </a:r>
            <a:r>
              <a:rPr lang="en-US" dirty="0"/>
              <a:t> de </a:t>
            </a:r>
            <a:r>
              <a:rPr lang="en-US" dirty="0" err="1"/>
              <a:t>Planejamento</a:t>
            </a:r>
            <a:r>
              <a:rPr lang="en-US" dirty="0"/>
              <a:t> e </a:t>
            </a:r>
            <a:r>
              <a:rPr lang="en-US" dirty="0" err="1"/>
              <a:t>Articulação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Outorga</a:t>
            </a:r>
            <a:r>
              <a:rPr lang="en-US" dirty="0"/>
              <a:t> e </a:t>
            </a:r>
            <a:r>
              <a:rPr lang="en-US" dirty="0" err="1"/>
              <a:t>Cobrança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Hídricos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Integração</a:t>
            </a:r>
            <a:r>
              <a:rPr lang="en-US" dirty="0"/>
              <a:t> com a </a:t>
            </a:r>
            <a:r>
              <a:rPr lang="en-US" dirty="0" err="1"/>
              <a:t>Gestão</a:t>
            </a:r>
            <a:r>
              <a:rPr lang="en-US" dirty="0"/>
              <a:t> </a:t>
            </a:r>
            <a:r>
              <a:rPr lang="en-US" dirty="0" err="1"/>
              <a:t>Ambiental</a:t>
            </a:r>
            <a:r>
              <a:rPr lang="en-US" dirty="0"/>
              <a:t> e Territorial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Educação</a:t>
            </a:r>
            <a:r>
              <a:rPr lang="en-US" dirty="0"/>
              <a:t>, </a:t>
            </a:r>
            <a:r>
              <a:rPr lang="en-US" dirty="0" err="1"/>
              <a:t>Informação</a:t>
            </a:r>
            <a:r>
              <a:rPr lang="en-US" dirty="0"/>
              <a:t> e </a:t>
            </a:r>
            <a:r>
              <a:rPr lang="en-US" dirty="0" err="1"/>
              <a:t>Ciência</a:t>
            </a:r>
            <a:r>
              <a:rPr lang="en-US" dirty="0"/>
              <a:t> e </a:t>
            </a:r>
            <a:r>
              <a:rPr lang="en-US" dirty="0" err="1"/>
              <a:t>Tecnologia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Barragens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0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156176" y="5967783"/>
            <a:ext cx="2808312" cy="697293"/>
            <a:chOff x="6156176" y="5967783"/>
            <a:chExt cx="2808312" cy="697293"/>
          </a:xfrm>
        </p:grpSpPr>
        <p:sp>
          <p:nvSpPr>
            <p:cNvPr id="8" name="Retângulo 7"/>
            <p:cNvSpPr/>
            <p:nvPr/>
          </p:nvSpPr>
          <p:spPr>
            <a:xfrm>
              <a:off x="6156176" y="6074132"/>
              <a:ext cx="1505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Secretaria de</a:t>
              </a:r>
            </a:p>
            <a:p>
              <a:pPr algn="r"/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Meio Ambiente</a:t>
              </a: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967783"/>
              <a:ext cx="1296144" cy="697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ítulo 1">
            <a:extLst>
              <a:ext uri="{FF2B5EF4-FFF2-40B4-BE49-F238E27FC236}">
                <a16:creationId xmlns:a16="http://schemas.microsoft.com/office/drawing/2014/main" id="{0E5490F3-2B09-438F-953A-BFBB6886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7"/>
            <a:ext cx="9144000" cy="656156"/>
          </a:xfrm>
        </p:spPr>
        <p:txBody>
          <a:bodyPr>
            <a:normAutofit fontScale="90000"/>
          </a:bodyPr>
          <a:lstStyle/>
          <a:p>
            <a:pPr lvl="0"/>
            <a:br>
              <a:rPr lang="pt-BR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sz="2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7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CONSELHO</a:t>
            </a:r>
            <a:r>
              <a:rPr lang="pt-BR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t-BR" sz="27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 RECURSOS HÍDRICOS/DF</a:t>
            </a:r>
            <a:br>
              <a:rPr lang="pt-BR" sz="31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br>
              <a:rPr lang="pt-BR" dirty="0">
                <a:solidFill>
                  <a:srgbClr val="0000FF"/>
                </a:solidFill>
              </a:rPr>
            </a:b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1324744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pt-BR" sz="10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 Italic"/>
                <a:cs typeface="Brush Script MT Italic"/>
              </a:rPr>
              <a:t>Obrigado</a:t>
            </a:r>
            <a:r>
              <a:rPr lang="pt-BR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 Italic"/>
                <a:cs typeface="Brush Script MT Italic"/>
              </a:rPr>
              <a:t>!</a:t>
            </a:r>
          </a:p>
          <a:p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aggadocio"/>
              <a:cs typeface="Braggadocio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52C4FFC-E502-4188-8AD8-10B0F0EBE04B}"/>
              </a:ext>
            </a:extLst>
          </p:cNvPr>
          <p:cNvSpPr txBox="1"/>
          <p:nvPr/>
        </p:nvSpPr>
        <p:spPr>
          <a:xfrm>
            <a:off x="0" y="6445852"/>
            <a:ext cx="63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32ª Reunião Ordinária – 09/10/2019 – SEMA DF</a:t>
            </a:r>
          </a:p>
        </p:txBody>
      </p:sp>
    </p:spTree>
    <p:extLst>
      <p:ext uri="{BB962C8B-B14F-4D97-AF65-F5344CB8AC3E}">
        <p14:creationId xmlns:p14="http://schemas.microsoft.com/office/powerpoint/2010/main" val="3057564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314</Words>
  <Application>Microsoft Office PowerPoint</Application>
  <PresentationFormat>Apresentação na tela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Braggadocio</vt:lpstr>
      <vt:lpstr>Brush Script MT Italic</vt:lpstr>
      <vt:lpstr>Calibri</vt:lpstr>
      <vt:lpstr>Wingdings</vt:lpstr>
      <vt:lpstr>Tema do Office</vt:lpstr>
      <vt:lpstr>Apresentação do PowerPoint</vt:lpstr>
      <vt:lpstr>   CONSELHO DE RECURSOS HÍDRICOS/DF  </vt:lpstr>
      <vt:lpstr>   CONSELHO DE RECURSOS HÍDRICOS/DF  </vt:lpstr>
      <vt:lpstr>   CONSELHO DE RECURSOS HÍDRICOS/DF  </vt:lpstr>
      <vt:lpstr>   CONSELHO DE RECURSOS HÍDRICOS/DF  </vt:lpstr>
      <vt:lpstr>   CONSELHO DE RECURSOS HÍDRICOS/DF  </vt:lpstr>
      <vt:lpstr>   CONSELHO DE RECURSOS HÍDRICOS/DF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Cristina Coimbra Marodin</dc:creator>
  <cp:lastModifiedBy>Maria Cristina Coimbra Marodin</cp:lastModifiedBy>
  <cp:revision>160</cp:revision>
  <dcterms:created xsi:type="dcterms:W3CDTF">2018-12-07T18:18:18Z</dcterms:created>
  <dcterms:modified xsi:type="dcterms:W3CDTF">2019-10-09T11:16:14Z</dcterms:modified>
</cp:coreProperties>
</file>