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8" r:id="rId3"/>
    <p:sldId id="257" r:id="rId4"/>
    <p:sldId id="264" r:id="rId5"/>
    <p:sldId id="259" r:id="rId6"/>
    <p:sldId id="260" r:id="rId7"/>
    <p:sldId id="261" r:id="rId8"/>
    <p:sldId id="267" r:id="rId9"/>
    <p:sldId id="263" r:id="rId10"/>
    <p:sldId id="268" r:id="rId11"/>
    <p:sldId id="262"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pt-BR"/>
              <a:t>Clique para editar o título mestre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012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08582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pt-BR"/>
              <a:t>Clique para editar o título mestre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169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136215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pt-BR"/>
              <a:t>Clique para editar o título mestre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5A61015F-7CC6-4D0A-9D87-873EA4C304CC}" type="datetimeFigureOut">
              <a:rPr lang="en-US" smtClean="0"/>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576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54463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768096" y="2967788"/>
            <a:ext cx="3566160" cy="33415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a:t>Editar estilos de texto Mestre</a:t>
            </a:r>
          </a:p>
        </p:txBody>
      </p:sp>
      <p:sp>
        <p:nvSpPr>
          <p:cNvPr id="6" name="Content Placeholder 5"/>
          <p:cNvSpPr>
            <a:spLocks noGrp="1"/>
          </p:cNvSpPr>
          <p:nvPr>
            <p:ph sz="quarter" idx="4"/>
          </p:nvPr>
        </p:nvSpPr>
        <p:spPr>
          <a:xfrm>
            <a:off x="4491990" y="2967788"/>
            <a:ext cx="3566160" cy="33415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12/11/2017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47195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12/11/2017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132253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12/11/2017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67814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pt-BR"/>
              <a:t>Clique para editar o título mestre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05C68B11-C5A8-448C-8CE9-B1A273C79CFC}" type="datetimeFigureOut">
              <a:rPr lang="en-US" smtClean="0"/>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52709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Date Placeholder 4"/>
          <p:cNvSpPr>
            <a:spLocks noGrp="1"/>
          </p:cNvSpPr>
          <p:nvPr>
            <p:ph type="dt" sz="half" idx="10"/>
          </p:nvPr>
        </p:nvSpPr>
        <p:spPr/>
        <p:txBody>
          <a:bodyPr/>
          <a:lstStyle/>
          <a:p>
            <a:fld id="{C7616CA0-919D-4A49-9C8A-62FDFB3A5183}" type="datetimeFigureOut">
              <a:rPr lang="en-US" smtClean="0"/>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‹nº›</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737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12/11/2017</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‹nº›</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28345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77041F-A17A-433E-8565-576B85752D77}"/>
              </a:ext>
            </a:extLst>
          </p:cNvPr>
          <p:cNvSpPr>
            <a:spLocks noGrp="1"/>
          </p:cNvSpPr>
          <p:nvPr>
            <p:ph type="ctrTitle"/>
          </p:nvPr>
        </p:nvSpPr>
        <p:spPr/>
        <p:txBody>
          <a:bodyPr/>
          <a:lstStyle/>
          <a:p>
            <a:r>
              <a:rPr lang="pt-BR" dirty="0"/>
              <a:t>Revisão das resoluções </a:t>
            </a:r>
            <a:r>
              <a:rPr lang="pt-BR" dirty="0" err="1"/>
              <a:t>conam</a:t>
            </a:r>
            <a:r>
              <a:rPr lang="pt-BR" dirty="0"/>
              <a:t> n° 1, 2, 3 e 4 de 2014</a:t>
            </a:r>
          </a:p>
        </p:txBody>
      </p:sp>
      <p:sp>
        <p:nvSpPr>
          <p:cNvPr id="3" name="Subtítulo 2">
            <a:extLst>
              <a:ext uri="{FF2B5EF4-FFF2-40B4-BE49-F238E27FC236}">
                <a16:creationId xmlns:a16="http://schemas.microsoft.com/office/drawing/2014/main" id="{CA5516C9-2C6C-4877-883D-055C92376EA4}"/>
              </a:ext>
            </a:extLst>
          </p:cNvPr>
          <p:cNvSpPr>
            <a:spLocks noGrp="1"/>
          </p:cNvSpPr>
          <p:nvPr>
            <p:ph type="subTitle" idx="1"/>
          </p:nvPr>
        </p:nvSpPr>
        <p:spPr/>
        <p:txBody>
          <a:bodyPr/>
          <a:lstStyle/>
          <a:p>
            <a:r>
              <a:rPr lang="pt-BR" dirty="0"/>
              <a:t>Apresentação dos ajustes nas resoluções 1, 3 e 4 e nova proposta para as resolução 2 de 2014 (LAS)</a:t>
            </a:r>
          </a:p>
        </p:txBody>
      </p:sp>
    </p:spTree>
    <p:extLst>
      <p:ext uri="{BB962C8B-B14F-4D97-AF65-F5344CB8AC3E}">
        <p14:creationId xmlns:p14="http://schemas.microsoft.com/office/powerpoint/2010/main" val="3757184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n°3 de 2014 - </a:t>
            </a:r>
            <a:r>
              <a:rPr lang="pt-BR" dirty="0" err="1"/>
              <a:t>dla</a:t>
            </a:r>
            <a:endParaRPr lang="pt-BR" dirty="0"/>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Continuação:</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3566160" cy="919180"/>
          </a:xfrm>
        </p:spPr>
        <p:txBody>
          <a:bodyPr/>
          <a:lstStyle/>
          <a:p>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4128308" cy="4048152"/>
          </a:xfrm>
        </p:spPr>
        <p:txBody>
          <a:bodyPr>
            <a:normAutofit fontScale="70000" lnSpcReduction="20000"/>
          </a:bodyPr>
          <a:lstStyle/>
          <a:p>
            <a:pPr lvl="1">
              <a:lnSpc>
                <a:spcPct val="110000"/>
              </a:lnSpc>
            </a:pPr>
            <a:r>
              <a:rPr lang="pt-BR" sz="1800" dirty="0"/>
              <a:t>Indústria de reciclagem: recuperação de aparas,  papel e papelão compreendendo somente o tratamento primário como: triagem, classificação e prensagem, com o fim de  produzir matéria-prima secundária.</a:t>
            </a:r>
          </a:p>
          <a:p>
            <a:pPr lvl="1">
              <a:lnSpc>
                <a:spcPct val="110000"/>
              </a:lnSpc>
            </a:pPr>
            <a:r>
              <a:rPr lang="pt-BR" sz="1800" dirty="0"/>
              <a:t>Indústria de reciclagem:  recuperação de vidros, plásticos e pneus compreendendo somente o tratamento primário como: triagem, classificação, prensagem, limpeza com recirculação de água em circuito fechado e trituração.</a:t>
            </a:r>
          </a:p>
          <a:p>
            <a:pPr lvl="1">
              <a:lnSpc>
                <a:spcPct val="110000"/>
              </a:lnSpc>
            </a:pPr>
            <a:r>
              <a:rPr lang="pt-BR" sz="1800" dirty="0"/>
              <a:t> Pontos de coleta e áreas de transbordo coberta, piso impermeável para armazenamento temporário dos seguintes produtos pós consumo sem descaracterização: pilhas, baterias, pneus, lâmpadas fluorescentes, de vapor de sódio e mercúrio e de luz mista, eletroeletrônicos, medicamentos, embalagem em geral, embalagens  de agrotóxicos, sucata  metálica,  papel,  papelão,  plásticos  ou  vidro  para  reciclagem, não  contaminados  com  óleos,  graxas  ou  produtos  químicos.</a:t>
            </a:r>
          </a:p>
          <a:p>
            <a:pPr algn="just"/>
            <a:endParaRPr lang="pt-BR" dirty="0"/>
          </a:p>
          <a:p>
            <a:pPr lvl="2"/>
            <a:endParaRPr lang="pt-BR" dirty="0"/>
          </a:p>
          <a:p>
            <a:pPr lvl="2"/>
            <a:endParaRPr lang="pt-BR" dirty="0"/>
          </a:p>
          <a:p>
            <a:pPr lvl="1"/>
            <a:endParaRPr lang="pt-BR" dirty="0"/>
          </a:p>
          <a:p>
            <a:pPr lvl="1"/>
            <a:endParaRPr lang="pt-BR" dirty="0"/>
          </a:p>
          <a:p>
            <a:pPr lvl="1"/>
            <a:endParaRPr lang="pt-BR" dirty="0"/>
          </a:p>
        </p:txBody>
      </p:sp>
      <p:sp>
        <p:nvSpPr>
          <p:cNvPr id="11" name="Espaço Reservado para Conteúdo 10">
            <a:extLst>
              <a:ext uri="{FF2B5EF4-FFF2-40B4-BE49-F238E27FC236}">
                <a16:creationId xmlns:a16="http://schemas.microsoft.com/office/drawing/2014/main" id="{A15545BE-15FC-4BCC-95AC-DDC270C0B9A1}"/>
              </a:ext>
            </a:extLst>
          </p:cNvPr>
          <p:cNvSpPr>
            <a:spLocks noGrp="1"/>
          </p:cNvSpPr>
          <p:nvPr>
            <p:ph sz="half" idx="2"/>
          </p:nvPr>
        </p:nvSpPr>
        <p:spPr>
          <a:xfrm>
            <a:off x="768096" y="2610343"/>
            <a:ext cx="3566160" cy="4048152"/>
          </a:xfrm>
        </p:spPr>
        <p:txBody>
          <a:bodyPr>
            <a:normAutofit fontScale="70000" lnSpcReduction="20000"/>
          </a:bodyPr>
          <a:lstStyle/>
          <a:p>
            <a:pPr lvl="1" algn="just">
              <a:lnSpc>
                <a:spcPct val="110000"/>
              </a:lnSpc>
            </a:pPr>
            <a:r>
              <a:rPr lang="pt-BR" sz="1900" dirty="0"/>
              <a:t>Construção, reforma ou ampliação de edificações para fins de lazer, práticas esportivas e de utilidade pública, tais como, quadras de esportes, praças, campos de futebol, ginásio poliesportivo, pista de skate, parques urbanos, praças, ponto de encontro comunitário, centros de eventos, igrejas, templos religiosos, escolas, creches, centros de inclusão digital, postos de saúde, Unidades de pronto atendimento, dentre outras localizados em área urbana já servidos de toda infraestrutura, em especial rede de esgoto e coleta de resíduos sólidos urbanos.</a:t>
            </a:r>
          </a:p>
          <a:p>
            <a:pPr lvl="1" algn="just">
              <a:lnSpc>
                <a:spcPct val="110000"/>
              </a:lnSpc>
            </a:pPr>
            <a:r>
              <a:rPr lang="pt-BR" sz="1900" dirty="0"/>
              <a:t>Empreendimentos imobiliários verticais e horizontais em terreno consolidado em perímetro urbano inseridos em parcelamento já dotado de infraestrutura  (água, esgoto, drenagem, pavimentação e energia)</a:t>
            </a:r>
          </a:p>
          <a:p>
            <a:pPr lvl="1" algn="just">
              <a:lnSpc>
                <a:spcPct val="110000"/>
              </a:lnSpc>
            </a:pPr>
            <a:r>
              <a:rPr lang="pt-BR" sz="1900" dirty="0"/>
              <a:t>estacionamento de veículos (deve ter rede de drenagem aprovado pela NOVACAP)</a:t>
            </a:r>
          </a:p>
          <a:p>
            <a:pPr lvl="1" algn="just">
              <a:lnSpc>
                <a:spcPct val="110000"/>
              </a:lnSpc>
            </a:pPr>
            <a:endParaRPr lang="pt-BR" sz="1900" dirty="0"/>
          </a:p>
          <a:p>
            <a:pPr lvl="1" algn="just">
              <a:lnSpc>
                <a:spcPct val="110000"/>
              </a:lnSpc>
            </a:pPr>
            <a:endParaRPr lang="pt-BR" sz="1900" dirty="0"/>
          </a:p>
          <a:p>
            <a:endParaRPr lang="pt-BR" dirty="0"/>
          </a:p>
        </p:txBody>
      </p:sp>
    </p:spTree>
    <p:extLst>
      <p:ext uri="{BB962C8B-B14F-4D97-AF65-F5344CB8AC3E}">
        <p14:creationId xmlns:p14="http://schemas.microsoft.com/office/powerpoint/2010/main" val="249333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F6A188-8021-41F4-8A37-EAC92CFE2BAA}"/>
              </a:ext>
            </a:extLst>
          </p:cNvPr>
          <p:cNvSpPr>
            <a:spLocks noGrp="1"/>
          </p:cNvSpPr>
          <p:nvPr>
            <p:ph type="title"/>
          </p:nvPr>
        </p:nvSpPr>
        <p:spPr>
          <a:xfrm>
            <a:off x="0" y="4960137"/>
            <a:ext cx="9144000" cy="1463040"/>
          </a:xfrm>
          <a:solidFill>
            <a:schemeClr val="bg1"/>
          </a:solidFill>
        </p:spPr>
        <p:txBody>
          <a:bodyPr>
            <a:noAutofit/>
          </a:bodyPr>
          <a:lstStyle/>
          <a:p>
            <a:r>
              <a:rPr lang="pt-BR" sz="3200" dirty="0" err="1"/>
              <a:t>RESOLUÇão</a:t>
            </a:r>
            <a:r>
              <a:rPr lang="pt-BR" sz="3200" dirty="0"/>
              <a:t> CONAM N°4 DE 2014</a:t>
            </a:r>
            <a:br>
              <a:rPr lang="pt-BR" sz="3200" dirty="0"/>
            </a:br>
            <a:br>
              <a:rPr lang="pt-BR" sz="3200" dirty="0"/>
            </a:br>
            <a:r>
              <a:rPr lang="pt-BR" sz="3200" dirty="0"/>
              <a:t>declaração de conformidade de atividade agropecuária</a:t>
            </a:r>
          </a:p>
        </p:txBody>
      </p:sp>
    </p:spTree>
    <p:extLst>
      <p:ext uri="{BB962C8B-B14F-4D97-AF65-F5344CB8AC3E}">
        <p14:creationId xmlns:p14="http://schemas.microsoft.com/office/powerpoint/2010/main" val="1130611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n°4 de 2014 - DCAA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5" y="1822191"/>
            <a:ext cx="7444879" cy="919180"/>
          </a:xfrm>
        </p:spPr>
        <p:txBody>
          <a:bodyPr/>
          <a:lstStyle/>
          <a:p>
            <a:r>
              <a:rPr lang="pt-BR" dirty="0"/>
              <a:t>Não houve ajustes desde a reunião do dia 03/10/2017</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3566160" cy="4048152"/>
          </a:xfrm>
        </p:spPr>
        <p:txBody>
          <a:bodyPr>
            <a:normAutofit/>
          </a:bodyPr>
          <a:lstStyle/>
          <a:p>
            <a:pPr lvl="1"/>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173117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F6A188-8021-41F4-8A37-EAC92CFE2BAA}"/>
              </a:ext>
            </a:extLst>
          </p:cNvPr>
          <p:cNvSpPr>
            <a:spLocks noGrp="1"/>
          </p:cNvSpPr>
          <p:nvPr>
            <p:ph type="title"/>
          </p:nvPr>
        </p:nvSpPr>
        <p:spPr>
          <a:xfrm>
            <a:off x="0" y="4960137"/>
            <a:ext cx="9144000" cy="1463040"/>
          </a:xfrm>
          <a:solidFill>
            <a:schemeClr val="bg1"/>
          </a:solidFill>
        </p:spPr>
        <p:txBody>
          <a:bodyPr>
            <a:noAutofit/>
          </a:bodyPr>
          <a:lstStyle/>
          <a:p>
            <a:r>
              <a:rPr lang="pt-BR" sz="3200" dirty="0" err="1"/>
              <a:t>RESOLUÇão</a:t>
            </a:r>
            <a:r>
              <a:rPr lang="pt-BR" sz="3200" dirty="0"/>
              <a:t> CONAM N°3 DE 2014</a:t>
            </a:r>
            <a:br>
              <a:rPr lang="pt-BR" sz="3200" dirty="0"/>
            </a:br>
            <a:br>
              <a:rPr lang="pt-BR" sz="3200" dirty="0"/>
            </a:br>
            <a:r>
              <a:rPr lang="pt-BR" sz="3200" dirty="0"/>
              <a:t>licenciamento ambiental simplificado</a:t>
            </a:r>
          </a:p>
        </p:txBody>
      </p:sp>
    </p:spTree>
    <p:extLst>
      <p:ext uri="{BB962C8B-B14F-4D97-AF65-F5344CB8AC3E}">
        <p14:creationId xmlns:p14="http://schemas.microsoft.com/office/powerpoint/2010/main" val="434986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n°2 de 2014 - LAS</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768096" y="2610343"/>
            <a:ext cx="3566160" cy="3732268"/>
          </a:xfrm>
        </p:spPr>
        <p:txBody>
          <a:bodyPr>
            <a:normAutofit fontScale="85000" lnSpcReduction="20000"/>
          </a:bodyPr>
          <a:lstStyle/>
          <a:p>
            <a:r>
              <a:rPr lang="pt-BR" sz="1800" dirty="0"/>
              <a:t>Regulamenta uso do Licenciamento ambiental simplificado para 135 atividades</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3566160" cy="919180"/>
          </a:xfrm>
        </p:spPr>
        <p:txBody>
          <a:bodyPr/>
          <a:lstStyle/>
          <a:p>
            <a:r>
              <a:rPr lang="pt-BR" dirty="0"/>
              <a:t>Proposta</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4128308" cy="4048152"/>
          </a:xfrm>
        </p:spPr>
        <p:txBody>
          <a:bodyPr>
            <a:normAutofit fontScale="85000" lnSpcReduction="20000"/>
          </a:bodyPr>
          <a:lstStyle/>
          <a:p>
            <a:pPr algn="just"/>
            <a:r>
              <a:rPr lang="pt-BR" dirty="0"/>
              <a:t>Regulamenta uso do LAS para 127 atividades ( - 8 atividades)</a:t>
            </a:r>
          </a:p>
          <a:p>
            <a:pPr lvl="1"/>
            <a:r>
              <a:rPr lang="pt-BR" dirty="0"/>
              <a:t>Algumas das atividades retiradas e enquadradas em Dispensa:</a:t>
            </a:r>
          </a:p>
          <a:p>
            <a:pPr lvl="2"/>
            <a:r>
              <a:rPr lang="pt-BR" dirty="0"/>
              <a:t>Estação Rádio Base</a:t>
            </a:r>
          </a:p>
          <a:p>
            <a:pPr lvl="2"/>
            <a:r>
              <a:rPr lang="pt-BR" dirty="0"/>
              <a:t>Indústria da madeira  (3 itens)</a:t>
            </a:r>
          </a:p>
          <a:p>
            <a:pPr lvl="2"/>
            <a:endParaRPr lang="pt-BR" dirty="0"/>
          </a:p>
          <a:p>
            <a:pPr lvl="1"/>
            <a:r>
              <a:rPr lang="pt-BR" dirty="0"/>
              <a:t>Extração e tratamento de minerais </a:t>
            </a:r>
            <a:r>
              <a:rPr lang="pt-BR" u="sng" dirty="0"/>
              <a:t>retornou ao Licenciamento ordinário</a:t>
            </a:r>
            <a:r>
              <a:rPr lang="pt-BR" dirty="0"/>
              <a:t> devido ao DNPM exigir Licença prévia em seus procedimentos (8 atividades)</a:t>
            </a:r>
          </a:p>
          <a:p>
            <a:pPr lvl="1"/>
            <a:endParaRPr lang="pt-BR" dirty="0"/>
          </a:p>
          <a:p>
            <a:pPr lvl="1"/>
            <a:r>
              <a:rPr lang="pt-BR" dirty="0"/>
              <a:t>Atividades ajustadas: fabricação de velas, fabricação de refeições, fabricação de rações, Indústria da reciclagem (2 itens)</a:t>
            </a:r>
          </a:p>
          <a:p>
            <a:pPr lvl="1"/>
            <a:r>
              <a:rPr lang="pt-BR" dirty="0"/>
              <a:t>Nova atividade: Alterações viárias, criação, subdivisão ou relocação de lotes, remanejamento de redes de infraestrutura, criação de praças ou parques urbanos em parcelamento do solo implantado e registrado em cartório. (até 60ha)</a:t>
            </a:r>
          </a:p>
          <a:p>
            <a:pPr lvl="1"/>
            <a:r>
              <a:rPr lang="pt-BR" dirty="0"/>
              <a:t>Fabricação de bebida: 60.000 a 200.000 L/ano</a:t>
            </a:r>
          </a:p>
          <a:p>
            <a:pPr lvl="1"/>
            <a:endParaRPr lang="pt-BR" dirty="0"/>
          </a:p>
          <a:p>
            <a:pPr lvl="1"/>
            <a:endParaRPr lang="pt-BR" dirty="0"/>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451201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n°2 de 2014 - LAS</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768096" y="2610343"/>
            <a:ext cx="3566160" cy="3732268"/>
          </a:xfrm>
        </p:spPr>
        <p:txBody>
          <a:bodyPr>
            <a:normAutofit fontScale="92500" lnSpcReduction="10000"/>
          </a:bodyPr>
          <a:lstStyle/>
          <a:p>
            <a:r>
              <a:rPr lang="pt-BR" sz="1800" dirty="0"/>
              <a:t>Não há possibilidade de enquadrar novas atividades como Licenciamento Ambiental Simplificado</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4061806" cy="919180"/>
          </a:xfrm>
        </p:spPr>
        <p:txBody>
          <a:bodyPr/>
          <a:lstStyle/>
          <a:p>
            <a:r>
              <a:rPr lang="pt-BR" dirty="0"/>
              <a:t>Proposta (tópicos + relevantes)</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4128308" cy="4048152"/>
          </a:xfrm>
        </p:spPr>
        <p:txBody>
          <a:bodyPr>
            <a:normAutofit fontScale="92500" lnSpcReduction="10000"/>
          </a:bodyPr>
          <a:lstStyle/>
          <a:p>
            <a:r>
              <a:rPr lang="pt-BR" dirty="0"/>
              <a:t>Art. 4º O empreendedor poderá requerer de forma fundamentada ao órgão ambiental o enquadramento nos procedimentos de LAS para a atividade não enquadrada no </a:t>
            </a:r>
            <a:r>
              <a:rPr lang="pt-BR" cap="all" dirty="0"/>
              <a:t>anexo</a:t>
            </a:r>
            <a:r>
              <a:rPr lang="pt-BR" dirty="0"/>
              <a:t> I desta resolução</a:t>
            </a:r>
            <a:endParaRPr lang="pt-BR" sz="1800" dirty="0"/>
          </a:p>
          <a:p>
            <a:r>
              <a:rPr lang="pt-BR" dirty="0"/>
              <a:t>Parágrafo único. O licenciamento ambiental simplificado de atividades/empreendimentos não previstas no Anexo I desta Resolução, ou em normas específicas, poderá ser estabelecido mediante Parecer Técnico do órgão ambiental justificando o enquadramento do mesmo e comprovando o baixo potencial de impacto ambiental da atividade. </a:t>
            </a:r>
            <a:endParaRPr lang="pt-BR" sz="1800" dirty="0"/>
          </a:p>
          <a:p>
            <a:pPr lvl="1"/>
            <a:endParaRPr lang="pt-BR" dirty="0"/>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2747942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n°2 de 2014 - LAS</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768096" y="2610343"/>
            <a:ext cx="3566160" cy="3732268"/>
          </a:xfrm>
        </p:spPr>
        <p:txBody>
          <a:bodyPr>
            <a:normAutofit fontScale="92500"/>
          </a:bodyPr>
          <a:lstStyle/>
          <a:p>
            <a:pPr algn="just"/>
            <a:r>
              <a:rPr lang="pt-BR" sz="1800" dirty="0"/>
              <a:t>Necessário elaboração de Relatório Ambiental Simplificado conforme Termo de Referência estabelecido no Anexo 2, não informando quais projetos de engenharia devem ser elaborados e por que.</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4036868" cy="919180"/>
          </a:xfrm>
        </p:spPr>
        <p:txBody>
          <a:bodyPr/>
          <a:lstStyle/>
          <a:p>
            <a:r>
              <a:rPr lang="pt-BR" dirty="0"/>
              <a:t>Proposta (tópicos + relevantes)</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4128308" cy="4048152"/>
          </a:xfrm>
        </p:spPr>
        <p:txBody>
          <a:bodyPr>
            <a:normAutofit fontScale="92500"/>
          </a:bodyPr>
          <a:lstStyle/>
          <a:p>
            <a:r>
              <a:rPr lang="pt-BR" dirty="0"/>
              <a:t>Art. 6º. O licenciamento ambiental simplificado seguirá as seguintes etapas: </a:t>
            </a:r>
          </a:p>
          <a:p>
            <a:r>
              <a:rPr lang="pt-BR" dirty="0"/>
              <a:t>I – Elaboração de Memorial Descritivo contemplando a análise de viabilidade técnica e locacional, os impactos ambientais da atividade e as medidas mitigadoras previstas;</a:t>
            </a:r>
          </a:p>
          <a:p>
            <a:r>
              <a:rPr lang="pt-BR" dirty="0"/>
              <a:t>II – Preenchimento de formulário de Licenciamento Ambiental Simplificado com entrega de documentação</a:t>
            </a:r>
          </a:p>
          <a:p>
            <a:r>
              <a:rPr lang="pt-BR" dirty="0"/>
              <a:t>III – Checagem de viabilidade técnica e locacional pelo IBRAM e verificação do memorial descritivo.</a:t>
            </a:r>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145355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a:xfrm>
            <a:off x="540962" y="225858"/>
            <a:ext cx="7290054" cy="1499616"/>
          </a:xfrm>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p:txBody>
          <a:bodyPr>
            <a:normAutofit/>
          </a:bodyPr>
          <a:lstStyle/>
          <a:p>
            <a:r>
              <a:rPr lang="pt-BR" dirty="0"/>
              <a:t>As etapas do licenciamento ambiental simplificado serão executadas por meio dos seguintes procedimentos:</a:t>
            </a:r>
            <a:endParaRPr lang="pt-BR" sz="1800" dirty="0"/>
          </a:p>
          <a:p>
            <a:pPr lvl="0"/>
            <a:r>
              <a:rPr lang="pt-BR" dirty="0"/>
              <a:t>I.	Checagem das restrições existentes no local pretendido para implantação do empreendimento, no que tange ao Zoneamento de Unidades de Conservação, ao Plano Diretor de Ordenamento Territorial e às áreas de preservação permanente, entre outros.</a:t>
            </a:r>
          </a:p>
          <a:p>
            <a:pPr lvl="0"/>
            <a:r>
              <a:rPr lang="pt-BR" dirty="0"/>
              <a:t>II.	Preenchimento do Formulário de Licença ambiental simplificada, pelo responsável técnico do empreendimento; </a:t>
            </a:r>
          </a:p>
          <a:p>
            <a:pPr lvl="0"/>
            <a:r>
              <a:rPr lang="pt-BR" dirty="0"/>
              <a:t>III.	Entrega do Formulário de Licença Ambiental Simplificada assinado pelo responsável técnico e pelo representante do empreendimento, acompanhado dos seguintes documentos:</a:t>
            </a:r>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40962" y="1826418"/>
            <a:ext cx="3565525" cy="401393"/>
          </a:xfrm>
        </p:spPr>
        <p:txBody>
          <a:bodyPr/>
          <a:lstStyle/>
          <a:p>
            <a:pPr marL="0" indent="0">
              <a:spcBef>
                <a:spcPts val="0"/>
              </a:spcBef>
              <a:spcAft>
                <a:spcPts val="0"/>
              </a:spcAft>
              <a:buNone/>
            </a:pPr>
            <a:r>
              <a:rPr lang="pt-BR" sz="2200" dirty="0">
                <a:solidFill>
                  <a:schemeClr val="accent1"/>
                </a:solidFill>
              </a:rPr>
              <a:t>Proposta (tópicos + relevantes)</a:t>
            </a:r>
          </a:p>
          <a:p>
            <a:pPr marL="0" indent="0">
              <a:spcBef>
                <a:spcPts val="0"/>
              </a:spcBef>
              <a:spcAft>
                <a:spcPts val="0"/>
              </a:spcAft>
              <a:buNone/>
            </a:pPr>
            <a:endParaRPr lang="pt-BR" sz="2200" dirty="0">
              <a:solidFill>
                <a:schemeClr val="accent1"/>
              </a:solidFill>
            </a:endParaRPr>
          </a:p>
        </p:txBody>
      </p:sp>
    </p:spTree>
    <p:extLst>
      <p:ext uri="{BB962C8B-B14F-4D97-AF65-F5344CB8AC3E}">
        <p14:creationId xmlns:p14="http://schemas.microsoft.com/office/powerpoint/2010/main" val="3967438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a:xfrm>
            <a:off x="768096" y="2327563"/>
            <a:ext cx="7290055" cy="4380808"/>
          </a:xfrm>
        </p:spPr>
        <p:txBody>
          <a:bodyPr>
            <a:normAutofit fontScale="77500" lnSpcReduction="20000"/>
          </a:bodyPr>
          <a:lstStyle/>
          <a:p>
            <a:r>
              <a:rPr lang="pt-BR" dirty="0"/>
              <a:t>a.	Cópia de documento de identidade e Cadastro de Pessoa Física (CPF) do representante legal que assinar o requerimento;</a:t>
            </a:r>
          </a:p>
          <a:p>
            <a:r>
              <a:rPr lang="pt-BR" dirty="0"/>
              <a:t>b.	Cópia do Cadastro Nacional de Pessoa Jurídica (CNPJ);</a:t>
            </a:r>
          </a:p>
          <a:p>
            <a:r>
              <a:rPr lang="pt-BR" dirty="0"/>
              <a:t>c.	Cópia da Ata de Eleição da última diretoria, quando se tratar de Sociedade ou de Contrato Social registrado, quando se tratar de Sociedade de Quotas de Responsabilidade Limitada e última alteração contratual (atos constitutivos da empresa) no caso de pessoa jurídica;</a:t>
            </a:r>
          </a:p>
          <a:p>
            <a:r>
              <a:rPr lang="pt-BR" dirty="0"/>
              <a:t>d.	Comprovante de propriedade, posse ou ocupação a qualquer título da área.</a:t>
            </a:r>
          </a:p>
          <a:p>
            <a:r>
              <a:rPr lang="pt-BR" dirty="0"/>
              <a:t>e.	Comprovante do pagamento de preço público de análise do processo de licenciamento ambiental simplificado;</a:t>
            </a:r>
          </a:p>
          <a:p>
            <a:r>
              <a:rPr lang="pt-BR" dirty="0"/>
              <a:t>f.	Aviso de requerimento de Licenciamento Ambiental Simplificado publicado no Diário Oficial do Distrito Federal;</a:t>
            </a:r>
          </a:p>
          <a:p>
            <a:r>
              <a:rPr lang="pt-BR" dirty="0">
                <a:highlight>
                  <a:srgbClr val="FFFF00"/>
                </a:highlight>
              </a:rPr>
              <a:t>g.	Memorial descritivo e projetos de engenharia do empreendimento, conforme inciso IV;</a:t>
            </a:r>
          </a:p>
          <a:p>
            <a:r>
              <a:rPr lang="pt-BR" dirty="0"/>
              <a:t>h.	Anotação de responsabilidade técnica do responsável pelo preenchimento do Formulário e dos responsáveis pelos memorial descritivo e projetos de engenharia;</a:t>
            </a:r>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40962" y="1826418"/>
            <a:ext cx="3565525" cy="401393"/>
          </a:xfrm>
        </p:spPr>
        <p:txBody>
          <a:bodyPr>
            <a:normAutofit fontScale="92500"/>
          </a:bodyPr>
          <a:lstStyle/>
          <a:p>
            <a:r>
              <a:rPr lang="pt-BR" sz="2200" dirty="0">
                <a:solidFill>
                  <a:schemeClr val="accent1"/>
                </a:solidFill>
              </a:rPr>
              <a:t>Proposta (tópicos + relevantes)</a:t>
            </a:r>
          </a:p>
          <a:p>
            <a:endParaRPr lang="pt-BR" sz="2200" dirty="0">
              <a:solidFill>
                <a:schemeClr val="accent1"/>
              </a:solidFill>
            </a:endParaRPr>
          </a:p>
        </p:txBody>
      </p:sp>
    </p:spTree>
    <p:extLst>
      <p:ext uri="{BB962C8B-B14F-4D97-AF65-F5344CB8AC3E}">
        <p14:creationId xmlns:p14="http://schemas.microsoft.com/office/powerpoint/2010/main" val="204905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p:txBody>
          <a:bodyPr>
            <a:normAutofit/>
          </a:bodyPr>
          <a:lstStyle/>
          <a:p>
            <a:r>
              <a:rPr lang="pt-BR" dirty="0"/>
              <a:t>As etapas do licenciamento ambiental simplificado serão executadas por meio dos seguintes procedimentos:</a:t>
            </a:r>
            <a:endParaRPr lang="pt-BR" sz="1800" dirty="0"/>
          </a:p>
          <a:p>
            <a:pPr lvl="0"/>
            <a:r>
              <a:rPr lang="pt-BR" dirty="0"/>
              <a:t>IV.	O referido memorial descritivo deverão conter: </a:t>
            </a:r>
          </a:p>
          <a:p>
            <a:pPr lvl="1"/>
            <a:r>
              <a:rPr lang="pt-BR" dirty="0"/>
              <a:t>i.	Descrição das obras e intervenções necessárias para implantação e operação da atividade, </a:t>
            </a:r>
          </a:p>
          <a:p>
            <a:pPr lvl="1"/>
            <a:r>
              <a:rPr lang="pt-BR" dirty="0" err="1"/>
              <a:t>ii</a:t>
            </a:r>
            <a:r>
              <a:rPr lang="pt-BR" dirty="0"/>
              <a:t>.	Descrição da operação especificando o volume previsto de efluentes sólidos, líquidos e gasosos a serem gerados na atividade,</a:t>
            </a:r>
          </a:p>
          <a:p>
            <a:pPr lvl="1"/>
            <a:r>
              <a:rPr lang="pt-BR" dirty="0" err="1"/>
              <a:t>iii</a:t>
            </a:r>
            <a:r>
              <a:rPr lang="pt-BR" dirty="0"/>
              <a:t>.	Lista de impactos ambientais e medidas de controle e mitigação associadas; </a:t>
            </a:r>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40962" y="1826418"/>
            <a:ext cx="3565525" cy="401393"/>
          </a:xfrm>
        </p:spPr>
        <p:txBody>
          <a:bodyPr>
            <a:normAutofit fontScale="92500"/>
          </a:bodyPr>
          <a:lstStyle/>
          <a:p>
            <a:r>
              <a:rPr lang="pt-BR" sz="2200" dirty="0">
                <a:solidFill>
                  <a:schemeClr val="accent1"/>
                </a:solidFill>
              </a:rPr>
              <a:t>Proposta (tópicos + relevantes)</a:t>
            </a:r>
          </a:p>
          <a:p>
            <a:endParaRPr lang="pt-BR" sz="2200" dirty="0">
              <a:solidFill>
                <a:schemeClr val="accent1"/>
              </a:solidFill>
            </a:endParaRPr>
          </a:p>
        </p:txBody>
      </p:sp>
    </p:spTree>
    <p:extLst>
      <p:ext uri="{BB962C8B-B14F-4D97-AF65-F5344CB8AC3E}">
        <p14:creationId xmlns:p14="http://schemas.microsoft.com/office/powerpoint/2010/main" val="4112065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F6A188-8021-41F4-8A37-EAC92CFE2BAA}"/>
              </a:ext>
            </a:extLst>
          </p:cNvPr>
          <p:cNvSpPr>
            <a:spLocks noGrp="1"/>
          </p:cNvSpPr>
          <p:nvPr>
            <p:ph type="title"/>
          </p:nvPr>
        </p:nvSpPr>
        <p:spPr>
          <a:xfrm>
            <a:off x="0" y="4960137"/>
            <a:ext cx="9144000" cy="1463040"/>
          </a:xfrm>
          <a:solidFill>
            <a:schemeClr val="bg1"/>
          </a:solidFill>
        </p:spPr>
        <p:txBody>
          <a:bodyPr>
            <a:noAutofit/>
          </a:bodyPr>
          <a:lstStyle/>
          <a:p>
            <a:r>
              <a:rPr lang="pt-BR" sz="3200" dirty="0" err="1"/>
              <a:t>RESOLUÇão</a:t>
            </a:r>
            <a:r>
              <a:rPr lang="pt-BR" sz="3200" dirty="0"/>
              <a:t> CONAM N°1 DE 2014</a:t>
            </a:r>
            <a:br>
              <a:rPr lang="pt-BR" sz="3200" dirty="0"/>
            </a:br>
            <a:br>
              <a:rPr lang="pt-BR" sz="3200" dirty="0"/>
            </a:br>
            <a:r>
              <a:rPr lang="pt-BR" sz="3200" dirty="0"/>
              <a:t>Autorização ambiental</a:t>
            </a:r>
          </a:p>
        </p:txBody>
      </p:sp>
    </p:spTree>
    <p:extLst>
      <p:ext uri="{BB962C8B-B14F-4D97-AF65-F5344CB8AC3E}">
        <p14:creationId xmlns:p14="http://schemas.microsoft.com/office/powerpoint/2010/main" val="1992884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a:xfrm>
            <a:off x="768096" y="585216"/>
            <a:ext cx="7290054" cy="1241202"/>
          </a:xfrm>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a:xfrm>
            <a:off x="540962" y="2285999"/>
            <a:ext cx="8303780" cy="4463935"/>
          </a:xfrm>
        </p:spPr>
        <p:txBody>
          <a:bodyPr>
            <a:normAutofit lnSpcReduction="10000"/>
          </a:bodyPr>
          <a:lstStyle/>
          <a:p>
            <a:pPr lvl="2"/>
            <a:r>
              <a:rPr lang="pt-BR" sz="1400" dirty="0"/>
              <a:t>V.	Deverão ser apresentados projetos de engenharia com sua respectiva Anotação de Responsabilidade Técnica - ART: </a:t>
            </a:r>
          </a:p>
          <a:p>
            <a:pPr lvl="3" algn="just"/>
            <a:r>
              <a:rPr lang="pt-BR" sz="1400" dirty="0"/>
              <a:t>a.	</a:t>
            </a:r>
            <a:r>
              <a:rPr lang="pt-BR" sz="1400" u="sng" dirty="0"/>
              <a:t>Se houver a necessidade de instalação de sistema de drenagem </a:t>
            </a:r>
            <a:r>
              <a:rPr lang="pt-BR" sz="1400" dirty="0"/>
              <a:t>de águas pluviais: deve ser apresentado Projeto de drenagem pluvial e,   caso esteja em área urbana, este projeto deve estar aprovado pela NOVACAP. Se houver previsão de lançamento das águas pluviais em corpo hídrico, deverá ser apresentado Outorga da ADASA; </a:t>
            </a:r>
          </a:p>
          <a:p>
            <a:pPr lvl="3" algn="just"/>
            <a:r>
              <a:rPr lang="pt-BR" sz="1400" dirty="0"/>
              <a:t>b.	</a:t>
            </a:r>
            <a:r>
              <a:rPr lang="pt-BR" sz="1400" u="sng" dirty="0"/>
              <a:t>Se houver a necessidade de tratamento dos efluentes gerados </a:t>
            </a:r>
            <a:r>
              <a:rPr lang="pt-BR" sz="1400" dirty="0"/>
              <a:t>na produção: Apresentar Projeto de sistema de tratamento de efluentes, com memorial de cálculo, plantas de projeto, detalhamento da forma de recuperação das áreas impactadas pelas obras. </a:t>
            </a:r>
          </a:p>
          <a:p>
            <a:pPr lvl="3" algn="just"/>
            <a:r>
              <a:rPr lang="pt-BR" sz="1400" dirty="0"/>
              <a:t>c.	</a:t>
            </a:r>
            <a:r>
              <a:rPr lang="pt-BR" sz="1400" u="sng" dirty="0"/>
              <a:t>Se o efluente tratado for disposto em corpo hídrico</a:t>
            </a:r>
            <a:r>
              <a:rPr lang="pt-BR" sz="1400" dirty="0"/>
              <a:t>, deverá ser apresentado outorga de lançamento de efluentes em corpo hídrico e, caso o efluente do empreendimento seja conectado à rede de esgoto da CAESB, deve ser apresentado manifestação da CAESB permitindo essa ligação e em quais termos ela deve ocorrer. Decreto n°18.328 de 1997.</a:t>
            </a:r>
          </a:p>
          <a:p>
            <a:pPr lvl="3" algn="just"/>
            <a:r>
              <a:rPr lang="pt-BR" sz="1400" dirty="0"/>
              <a:t>d.	</a:t>
            </a:r>
            <a:r>
              <a:rPr lang="pt-BR" sz="1400" u="sng" dirty="0"/>
              <a:t>Se houver necessidade de abastecimento de água </a:t>
            </a:r>
            <a:r>
              <a:rPr lang="pt-BR" sz="1400" dirty="0"/>
              <a:t>por meio de captação subterrânea ou superficial própria, deve ser apresentado Outorga da ADASA de captação de água.</a:t>
            </a:r>
          </a:p>
          <a:p>
            <a:pPr lvl="3" algn="just"/>
            <a:r>
              <a:rPr lang="pt-BR" sz="1400" dirty="0"/>
              <a:t>e.	</a:t>
            </a:r>
            <a:r>
              <a:rPr lang="pt-BR" sz="1400" u="sng" dirty="0"/>
              <a:t>Se houver a emissão de poluentes atmosféricos em </a:t>
            </a:r>
            <a:r>
              <a:rPr lang="pt-BR" sz="1400" dirty="0"/>
              <a:t>quantidade que que esteja acima do permitido pela resolução CONAMA nº 382 de 2006 deve ser apresentado projeto de sistema de tratamento de emissões atmosféricas, com programa de monitoramento da qualidade do ar. </a:t>
            </a:r>
          </a:p>
          <a:p>
            <a:pPr lvl="3" algn="just"/>
            <a:r>
              <a:rPr lang="pt-BR" sz="1400" dirty="0"/>
              <a:t>f.	</a:t>
            </a:r>
            <a:r>
              <a:rPr lang="pt-BR" sz="1400" u="sng" dirty="0"/>
              <a:t>Se houver o armazenamento de produtos perigosos </a:t>
            </a:r>
            <a:r>
              <a:rPr lang="pt-BR" sz="1400" dirty="0"/>
              <a:t>deverá ser apresentado projeto do sistema de contenção e projeto de sistema de drenagem oleosa.</a:t>
            </a:r>
          </a:p>
          <a:p>
            <a:pPr lvl="3" algn="just"/>
            <a:r>
              <a:rPr lang="pt-BR" sz="1400" dirty="0"/>
              <a:t>g.	</a:t>
            </a:r>
            <a:r>
              <a:rPr lang="pt-BR" sz="1400" u="sng" dirty="0"/>
              <a:t>Se houver necessidade de supressão vegetal </a:t>
            </a:r>
            <a:r>
              <a:rPr lang="pt-BR" sz="1400" dirty="0"/>
              <a:t>deve ser apresentado inventário florístico conforme Termo de Referência do IBRAM;</a:t>
            </a:r>
          </a:p>
          <a:p>
            <a:pPr lvl="2"/>
            <a:endParaRPr lang="pt-BR" dirty="0"/>
          </a:p>
          <a:p>
            <a:pPr lvl="2"/>
            <a:endParaRPr lang="pt-BR" dirty="0"/>
          </a:p>
          <a:p>
            <a:pPr lvl="2"/>
            <a:endParaRPr lang="pt-BR" dirty="0"/>
          </a:p>
          <a:p>
            <a:pPr lvl="1"/>
            <a:endParaRPr lang="pt-BR" dirty="0"/>
          </a:p>
          <a:p>
            <a:pPr lvl="1"/>
            <a:endParaRPr lang="pt-BR" dirty="0"/>
          </a:p>
          <a:p>
            <a:pPr lvl="1"/>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40962" y="1826418"/>
            <a:ext cx="3565525" cy="401393"/>
          </a:xfrm>
        </p:spPr>
        <p:txBody>
          <a:bodyPr>
            <a:normAutofit fontScale="92500"/>
          </a:bodyPr>
          <a:lstStyle/>
          <a:p>
            <a:r>
              <a:rPr lang="pt-BR" sz="2200" dirty="0">
                <a:solidFill>
                  <a:schemeClr val="accent1"/>
                </a:solidFill>
              </a:rPr>
              <a:t>Proposta (tópicos + relevantes)</a:t>
            </a:r>
          </a:p>
          <a:p>
            <a:endParaRPr lang="pt-BR" sz="2200" dirty="0">
              <a:solidFill>
                <a:schemeClr val="accent1"/>
              </a:solidFill>
            </a:endParaRPr>
          </a:p>
        </p:txBody>
      </p:sp>
    </p:spTree>
    <p:extLst>
      <p:ext uri="{BB962C8B-B14F-4D97-AF65-F5344CB8AC3E}">
        <p14:creationId xmlns:p14="http://schemas.microsoft.com/office/powerpoint/2010/main" val="2494705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a:xfrm>
            <a:off x="768096" y="2286000"/>
            <a:ext cx="7777388" cy="4322618"/>
          </a:xfrm>
        </p:spPr>
        <p:txBody>
          <a:bodyPr>
            <a:normAutofit/>
          </a:bodyPr>
          <a:lstStyle/>
          <a:p>
            <a:pPr lvl="2" algn="just"/>
            <a:r>
              <a:rPr lang="pt-BR" sz="1800" dirty="0"/>
              <a:t>VI.	Preenchimento, pelo órgão ambiental, </a:t>
            </a:r>
            <a:r>
              <a:rPr lang="pt-BR" sz="1800" dirty="0">
                <a:highlight>
                  <a:srgbClr val="FFFF00"/>
                </a:highlight>
              </a:rPr>
              <a:t>do Parecer Técnico</a:t>
            </a:r>
            <a:r>
              <a:rPr lang="pt-BR" sz="1800" dirty="0"/>
              <a:t>, o qual verificará a viabilidade técnica e locacional, com indicação dos potenciais impactos do empreendimento, as medidas mitigadoras necessárias para o empreendimento.</a:t>
            </a:r>
          </a:p>
          <a:p>
            <a:pPr lvl="2" algn="just"/>
            <a:r>
              <a:rPr lang="pt-BR" sz="1800" dirty="0"/>
              <a:t>VII.	Se for o caso</a:t>
            </a:r>
            <a:r>
              <a:rPr lang="pt-BR" sz="1800" dirty="0">
                <a:highlight>
                  <a:srgbClr val="FFFF00"/>
                </a:highlight>
              </a:rPr>
              <a:t>, envio de manifestação </a:t>
            </a:r>
            <a:r>
              <a:rPr lang="pt-BR" sz="1800" dirty="0"/>
              <a:t>técnica do órgão ambiental ao interessado </a:t>
            </a:r>
            <a:r>
              <a:rPr lang="pt-BR" sz="1800" dirty="0">
                <a:highlight>
                  <a:srgbClr val="FFFF00"/>
                </a:highlight>
              </a:rPr>
              <a:t>solicitando esclarecimentos e complementações</a:t>
            </a:r>
            <a:r>
              <a:rPr lang="pt-BR" sz="1800" dirty="0"/>
              <a:t>, uma única vez, em decorrência da análise dos documentos, projetos apresentados, podendo haver a reiteração dessa solicitação caso os esclarecimentos e complementações não tenham sido satisfatórios;</a:t>
            </a:r>
          </a:p>
          <a:p>
            <a:pPr lvl="2" algn="just"/>
            <a:r>
              <a:rPr lang="pt-BR" sz="1800" dirty="0"/>
              <a:t>VIII.	</a:t>
            </a:r>
            <a:r>
              <a:rPr lang="pt-BR" sz="1800" dirty="0">
                <a:highlight>
                  <a:srgbClr val="FFFF00"/>
                </a:highlight>
              </a:rPr>
              <a:t>Deferimento ou indeferimento</a:t>
            </a:r>
            <a:r>
              <a:rPr lang="pt-BR" sz="1800" dirty="0"/>
              <a:t> do pedido de licença simplificada, com publicação em Diário Oficial do Distrito Federal, do recebimento de Licença Ambiental Simplificada, pelo interessado, se for o caso.</a:t>
            </a:r>
          </a:p>
          <a:p>
            <a:pPr marL="310896" lvl="2" indent="0">
              <a:buNone/>
            </a:pPr>
            <a:endParaRPr lang="pt-BR" sz="1800" dirty="0"/>
          </a:p>
          <a:p>
            <a:pPr lvl="1"/>
            <a:endParaRPr lang="pt-BR" sz="2400" dirty="0"/>
          </a:p>
          <a:p>
            <a:pPr lvl="1"/>
            <a:endParaRPr lang="pt-BR" sz="2400" dirty="0"/>
          </a:p>
          <a:p>
            <a:pPr lvl="1"/>
            <a:endParaRPr lang="pt-BR" sz="2400"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81891" y="1783778"/>
            <a:ext cx="3565525" cy="401638"/>
          </a:xfrm>
        </p:spPr>
        <p:txBody>
          <a:bodyPr>
            <a:normAutofit fontScale="92500"/>
          </a:bodyPr>
          <a:lstStyle/>
          <a:p>
            <a:r>
              <a:rPr lang="pt-BR" sz="2200" dirty="0">
                <a:solidFill>
                  <a:schemeClr val="accent1"/>
                </a:solidFill>
              </a:rPr>
              <a:t>Proposta (tópicos + relevantes)</a:t>
            </a:r>
          </a:p>
          <a:p>
            <a:endParaRPr lang="pt-BR" sz="2200" dirty="0">
              <a:solidFill>
                <a:schemeClr val="accent1"/>
              </a:solidFill>
            </a:endParaRPr>
          </a:p>
        </p:txBody>
      </p:sp>
    </p:spTree>
    <p:extLst>
      <p:ext uri="{BB962C8B-B14F-4D97-AF65-F5344CB8AC3E}">
        <p14:creationId xmlns:p14="http://schemas.microsoft.com/office/powerpoint/2010/main" val="2308046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a:t>RESOLUÇÃO CONAM n°2 de 2014 - LAS</a:t>
            </a:r>
            <a:endParaRPr lang="pt-BR" dirty="0"/>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idx="1"/>
          </p:nvPr>
        </p:nvSpPr>
        <p:spPr/>
        <p:txBody>
          <a:bodyPr>
            <a:normAutofit/>
          </a:bodyPr>
          <a:lstStyle/>
          <a:p>
            <a:r>
              <a:rPr lang="pt-BR" sz="1800" dirty="0"/>
              <a:t>§ 1º. O IBRAM deverá publicar no seu site eletrônico o Aviso de requerimento, o recebimento e o indeferimento de Licenciamento Ambiental Simplificado,</a:t>
            </a:r>
            <a:endParaRPr lang="pt-BR" sz="1600" dirty="0"/>
          </a:p>
          <a:p>
            <a:r>
              <a:rPr lang="pt-BR" sz="1800" dirty="0"/>
              <a:t>§ 2º. O Interessado deverá publicar o requerimento e o recebimento do Licenciamento Ambiental Simplificado no Diário Oficial do Distrito Federal;</a:t>
            </a:r>
            <a:endParaRPr lang="pt-BR" sz="1600" dirty="0"/>
          </a:p>
          <a:p>
            <a:r>
              <a:rPr lang="pt-BR" sz="1800" dirty="0"/>
              <a:t>Art. 8º A Licença Ambiental Simplificada autorizará de uma única vez a supressão de vegetação, instalação e operação da atividade, a execução de medidas mitigadoras. </a:t>
            </a:r>
            <a:endParaRPr lang="pt-BR" sz="1600" dirty="0"/>
          </a:p>
          <a:p>
            <a:r>
              <a:rPr lang="pt-BR" sz="1800" dirty="0"/>
              <a:t>Art. 9º. Por serem consideradas atividades de pequeno potencial de impacto ambiental, as atividades objeto de Licenciamento Ambiental Simplificado não são passíveis de compensação ambiental e não necessitam executar programa de educação ambiental.</a:t>
            </a:r>
            <a:endParaRPr lang="pt-BR" sz="1600" dirty="0"/>
          </a:p>
          <a:p>
            <a:pPr marL="310896" lvl="2" indent="0">
              <a:buNone/>
            </a:pPr>
            <a:endParaRPr lang="pt-BR" sz="1600" dirty="0"/>
          </a:p>
          <a:p>
            <a:pPr lvl="1"/>
            <a:endParaRPr lang="pt-BR" sz="2000" dirty="0"/>
          </a:p>
          <a:p>
            <a:pPr lvl="1"/>
            <a:endParaRPr lang="pt-BR" sz="2000" dirty="0"/>
          </a:p>
          <a:p>
            <a:pPr lvl="1"/>
            <a:endParaRPr lang="pt-BR" sz="2000"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4294967295"/>
          </p:nvPr>
        </p:nvSpPr>
        <p:spPr>
          <a:xfrm>
            <a:off x="540327" y="1783778"/>
            <a:ext cx="3565525" cy="401638"/>
          </a:xfrm>
        </p:spPr>
        <p:txBody>
          <a:bodyPr>
            <a:normAutofit fontScale="92500"/>
          </a:bodyPr>
          <a:lstStyle/>
          <a:p>
            <a:r>
              <a:rPr lang="pt-BR" sz="2200" dirty="0">
                <a:solidFill>
                  <a:schemeClr val="accent1"/>
                </a:solidFill>
              </a:rPr>
              <a:t>Proposta (tópicos + relevantes)</a:t>
            </a:r>
          </a:p>
          <a:p>
            <a:endParaRPr lang="pt-BR" sz="2200" dirty="0">
              <a:solidFill>
                <a:schemeClr val="accent1"/>
              </a:solidFill>
            </a:endParaRPr>
          </a:p>
        </p:txBody>
      </p:sp>
    </p:spTree>
    <p:extLst>
      <p:ext uri="{BB962C8B-B14F-4D97-AF65-F5344CB8AC3E}">
        <p14:creationId xmlns:p14="http://schemas.microsoft.com/office/powerpoint/2010/main" val="1795755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01374EB-DC07-4FC7-B1DD-9642E0506286}"/>
              </a:ext>
            </a:extLst>
          </p:cNvPr>
          <p:cNvSpPr>
            <a:spLocks noGrp="1"/>
          </p:cNvSpPr>
          <p:nvPr>
            <p:ph type="ctrTitle"/>
          </p:nvPr>
        </p:nvSpPr>
        <p:spPr>
          <a:xfrm>
            <a:off x="342901" y="4960137"/>
            <a:ext cx="3888278" cy="1463040"/>
          </a:xfrm>
        </p:spPr>
        <p:txBody>
          <a:bodyPr/>
          <a:lstStyle/>
          <a:p>
            <a:r>
              <a:rPr lang="pt-BR" dirty="0"/>
              <a:t>Agradecimentos:</a:t>
            </a:r>
          </a:p>
        </p:txBody>
      </p:sp>
      <p:sp>
        <p:nvSpPr>
          <p:cNvPr id="5" name="Subtítulo 4">
            <a:extLst>
              <a:ext uri="{FF2B5EF4-FFF2-40B4-BE49-F238E27FC236}">
                <a16:creationId xmlns:a16="http://schemas.microsoft.com/office/drawing/2014/main" id="{0B36C61D-5326-4D29-B142-AB21803B3BC1}"/>
              </a:ext>
            </a:extLst>
          </p:cNvPr>
          <p:cNvSpPr>
            <a:spLocks noGrp="1"/>
          </p:cNvSpPr>
          <p:nvPr>
            <p:ph type="subTitle" idx="1"/>
          </p:nvPr>
        </p:nvSpPr>
        <p:spPr>
          <a:xfrm>
            <a:off x="4355869" y="4655126"/>
            <a:ext cx="4596938" cy="2111433"/>
          </a:xfrm>
        </p:spPr>
        <p:txBody>
          <a:bodyPr>
            <a:normAutofit/>
          </a:bodyPr>
          <a:lstStyle/>
          <a:p>
            <a:r>
              <a:rPr lang="pt-BR" dirty="0"/>
              <a:t>-Câmara Técnica de revisão das resoluções CONAM</a:t>
            </a:r>
          </a:p>
          <a:p>
            <a:r>
              <a:rPr lang="pt-BR" dirty="0"/>
              <a:t>-CEB</a:t>
            </a:r>
          </a:p>
          <a:p>
            <a:r>
              <a:rPr lang="pt-BR" dirty="0"/>
              <a:t>-NOVACAP</a:t>
            </a:r>
          </a:p>
          <a:p>
            <a:r>
              <a:rPr lang="pt-BR" dirty="0"/>
              <a:t>-FIBRA</a:t>
            </a:r>
          </a:p>
          <a:p>
            <a:r>
              <a:rPr lang="pt-BR" dirty="0"/>
              <a:t>-ADASA</a:t>
            </a:r>
          </a:p>
          <a:p>
            <a:r>
              <a:rPr lang="pt-BR" dirty="0"/>
              <a:t>-EMATER</a:t>
            </a:r>
          </a:p>
          <a:p>
            <a:endParaRPr lang="pt-BR" dirty="0"/>
          </a:p>
        </p:txBody>
      </p:sp>
    </p:spTree>
    <p:extLst>
      <p:ext uri="{BB962C8B-B14F-4D97-AF65-F5344CB8AC3E}">
        <p14:creationId xmlns:p14="http://schemas.microsoft.com/office/powerpoint/2010/main" val="364440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n°1 de 2014 - AA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5" y="1822191"/>
            <a:ext cx="7444879" cy="919180"/>
          </a:xfrm>
        </p:spPr>
        <p:txBody>
          <a:bodyPr/>
          <a:lstStyle/>
          <a:p>
            <a:r>
              <a:rPr lang="pt-BR" dirty="0"/>
              <a:t>Não houve ajustes desde a reunião do dia 03/10/2017</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3566160" cy="4048152"/>
          </a:xfrm>
        </p:spPr>
        <p:txBody>
          <a:bodyPr>
            <a:normAutofit/>
          </a:bodyPr>
          <a:lstStyle/>
          <a:p>
            <a:pPr lvl="1"/>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232909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n°1 de 2014 - AA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768096" y="2610343"/>
            <a:ext cx="3566160" cy="3732268"/>
          </a:xfrm>
        </p:spPr>
        <p:txBody>
          <a:bodyPr>
            <a:normAutofit fontScale="92500" lnSpcReduction="20000"/>
          </a:bodyPr>
          <a:lstStyle/>
          <a:p>
            <a:r>
              <a:rPr lang="pt-BR" dirty="0"/>
              <a:t>Regulamenta uso da Autorização Ambiental para 23 atividades</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3566160" cy="919180"/>
          </a:xfrm>
        </p:spPr>
        <p:txBody>
          <a:bodyPr/>
          <a:lstStyle/>
          <a:p>
            <a:r>
              <a:rPr lang="pt-BR" dirty="0"/>
              <a:t>Proposta</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3566160" cy="4048152"/>
          </a:xfrm>
        </p:spPr>
        <p:txBody>
          <a:bodyPr>
            <a:normAutofit fontScale="92500" lnSpcReduction="20000"/>
          </a:bodyPr>
          <a:lstStyle/>
          <a:p>
            <a:r>
              <a:rPr lang="pt-BR" dirty="0"/>
              <a:t>Regulamenta uso da Autorização ambiental para 28 atividades</a:t>
            </a:r>
          </a:p>
          <a:p>
            <a:pPr lvl="1"/>
            <a:r>
              <a:rPr lang="pt-BR" dirty="0"/>
              <a:t>2 atividades relacionada a armazenamento de combustível (itens 1 e 2)</a:t>
            </a:r>
          </a:p>
          <a:p>
            <a:pPr lvl="1"/>
            <a:r>
              <a:rPr lang="pt-BR" dirty="0"/>
              <a:t>criação de lotes para equipamento público (item 5 – (ajuste do item 23)</a:t>
            </a:r>
          </a:p>
          <a:p>
            <a:pPr lvl="1"/>
            <a:r>
              <a:rPr lang="pt-BR" dirty="0"/>
              <a:t>utilização de área de empréstimo em faixa de domínio (item 7)</a:t>
            </a:r>
          </a:p>
          <a:p>
            <a:pPr lvl="1"/>
            <a:r>
              <a:rPr lang="pt-BR" dirty="0"/>
              <a:t>atividades relacionadas a implantação e manutenção de reservatórios de abastecimento público (itens 22 e 23)</a:t>
            </a:r>
          </a:p>
          <a:p>
            <a:pPr lvl="1"/>
            <a:r>
              <a:rPr lang="pt-BR" dirty="0"/>
              <a:t>Revitalização de pequenos e médios barramentos com LO vigente (item 9)</a:t>
            </a:r>
          </a:p>
          <a:p>
            <a:pPr lvl="1"/>
            <a:r>
              <a:rPr lang="pt-BR" dirty="0"/>
              <a:t>Retirada do item 14 de AA para DLA:</a:t>
            </a:r>
          </a:p>
          <a:p>
            <a:pPr lvl="2"/>
            <a:r>
              <a:rPr lang="pt-BR" dirty="0"/>
              <a:t>Melhorias em Estações de Tratamento de Água e Estações de Tratamento de Esgotos que envolvam obras civis, e que não envolvam aumento da capacidade de tratamento, ou mudança na concepção do processo de tratamento.</a:t>
            </a:r>
          </a:p>
          <a:p>
            <a:pPr lvl="1"/>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380418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n°1 de 2014 - AA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p:txBody>
          <a:bodyPr>
            <a:normAutofit/>
          </a:bodyPr>
          <a:lstStyle/>
          <a:p>
            <a:r>
              <a:rPr lang="pt-BR" dirty="0"/>
              <a:t>Não prevê o uso da autorização ambiental para atividades não listadas no anexo</a:t>
            </a:r>
          </a:p>
          <a:p>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p:txBody>
          <a:bodyPr/>
          <a:lstStyle/>
          <a:p>
            <a:r>
              <a:rPr lang="pt-BR" dirty="0"/>
              <a:t>Proposta</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p:txBody>
          <a:bodyPr>
            <a:normAutofit/>
          </a:bodyPr>
          <a:lstStyle/>
          <a:p>
            <a:pPr algn="just"/>
            <a:r>
              <a:rPr lang="pt-BR" dirty="0"/>
              <a:t>Prevê o uso da Autorização Ambiental para atividades não listadas no anexo desde que seja atividade temporária, obra que sua operação dispensa LO, e obra/atividade que está vinculada a uma atividade licenciada (Art.1º, §2 e 3º)</a:t>
            </a:r>
          </a:p>
        </p:txBody>
      </p:sp>
    </p:spTree>
    <p:extLst>
      <p:ext uri="{BB962C8B-B14F-4D97-AF65-F5344CB8AC3E}">
        <p14:creationId xmlns:p14="http://schemas.microsoft.com/office/powerpoint/2010/main" val="2410595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n°1 de 2014 - AA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846963" y="1733348"/>
            <a:ext cx="3566160" cy="82296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846963" y="2496312"/>
            <a:ext cx="3566160" cy="3341572"/>
          </a:xfrm>
        </p:spPr>
        <p:txBody>
          <a:bodyPr>
            <a:normAutofit fontScale="85000" lnSpcReduction="10000"/>
          </a:bodyPr>
          <a:lstStyle/>
          <a:p>
            <a:r>
              <a:rPr lang="pt-BR" dirty="0"/>
              <a:t>Estabelece procedimentos</a:t>
            </a:r>
          </a:p>
          <a:p>
            <a:endParaRPr lang="pt-BR" dirty="0"/>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3826972" y="1673352"/>
            <a:ext cx="3566160" cy="822960"/>
          </a:xfrm>
        </p:spPr>
        <p:txBody>
          <a:bodyPr/>
          <a:lstStyle/>
          <a:p>
            <a:r>
              <a:rPr lang="pt-BR" dirty="0"/>
              <a:t>Proposta</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3699163" y="2496312"/>
            <a:ext cx="5004261" cy="3813048"/>
          </a:xfrm>
        </p:spPr>
        <p:txBody>
          <a:bodyPr>
            <a:normAutofit fontScale="85000" lnSpcReduction="10000"/>
          </a:bodyPr>
          <a:lstStyle/>
          <a:p>
            <a:pPr algn="just"/>
            <a:r>
              <a:rPr lang="pt-BR" dirty="0"/>
              <a:t>Mantêm os procedimentos e faz mais detalhamento destes procedimentos:</a:t>
            </a:r>
          </a:p>
          <a:p>
            <a:pPr algn="just"/>
            <a:r>
              <a:rPr lang="pt-BR" dirty="0"/>
              <a:t>Art. 8º A Autorização Ambiental autorizará de uma única vez a supressão de vegetação, instalação e operação da atividade, a execução de medidas mitigadoras e programas vinculados, quando for o caso.</a:t>
            </a:r>
          </a:p>
          <a:p>
            <a:pPr algn="just"/>
            <a:r>
              <a:rPr lang="pt-BR" dirty="0"/>
              <a:t>Art. 9º. Por serem consideradas atividades de pequeno potencial de impacto ambiental, as atividades objeto de Autorização Ambiental não são passíveis de compensação ambiental e não necessitam executar programa de educação ambiental.</a:t>
            </a:r>
          </a:p>
          <a:p>
            <a:pPr algn="just"/>
            <a:r>
              <a:rPr lang="pt-BR" dirty="0"/>
              <a:t>Art.11º – A expedição da Autorização Ambiental será publicada no site do IBRAM, por meio do Boletim de serviços, para a devida publicidade.</a:t>
            </a:r>
          </a:p>
          <a:p>
            <a:pPr algn="just"/>
            <a:endParaRPr lang="pt-BR" dirty="0"/>
          </a:p>
          <a:p>
            <a:pPr algn="just"/>
            <a:endParaRPr lang="pt-BR" dirty="0"/>
          </a:p>
        </p:txBody>
      </p:sp>
    </p:spTree>
    <p:extLst>
      <p:ext uri="{BB962C8B-B14F-4D97-AF65-F5344CB8AC3E}">
        <p14:creationId xmlns:p14="http://schemas.microsoft.com/office/powerpoint/2010/main" val="225235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F6A188-8021-41F4-8A37-EAC92CFE2BAA}"/>
              </a:ext>
            </a:extLst>
          </p:cNvPr>
          <p:cNvSpPr>
            <a:spLocks noGrp="1"/>
          </p:cNvSpPr>
          <p:nvPr>
            <p:ph type="title"/>
          </p:nvPr>
        </p:nvSpPr>
        <p:spPr>
          <a:xfrm>
            <a:off x="0" y="4960137"/>
            <a:ext cx="9144000" cy="1463040"/>
          </a:xfrm>
          <a:solidFill>
            <a:schemeClr val="bg1"/>
          </a:solidFill>
        </p:spPr>
        <p:txBody>
          <a:bodyPr>
            <a:noAutofit/>
          </a:bodyPr>
          <a:lstStyle/>
          <a:p>
            <a:r>
              <a:rPr lang="pt-BR" sz="3200" dirty="0" err="1"/>
              <a:t>RESOLUÇão</a:t>
            </a:r>
            <a:r>
              <a:rPr lang="pt-BR" sz="3200" dirty="0"/>
              <a:t> CONAM N°3 DE 2014</a:t>
            </a:r>
            <a:br>
              <a:rPr lang="pt-BR" sz="3200" dirty="0"/>
            </a:br>
            <a:br>
              <a:rPr lang="pt-BR" sz="3200" dirty="0"/>
            </a:br>
            <a:r>
              <a:rPr lang="pt-BR" sz="3200" dirty="0"/>
              <a:t>dispensa de licenciamento ambiental</a:t>
            </a:r>
          </a:p>
        </p:txBody>
      </p:sp>
    </p:spTree>
    <p:extLst>
      <p:ext uri="{BB962C8B-B14F-4D97-AF65-F5344CB8AC3E}">
        <p14:creationId xmlns:p14="http://schemas.microsoft.com/office/powerpoint/2010/main" val="344048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n°3 de 2014 - DLA</a:t>
            </a:r>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5" y="1822191"/>
            <a:ext cx="7444879" cy="919180"/>
          </a:xfrm>
        </p:spPr>
        <p:txBody>
          <a:bodyPr/>
          <a:lstStyle/>
          <a:p>
            <a:r>
              <a:rPr lang="pt-BR" dirty="0"/>
              <a:t>Houve ajustes desde a reunião do dia 03/10/2017</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3566160" cy="4048152"/>
          </a:xfrm>
        </p:spPr>
        <p:txBody>
          <a:bodyPr>
            <a:normAutofit fontScale="92500" lnSpcReduction="10000"/>
          </a:bodyPr>
          <a:lstStyle/>
          <a:p>
            <a:pPr lvl="1"/>
            <a:endParaRPr lang="pt-BR" dirty="0"/>
          </a:p>
          <a:p>
            <a:pPr lvl="1"/>
            <a:endParaRPr lang="pt-BR" dirty="0"/>
          </a:p>
          <a:p>
            <a:pPr lvl="1"/>
            <a:endParaRPr lang="pt-BR" dirty="0"/>
          </a:p>
          <a:p>
            <a:pPr lvl="1"/>
            <a:endParaRPr lang="pt-BR" dirty="0"/>
          </a:p>
        </p:txBody>
      </p:sp>
      <p:sp>
        <p:nvSpPr>
          <p:cNvPr id="5" name="Espaço Reservado para Texto 2">
            <a:extLst>
              <a:ext uri="{FF2B5EF4-FFF2-40B4-BE49-F238E27FC236}">
                <a16:creationId xmlns:a16="http://schemas.microsoft.com/office/drawing/2014/main" id="{DC0666D5-3355-4D37-8C79-AA1A7EC7E587}"/>
              </a:ext>
            </a:extLst>
          </p:cNvPr>
          <p:cNvSpPr txBox="1">
            <a:spLocks/>
          </p:cNvSpPr>
          <p:nvPr/>
        </p:nvSpPr>
        <p:spPr>
          <a:xfrm>
            <a:off x="768096" y="2495520"/>
            <a:ext cx="3566160" cy="919180"/>
          </a:xfrm>
          <a:prstGeom prst="rect">
            <a:avLst/>
          </a:prstGeom>
        </p:spPr>
        <p:txBody>
          <a:bodyPr vert="horz" lIns="137160" tIns="45720" rIns="137160" bIns="45720" rtlCol="0" anchor="ctr">
            <a:normAutofit/>
          </a:bodyPr>
          <a:lstStyle>
            <a:lvl1pPr marL="0" indent="0" algn="l" defTabSz="914400" rtl="0" eaLnBrk="1" latinLnBrk="0" hangingPunct="1">
              <a:lnSpc>
                <a:spcPct val="90000"/>
              </a:lnSpc>
              <a:spcBef>
                <a:spcPts val="0"/>
              </a:spcBef>
              <a:spcAft>
                <a:spcPts val="0"/>
              </a:spcAft>
              <a:buClr>
                <a:schemeClr val="accent1"/>
              </a:buClr>
              <a:buSzPct val="100000"/>
              <a:buFont typeface="Tw Cen MT" panose="020B0602020104020603" pitchFamily="34" charset="0"/>
              <a:buNone/>
              <a:defRPr sz="2200" b="0" kern="1200" cap="none" baseline="0">
                <a:solidFill>
                  <a:schemeClr val="accent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9pPr>
          </a:lstStyle>
          <a:p>
            <a:r>
              <a:rPr lang="pt-BR" dirty="0"/>
              <a:t>Proposta apresentada</a:t>
            </a:r>
          </a:p>
        </p:txBody>
      </p:sp>
      <p:sp>
        <p:nvSpPr>
          <p:cNvPr id="7" name="Espaço Reservado para Texto 4">
            <a:extLst>
              <a:ext uri="{FF2B5EF4-FFF2-40B4-BE49-F238E27FC236}">
                <a16:creationId xmlns:a16="http://schemas.microsoft.com/office/drawing/2014/main" id="{5D854319-2E6E-4728-B287-5EA78D38ABF4}"/>
              </a:ext>
            </a:extLst>
          </p:cNvPr>
          <p:cNvSpPr>
            <a:spLocks noGrp="1"/>
          </p:cNvSpPr>
          <p:nvPr>
            <p:ph type="body" sz="quarter" idx="3"/>
          </p:nvPr>
        </p:nvSpPr>
        <p:spPr>
          <a:xfrm>
            <a:off x="4491990" y="2495520"/>
            <a:ext cx="3566160" cy="919180"/>
          </a:xfrm>
        </p:spPr>
        <p:txBody>
          <a:bodyPr/>
          <a:lstStyle/>
          <a:p>
            <a:r>
              <a:rPr lang="pt-BR" dirty="0"/>
              <a:t>Ajuste feito</a:t>
            </a:r>
          </a:p>
        </p:txBody>
      </p:sp>
      <p:sp>
        <p:nvSpPr>
          <p:cNvPr id="8" name="Espaço Reservado para Conteúdo 3">
            <a:extLst>
              <a:ext uri="{FF2B5EF4-FFF2-40B4-BE49-F238E27FC236}">
                <a16:creationId xmlns:a16="http://schemas.microsoft.com/office/drawing/2014/main" id="{1C924115-C2A8-44FE-A504-66AB4D1CC634}"/>
              </a:ext>
            </a:extLst>
          </p:cNvPr>
          <p:cNvSpPr>
            <a:spLocks noGrp="1"/>
          </p:cNvSpPr>
          <p:nvPr>
            <p:ph sz="half" idx="2"/>
          </p:nvPr>
        </p:nvSpPr>
        <p:spPr>
          <a:xfrm>
            <a:off x="844296" y="3161755"/>
            <a:ext cx="3566160" cy="3732268"/>
          </a:xfrm>
        </p:spPr>
        <p:txBody>
          <a:bodyPr>
            <a:normAutofit fontScale="92500" lnSpcReduction="10000"/>
          </a:bodyPr>
          <a:lstStyle/>
          <a:p>
            <a:pPr algn="just"/>
            <a:r>
              <a:rPr lang="pt-BR" sz="1800" dirty="0"/>
              <a:t>Art. 2º. Excluem-se do rol dos empreendimentos/ atividades dispensados do licenciamento ambiental os empreendimentos/ atividades que incidam em área de preservação permanente, em campos de murundus, em áreas de solo </a:t>
            </a:r>
            <a:r>
              <a:rPr lang="pt-BR" sz="1800" dirty="0" err="1"/>
              <a:t>hidromórfico</a:t>
            </a:r>
            <a:r>
              <a:rPr lang="pt-BR" sz="1800" dirty="0"/>
              <a:t> e demais áreas protegidas, com exceção de Área de Proteção Ambiental – APA, devendo ser solicitado o licenciamento ambiental junto ao órgão ambiental competente, que enquadrará a atividade dentro do licenciamento ambiental mais condizente com o impacto ambiental da atividade.</a:t>
            </a:r>
          </a:p>
        </p:txBody>
      </p:sp>
      <p:sp>
        <p:nvSpPr>
          <p:cNvPr id="9" name="Espaço Reservado para Conteúdo 5">
            <a:extLst>
              <a:ext uri="{FF2B5EF4-FFF2-40B4-BE49-F238E27FC236}">
                <a16:creationId xmlns:a16="http://schemas.microsoft.com/office/drawing/2014/main" id="{ED01B76B-1E98-41AE-B6E5-7296314A2A2F}"/>
              </a:ext>
            </a:extLst>
          </p:cNvPr>
          <p:cNvSpPr txBox="1">
            <a:spLocks/>
          </p:cNvSpPr>
          <p:nvPr/>
        </p:nvSpPr>
        <p:spPr>
          <a:xfrm>
            <a:off x="4573523" y="3161754"/>
            <a:ext cx="4005211" cy="3611563"/>
          </a:xfrm>
          <a:prstGeom prst="rect">
            <a:avLst/>
          </a:prstGeom>
        </p:spPr>
        <p:txBody>
          <a:bodyPr vert="horz" lIns="45720" tIns="45720" rIns="4572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91440" lvl="1" indent="-91440" algn="just">
              <a:spcBef>
                <a:spcPts val="1200"/>
              </a:spcBef>
              <a:spcAft>
                <a:spcPts val="200"/>
              </a:spcAft>
              <a:buSzPct val="100000"/>
              <a:buFont typeface="Tw Cen MT" panose="020B0602020104020603" pitchFamily="34" charset="0"/>
              <a:buChar char=" "/>
            </a:pPr>
            <a:r>
              <a:rPr lang="pt-BR" sz="2200" dirty="0"/>
              <a:t>Art. 2º Os empreendimentos/atividades constantes no Anexo Único desta Resolução que incidirem em área de preservação permanente e em campos de murundus, devem solicitar consulta prévia junto ao órgão ambiental, que informará sobre a viabilidade locacional e enquadrará a atividade, se for o caso, dentro do licenciamento mais condizente com o seu impacto ambiental.</a:t>
            </a:r>
          </a:p>
          <a:p>
            <a:pPr algn="just"/>
            <a:r>
              <a:rPr lang="pt-BR" sz="2200" dirty="0"/>
              <a:t>Art. 3º As atividades de utilidade pública constantes no Anexo único desta resolução que interfiram com Áreas de Preservação Permanentes, Parques, Unidades de Conservação de Proteção Integral devem solicitar Autorização Ambiental ou Licenciamento Ambiental Simplificado ao órgão ambiental.</a:t>
            </a:r>
          </a:p>
          <a:p>
            <a:pPr algn="just"/>
            <a:r>
              <a:rPr lang="pt-BR" sz="2200" dirty="0"/>
              <a:t>Art. 4º: Os empreendimentos/atividades constantes no Anexo Único desta Resolução que estiverem inseridos em Unidades de Conservação devem respeitar o zoneamento e plano de manejo da respectiva Unidade afetada.</a:t>
            </a:r>
          </a:p>
          <a:p>
            <a:pPr marL="128016" lvl="1" indent="0" algn="just">
              <a:buNone/>
            </a:pPr>
            <a:endParaRPr lang="pt-BR" sz="1800" dirty="0"/>
          </a:p>
          <a:p>
            <a:pPr lvl="1"/>
            <a:endParaRPr lang="pt-BR" dirty="0"/>
          </a:p>
        </p:txBody>
      </p:sp>
    </p:spTree>
    <p:extLst>
      <p:ext uri="{BB962C8B-B14F-4D97-AF65-F5344CB8AC3E}">
        <p14:creationId xmlns:p14="http://schemas.microsoft.com/office/powerpoint/2010/main" val="623909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20EB19-CDBB-41CC-BD6D-66F856D2DB58}"/>
              </a:ext>
            </a:extLst>
          </p:cNvPr>
          <p:cNvSpPr>
            <a:spLocks noGrp="1"/>
          </p:cNvSpPr>
          <p:nvPr>
            <p:ph type="title"/>
          </p:nvPr>
        </p:nvSpPr>
        <p:spPr/>
        <p:txBody>
          <a:bodyPr/>
          <a:lstStyle/>
          <a:p>
            <a:r>
              <a:rPr lang="pt-BR" dirty="0"/>
              <a:t>RESOLUÇÃO CONAM n°3 de 2014 - </a:t>
            </a:r>
            <a:r>
              <a:rPr lang="pt-BR" dirty="0" err="1"/>
              <a:t>dla</a:t>
            </a:r>
            <a:endParaRPr lang="pt-BR" dirty="0"/>
          </a:p>
        </p:txBody>
      </p:sp>
      <p:sp>
        <p:nvSpPr>
          <p:cNvPr id="3" name="Espaço Reservado para Texto 2">
            <a:extLst>
              <a:ext uri="{FF2B5EF4-FFF2-40B4-BE49-F238E27FC236}">
                <a16:creationId xmlns:a16="http://schemas.microsoft.com/office/drawing/2014/main" id="{3B632A33-85FB-45E2-91DD-1E1A8599EF4B}"/>
              </a:ext>
            </a:extLst>
          </p:cNvPr>
          <p:cNvSpPr>
            <a:spLocks noGrp="1"/>
          </p:cNvSpPr>
          <p:nvPr>
            <p:ph type="body" idx="1"/>
          </p:nvPr>
        </p:nvSpPr>
        <p:spPr>
          <a:xfrm>
            <a:off x="768096" y="1822191"/>
            <a:ext cx="3566160" cy="919180"/>
          </a:xfrm>
        </p:spPr>
        <p:txBody>
          <a:bodyPr/>
          <a:lstStyle/>
          <a:p>
            <a:r>
              <a:rPr lang="pt-BR" dirty="0"/>
              <a:t>Em vigor</a:t>
            </a:r>
          </a:p>
        </p:txBody>
      </p:sp>
      <p:sp>
        <p:nvSpPr>
          <p:cNvPr id="4" name="Espaço Reservado para Conteúdo 3">
            <a:extLst>
              <a:ext uri="{FF2B5EF4-FFF2-40B4-BE49-F238E27FC236}">
                <a16:creationId xmlns:a16="http://schemas.microsoft.com/office/drawing/2014/main" id="{7941C062-5B49-4EA8-A429-66E31E3FB188}"/>
              </a:ext>
            </a:extLst>
          </p:cNvPr>
          <p:cNvSpPr>
            <a:spLocks noGrp="1"/>
          </p:cNvSpPr>
          <p:nvPr>
            <p:ph sz="half" idx="2"/>
          </p:nvPr>
        </p:nvSpPr>
        <p:spPr>
          <a:xfrm>
            <a:off x="768096" y="2610343"/>
            <a:ext cx="3566160" cy="3732268"/>
          </a:xfrm>
        </p:spPr>
        <p:txBody>
          <a:bodyPr>
            <a:normAutofit/>
          </a:bodyPr>
          <a:lstStyle/>
          <a:p>
            <a:r>
              <a:rPr lang="pt-BR" dirty="0"/>
              <a:t>Regulamenta uso da Autorização Ambiental para 78 atividades</a:t>
            </a:r>
          </a:p>
        </p:txBody>
      </p:sp>
      <p:sp>
        <p:nvSpPr>
          <p:cNvPr id="5" name="Espaço Reservado para Texto 4">
            <a:extLst>
              <a:ext uri="{FF2B5EF4-FFF2-40B4-BE49-F238E27FC236}">
                <a16:creationId xmlns:a16="http://schemas.microsoft.com/office/drawing/2014/main" id="{7AF8CF80-8653-4796-AD0B-1082243C2054}"/>
              </a:ext>
            </a:extLst>
          </p:cNvPr>
          <p:cNvSpPr>
            <a:spLocks noGrp="1"/>
          </p:cNvSpPr>
          <p:nvPr>
            <p:ph type="body" sz="quarter" idx="3"/>
          </p:nvPr>
        </p:nvSpPr>
        <p:spPr>
          <a:xfrm>
            <a:off x="4491990" y="1822191"/>
            <a:ext cx="3566160" cy="919180"/>
          </a:xfrm>
        </p:spPr>
        <p:txBody>
          <a:bodyPr/>
          <a:lstStyle/>
          <a:p>
            <a:r>
              <a:rPr lang="pt-BR" dirty="0"/>
              <a:t>Proposta</a:t>
            </a:r>
          </a:p>
        </p:txBody>
      </p:sp>
      <p:sp>
        <p:nvSpPr>
          <p:cNvPr id="6" name="Espaço Reservado para Conteúdo 5">
            <a:extLst>
              <a:ext uri="{FF2B5EF4-FFF2-40B4-BE49-F238E27FC236}">
                <a16:creationId xmlns:a16="http://schemas.microsoft.com/office/drawing/2014/main" id="{E9641463-321B-4CC5-BE55-2DD1DD26EBC1}"/>
              </a:ext>
            </a:extLst>
          </p:cNvPr>
          <p:cNvSpPr>
            <a:spLocks noGrp="1"/>
          </p:cNvSpPr>
          <p:nvPr>
            <p:ph sz="quarter" idx="4"/>
          </p:nvPr>
        </p:nvSpPr>
        <p:spPr>
          <a:xfrm>
            <a:off x="4491990" y="2610343"/>
            <a:ext cx="4128308" cy="4048152"/>
          </a:xfrm>
        </p:spPr>
        <p:txBody>
          <a:bodyPr>
            <a:normAutofit/>
          </a:bodyPr>
          <a:lstStyle/>
          <a:p>
            <a:pPr algn="just"/>
            <a:r>
              <a:rPr lang="pt-BR" dirty="0"/>
              <a:t>Regulamenta uso da Autorização ambiental para 123 atividades (+45)</a:t>
            </a:r>
          </a:p>
          <a:p>
            <a:pPr lvl="1"/>
            <a:r>
              <a:rPr lang="pt-BR" dirty="0"/>
              <a:t>Principais:</a:t>
            </a:r>
          </a:p>
          <a:p>
            <a:pPr lvl="2"/>
            <a:r>
              <a:rPr lang="pt-BR" dirty="0"/>
              <a:t>Geração de energia solar</a:t>
            </a:r>
          </a:p>
          <a:p>
            <a:pPr lvl="2"/>
            <a:r>
              <a:rPr lang="pt-BR" dirty="0"/>
              <a:t>Caldeiras geradoras de calor até 10MW (conforme resolução Conama 436 de 2011)</a:t>
            </a:r>
          </a:p>
          <a:p>
            <a:pPr lvl="2"/>
            <a:r>
              <a:rPr lang="pt-BR" dirty="0"/>
              <a:t>Sistema de armazenamento aéreo de combustível (SAAC) até 15m³</a:t>
            </a:r>
          </a:p>
          <a:p>
            <a:pPr lvl="2"/>
            <a:r>
              <a:rPr lang="pt-BR" dirty="0"/>
              <a:t>Transporte de resíduos da construção civil e resíduos volumosos</a:t>
            </a:r>
          </a:p>
          <a:p>
            <a:pPr lvl="2"/>
            <a:r>
              <a:rPr lang="pt-BR" dirty="0"/>
              <a:t>Fabricação de bebida artesanal até 60.000L /ano</a:t>
            </a:r>
          </a:p>
          <a:p>
            <a:pPr lvl="2"/>
            <a:r>
              <a:rPr lang="pt-BR" dirty="0"/>
              <a:t>Fabricação de velas até 1000m²</a:t>
            </a:r>
          </a:p>
          <a:p>
            <a:pPr lvl="2"/>
            <a:r>
              <a:rPr lang="pt-BR" dirty="0"/>
              <a:t>Fabricação de cosméticos, produtos de perfumaria e higiene pessoal que não tenha geração de efluentes </a:t>
            </a:r>
            <a:r>
              <a:rPr lang="pt-BR" dirty="0" err="1"/>
              <a:t>liquidos</a:t>
            </a:r>
            <a:r>
              <a:rPr lang="pt-BR" dirty="0"/>
              <a:t> da produção </a:t>
            </a:r>
          </a:p>
          <a:p>
            <a:pPr lvl="2"/>
            <a:r>
              <a:rPr lang="pt-BR" dirty="0"/>
              <a:t>Compostagem de resíduos exclusivamente orgânicos </a:t>
            </a:r>
            <a:r>
              <a:rPr lang="pt-BR" dirty="0" err="1"/>
              <a:t>am</a:t>
            </a:r>
            <a:r>
              <a:rPr lang="pt-BR" dirty="0"/>
              <a:t> área até 5000m²</a:t>
            </a:r>
          </a:p>
          <a:p>
            <a:pPr lvl="2"/>
            <a:endParaRPr lang="pt-BR" dirty="0"/>
          </a:p>
          <a:p>
            <a:pPr lvl="2"/>
            <a:endParaRPr lang="pt-BR" dirty="0"/>
          </a:p>
          <a:p>
            <a:pPr lvl="1"/>
            <a:endParaRPr lang="pt-BR" dirty="0"/>
          </a:p>
          <a:p>
            <a:pPr lvl="1"/>
            <a:endParaRPr lang="pt-BR" dirty="0"/>
          </a:p>
          <a:p>
            <a:pPr lvl="1"/>
            <a:endParaRPr lang="pt-BR" dirty="0"/>
          </a:p>
        </p:txBody>
      </p:sp>
    </p:spTree>
    <p:extLst>
      <p:ext uri="{BB962C8B-B14F-4D97-AF65-F5344CB8AC3E}">
        <p14:creationId xmlns:p14="http://schemas.microsoft.com/office/powerpoint/2010/main" val="901996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292</TotalTime>
  <Words>1720</Words>
  <Application>Microsoft Office PowerPoint</Application>
  <PresentationFormat>Apresentação na tela (4:3)</PresentationFormat>
  <Paragraphs>195</Paragraphs>
  <Slides>23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23</vt:i4>
      </vt:variant>
    </vt:vector>
  </HeadingPairs>
  <TitlesOfParts>
    <vt:vector size="27" baseType="lpstr">
      <vt:lpstr>Tw Cen MT</vt:lpstr>
      <vt:lpstr>Tw Cen MT Condensed</vt:lpstr>
      <vt:lpstr>Wingdings 3</vt:lpstr>
      <vt:lpstr>Integral</vt:lpstr>
      <vt:lpstr>Revisão das resoluções conam n° 1, 2, 3 e 4 de 2014</vt:lpstr>
      <vt:lpstr>RESOLUÇão CONAM N°1 DE 2014  Autorização ambiental</vt:lpstr>
      <vt:lpstr>RESOLUÇÃO CONAM n°1 de 2014 - AA</vt:lpstr>
      <vt:lpstr>RESOLUÇÃO CONAM n°1 de 2014 - AA</vt:lpstr>
      <vt:lpstr>RESOLUÇÃO CONAM n°1 de 2014 - AA</vt:lpstr>
      <vt:lpstr>RESOLUÇÃO CONAM n°1 de 2014 - AA</vt:lpstr>
      <vt:lpstr>RESOLUÇão CONAM N°3 DE 2014  dispensa de licenciamento ambiental</vt:lpstr>
      <vt:lpstr>RESOLUÇÃO CONAM n°3 de 2014 - DLA</vt:lpstr>
      <vt:lpstr>RESOLUÇÃO CONAM n°3 de 2014 - dla</vt:lpstr>
      <vt:lpstr>RESOLUÇÃO CONAM n°3 de 2014 - dla</vt:lpstr>
      <vt:lpstr>RESOLUÇão CONAM N°4 DE 2014  declaração de conformidade de atividade agropecuária</vt:lpstr>
      <vt:lpstr>RESOLUÇÃO CONAM n°4 de 2014 - DCAA</vt:lpstr>
      <vt:lpstr>RESOLUÇão CONAM N°3 DE 2014  licenciamento ambiental simplificado</vt:lpstr>
      <vt:lpstr>RESOLUÇÃO CONAM n°2 de 2014 - LAS</vt:lpstr>
      <vt:lpstr>RESOLUÇÃO CONAM n°2 de 2014 - LAS</vt:lpstr>
      <vt:lpstr>RESOLUÇÃO CONAM n°2 de 2014 - LAS</vt:lpstr>
      <vt:lpstr>RESOLUÇÃO CONAM n°2 de 2014 - LAS</vt:lpstr>
      <vt:lpstr>RESOLUÇÃO CONAM n°2 de 2014 - LAS</vt:lpstr>
      <vt:lpstr>RESOLUÇÃO CONAM n°2 de 2014 - LAS</vt:lpstr>
      <vt:lpstr>RESOLUÇÃO CONAM n°2 de 2014 - LAS</vt:lpstr>
      <vt:lpstr>RESOLUÇÃO CONAM n°2 de 2014 - LAS</vt:lpstr>
      <vt:lpstr>RESOLUÇÃO CONAM n°2 de 2014 - LAS</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Revisão das resoluções conam n° 1, 2, 3 e 4 de 2014</dc:title>
  <dc:creator>Paulo Bueno</dc:creator>
  <cp:lastModifiedBy>Paulo Bueno</cp:lastModifiedBy>
  <cp:revision>16</cp:revision>
  <dcterms:created xsi:type="dcterms:W3CDTF">2017-12-11T12:00:49Z</dcterms:created>
  <dcterms:modified xsi:type="dcterms:W3CDTF">2017-12-11T16:55:20Z</dcterms:modified>
</cp:coreProperties>
</file>