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9" r:id="rId13"/>
    <p:sldId id="338" r:id="rId14"/>
    <p:sldId id="340" r:id="rId15"/>
    <p:sldId id="281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8CD99-EF4F-4C04-A0F1-0BD4E0F98C7F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54A74-2FD9-412C-8759-9F93FF2C73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9103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19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66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59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585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36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97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64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98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19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63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86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514CA-5508-48DE-9F26-6B8AFF78C456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58D8-DC08-47BD-94BD-CB1DFE0714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81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08720" y="1628800"/>
            <a:ext cx="7772400" cy="1470025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bg1"/>
                </a:solidFill>
              </a:rPr>
              <a:t>Texto Base Conferênci</a:t>
            </a:r>
            <a:r>
              <a:rPr lang="pt-BR" sz="3200" dirty="0" smtClean="0">
                <a:solidFill>
                  <a:schemeClr val="bg1"/>
                </a:solidFill>
              </a:rPr>
              <a:t>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413029" y="5354384"/>
            <a:ext cx="6400800" cy="1752600"/>
          </a:xfrm>
        </p:spPr>
        <p:txBody>
          <a:bodyPr>
            <a:normAutofit/>
          </a:bodyPr>
          <a:lstStyle/>
          <a:p>
            <a:r>
              <a:rPr lang="pt-BR" sz="1600" dirty="0">
                <a:solidFill>
                  <a:schemeClr val="bg1"/>
                </a:solidFill>
              </a:rPr>
              <a:t>2</a:t>
            </a:r>
            <a:r>
              <a:rPr lang="pt-BR" sz="1600" dirty="0" smtClean="0">
                <a:solidFill>
                  <a:schemeClr val="bg1"/>
                </a:solidFill>
              </a:rPr>
              <a:t>5 </a:t>
            </a:r>
            <a:r>
              <a:rPr lang="pt-BR" sz="1600" dirty="0" smtClean="0">
                <a:solidFill>
                  <a:schemeClr val="bg1"/>
                </a:solidFill>
              </a:rPr>
              <a:t>de </a:t>
            </a:r>
            <a:r>
              <a:rPr lang="pt-BR" sz="1600" dirty="0" smtClean="0">
                <a:solidFill>
                  <a:schemeClr val="bg1"/>
                </a:solidFill>
              </a:rPr>
              <a:t>Abril </a:t>
            </a:r>
            <a:r>
              <a:rPr lang="pt-BR" sz="1600" dirty="0" smtClean="0">
                <a:solidFill>
                  <a:schemeClr val="bg1"/>
                </a:solidFill>
              </a:rPr>
              <a:t>de </a:t>
            </a:r>
            <a:r>
              <a:rPr lang="pt-BR" sz="1600" dirty="0" smtClean="0">
                <a:solidFill>
                  <a:schemeClr val="bg1"/>
                </a:solidFill>
              </a:rPr>
              <a:t>2017</a:t>
            </a:r>
            <a:endParaRPr lang="pt-BR" sz="1600" dirty="0">
              <a:solidFill>
                <a:schemeClr val="bg1"/>
              </a:solidFill>
            </a:endParaRPr>
          </a:p>
        </p:txBody>
      </p:sp>
      <p:pic>
        <p:nvPicPr>
          <p:cNvPr id="7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443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86800" cy="3672408"/>
          </a:xfrm>
        </p:spPr>
        <p:txBody>
          <a:bodyPr>
            <a:normAutofit fontScale="32500" lnSpcReduction="20000"/>
          </a:bodyPr>
          <a:lstStyle/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PROPOSTAS </a:t>
            </a:r>
            <a:r>
              <a:rPr lang="pt-BR" sz="5600" dirty="0" smtClean="0">
                <a:solidFill>
                  <a:schemeClr val="bg1"/>
                </a:solidFill>
              </a:rPr>
              <a:t>BIODIVERSIDADE E CERRADO</a:t>
            </a:r>
          </a:p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4.1 Garantir </a:t>
            </a:r>
            <a:r>
              <a:rPr lang="pt-BR" sz="4800" dirty="0">
                <a:solidFill>
                  <a:schemeClr val="bg1"/>
                </a:solidFill>
              </a:rPr>
              <a:t>paisagens de Cerrado protegidas e paisagens produtivas sustentáveis;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>
                <a:solidFill>
                  <a:schemeClr val="bg1"/>
                </a:solidFill>
              </a:rPr>
              <a:t>4.2. Realizar programas e projetos de recuperação do Cerrado e de monitoramento;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>
                <a:solidFill>
                  <a:schemeClr val="bg1"/>
                </a:solidFill>
              </a:rPr>
              <a:t>4.3. Estabelecer Fundo específico para o Cerrado, prêmios, fundos de participação;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>
                <a:solidFill>
                  <a:schemeClr val="bg1"/>
                </a:solidFill>
              </a:rPr>
              <a:t>4.4. Avançar em pesquisas científicas no bioma, sua conservação, recuperação e </a:t>
            </a:r>
            <a:r>
              <a:rPr lang="pt-BR" sz="4800" dirty="0" smtClean="0">
                <a:solidFill>
                  <a:schemeClr val="bg1"/>
                </a:solidFill>
              </a:rPr>
              <a:t>uso sustentável</a:t>
            </a:r>
            <a:r>
              <a:rPr lang="pt-BR" sz="4800" dirty="0">
                <a:solidFill>
                  <a:schemeClr val="bg1"/>
                </a:solidFill>
              </a:rPr>
              <a:t>.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4.5</a:t>
            </a:r>
            <a:r>
              <a:rPr lang="pt-BR" sz="4800" dirty="0">
                <a:solidFill>
                  <a:schemeClr val="bg1"/>
                </a:solidFill>
              </a:rPr>
              <a:t>. Criação de corredores ecológicos levando em consideração os estudos </a:t>
            </a:r>
            <a:r>
              <a:rPr lang="pt-BR" sz="4800" dirty="0" smtClean="0">
                <a:solidFill>
                  <a:schemeClr val="bg1"/>
                </a:solidFill>
              </a:rPr>
              <a:t>de biodiversidade </a:t>
            </a:r>
            <a:r>
              <a:rPr lang="pt-BR" sz="4800" dirty="0">
                <a:solidFill>
                  <a:schemeClr val="bg1"/>
                </a:solidFill>
              </a:rPr>
              <a:t>e que garantam áreas significativas para circulação e reintrodução </a:t>
            </a:r>
            <a:r>
              <a:rPr lang="pt-BR" sz="4800" dirty="0" smtClean="0">
                <a:solidFill>
                  <a:schemeClr val="bg1"/>
                </a:solidFill>
              </a:rPr>
              <a:t>da fauna </a:t>
            </a:r>
            <a:r>
              <a:rPr lang="pt-BR" sz="4800" dirty="0">
                <a:solidFill>
                  <a:schemeClr val="bg1"/>
                </a:solidFill>
              </a:rPr>
              <a:t>silvestre.</a:t>
            </a: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80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86800" cy="3672408"/>
          </a:xfrm>
        </p:spPr>
        <p:txBody>
          <a:bodyPr>
            <a:normAutofit fontScale="25000" lnSpcReduction="20000"/>
          </a:bodyPr>
          <a:lstStyle/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PROPOSTAS </a:t>
            </a:r>
            <a:r>
              <a:rPr lang="pt-BR" sz="5600" dirty="0" smtClean="0">
                <a:solidFill>
                  <a:schemeClr val="bg1"/>
                </a:solidFill>
              </a:rPr>
              <a:t>GESTÃO TERRITORIAL E GESTÃO HIDRICA</a:t>
            </a: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5.1 Adoção </a:t>
            </a:r>
            <a:r>
              <a:rPr lang="pt-BR" sz="5600" dirty="0">
                <a:solidFill>
                  <a:schemeClr val="bg1"/>
                </a:solidFill>
              </a:rPr>
              <a:t>dos conceitos de (i) Permeabilidade do Solo, (</a:t>
            </a:r>
            <a:r>
              <a:rPr lang="pt-BR" sz="5600" dirty="0" err="1">
                <a:solidFill>
                  <a:schemeClr val="bg1"/>
                </a:solidFill>
              </a:rPr>
              <a:t>ii</a:t>
            </a:r>
            <a:r>
              <a:rPr lang="pt-BR" sz="5600" dirty="0">
                <a:solidFill>
                  <a:schemeClr val="bg1"/>
                </a:solidFill>
              </a:rPr>
              <a:t>) Infraestrutura Verde </a:t>
            </a:r>
            <a:r>
              <a:rPr lang="pt-BR" sz="5600" dirty="0" smtClean="0">
                <a:solidFill>
                  <a:schemeClr val="bg1"/>
                </a:solidFill>
              </a:rPr>
              <a:t>e (</a:t>
            </a:r>
            <a:r>
              <a:rPr lang="pt-BR" sz="5600" dirty="0" err="1" smtClean="0">
                <a:solidFill>
                  <a:schemeClr val="bg1"/>
                </a:solidFill>
              </a:rPr>
              <a:t>iii</a:t>
            </a:r>
            <a:r>
              <a:rPr lang="pt-BR" sz="5600" dirty="0">
                <a:solidFill>
                  <a:schemeClr val="bg1"/>
                </a:solidFill>
              </a:rPr>
              <a:t>) Unidade Hidrográfica como elementos estruturantes para todos os setores </a:t>
            </a:r>
            <a:r>
              <a:rPr lang="pt-BR" sz="5600" dirty="0" smtClean="0">
                <a:solidFill>
                  <a:schemeClr val="bg1"/>
                </a:solidFill>
              </a:rPr>
              <a:t>de planejamento </a:t>
            </a:r>
            <a:r>
              <a:rPr lang="pt-BR" sz="5600" dirty="0">
                <a:solidFill>
                  <a:schemeClr val="bg1"/>
                </a:solidFill>
              </a:rPr>
              <a:t>do governo, em especial, de planejamento e gestão do </a:t>
            </a:r>
            <a:r>
              <a:rPr lang="pt-BR" sz="5600" dirty="0" smtClean="0">
                <a:solidFill>
                  <a:schemeClr val="bg1"/>
                </a:solidFill>
              </a:rPr>
              <a:t>espaço territorial </a:t>
            </a:r>
            <a:r>
              <a:rPr lang="pt-BR" sz="5600" dirty="0">
                <a:solidFill>
                  <a:schemeClr val="bg1"/>
                </a:solidFill>
              </a:rPr>
              <a:t>distrital – particularmente nos núcleos urbanos, de sorte a reduzir </a:t>
            </a:r>
            <a:r>
              <a:rPr lang="pt-BR" sz="5600" dirty="0" smtClean="0">
                <a:solidFill>
                  <a:schemeClr val="bg1"/>
                </a:solidFill>
              </a:rPr>
              <a:t>custos de </a:t>
            </a:r>
            <a:r>
              <a:rPr lang="pt-BR" sz="5600" dirty="0">
                <a:solidFill>
                  <a:schemeClr val="bg1"/>
                </a:solidFill>
              </a:rPr>
              <a:t>obras, reduzir a incidência de alagamentos e suas consequências </a:t>
            </a:r>
            <a:r>
              <a:rPr lang="pt-BR" sz="5600" dirty="0" smtClean="0">
                <a:solidFill>
                  <a:schemeClr val="bg1"/>
                </a:solidFill>
              </a:rPr>
              <a:t>negativas advindos </a:t>
            </a:r>
            <a:r>
              <a:rPr lang="pt-BR" sz="5600" dirty="0">
                <a:solidFill>
                  <a:schemeClr val="bg1"/>
                </a:solidFill>
              </a:rPr>
              <a:t>de picos de chuvas; assegurar a efetividade do ciclo hidrológico e </a:t>
            </a:r>
            <a:r>
              <a:rPr lang="pt-BR" sz="5600" dirty="0" smtClean="0">
                <a:solidFill>
                  <a:schemeClr val="bg1"/>
                </a:solidFill>
              </a:rPr>
              <a:t>aumentar, de </a:t>
            </a:r>
            <a:r>
              <a:rPr lang="pt-BR" sz="5600" dirty="0">
                <a:solidFill>
                  <a:schemeClr val="bg1"/>
                </a:solidFill>
              </a:rPr>
              <a:t>maneira geral, a resiliência dos ambientes à água nos aspectos quantidade </a:t>
            </a:r>
            <a:r>
              <a:rPr lang="pt-BR" sz="5600" dirty="0" smtClean="0">
                <a:solidFill>
                  <a:schemeClr val="bg1"/>
                </a:solidFill>
              </a:rPr>
              <a:t>e qualidade</a:t>
            </a:r>
            <a:r>
              <a:rPr lang="pt-BR" sz="5600" dirty="0">
                <a:solidFill>
                  <a:schemeClr val="bg1"/>
                </a:solidFill>
              </a:rPr>
              <a:t>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5.2. Definição e implementação de um Programa de Uso Sustentável da Água para </a:t>
            </a:r>
            <a:r>
              <a:rPr lang="pt-BR" sz="5600" dirty="0" smtClean="0">
                <a:solidFill>
                  <a:schemeClr val="bg1"/>
                </a:solidFill>
              </a:rPr>
              <a:t>o Distrito </a:t>
            </a:r>
            <a:r>
              <a:rPr lang="pt-BR" sz="5600" dirty="0">
                <a:solidFill>
                  <a:schemeClr val="bg1"/>
                </a:solidFill>
              </a:rPr>
              <a:t>Federal, que envolva ações estruturais e não estruturais em todos os </a:t>
            </a:r>
            <a:r>
              <a:rPr lang="pt-BR" sz="5600" dirty="0" smtClean="0">
                <a:solidFill>
                  <a:schemeClr val="bg1"/>
                </a:solidFill>
              </a:rPr>
              <a:t>setores da </a:t>
            </a:r>
            <a:r>
              <a:rPr lang="pt-BR" sz="5600" dirty="0">
                <a:solidFill>
                  <a:schemeClr val="bg1"/>
                </a:solidFill>
              </a:rPr>
              <a:t>economia distrital, com vistas a, no mínimo: (i) identificação dos gargalos e </a:t>
            </a:r>
            <a:r>
              <a:rPr lang="pt-BR" sz="5600" dirty="0" smtClean="0">
                <a:solidFill>
                  <a:schemeClr val="bg1"/>
                </a:solidFill>
              </a:rPr>
              <a:t>das oportunidades </a:t>
            </a:r>
            <a:r>
              <a:rPr lang="pt-BR" sz="5600" dirty="0">
                <a:solidFill>
                  <a:schemeClr val="bg1"/>
                </a:solidFill>
              </a:rPr>
              <a:t>para melhor gestão das águas; (</a:t>
            </a:r>
            <a:r>
              <a:rPr lang="pt-BR" sz="5600" dirty="0" err="1">
                <a:solidFill>
                  <a:schemeClr val="bg1"/>
                </a:solidFill>
              </a:rPr>
              <a:t>ii</a:t>
            </a:r>
            <a:r>
              <a:rPr lang="pt-BR" sz="5600" dirty="0">
                <a:solidFill>
                  <a:schemeClr val="bg1"/>
                </a:solidFill>
              </a:rPr>
              <a:t>) democratização na discussão </a:t>
            </a:r>
            <a:r>
              <a:rPr lang="pt-BR" sz="5600" dirty="0" smtClean="0">
                <a:solidFill>
                  <a:schemeClr val="bg1"/>
                </a:solidFill>
              </a:rPr>
              <a:t>da</a:t>
            </a:r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alocação da água pelos diferentes setores da sociedade, mediante </a:t>
            </a:r>
            <a:r>
              <a:rPr lang="pt-BR" sz="5600" dirty="0" smtClean="0">
                <a:solidFill>
                  <a:schemeClr val="bg1"/>
                </a:solidFill>
              </a:rPr>
              <a:t>aprofundamento da </a:t>
            </a:r>
            <a:r>
              <a:rPr lang="pt-BR" sz="5600" dirty="0">
                <a:solidFill>
                  <a:schemeClr val="bg1"/>
                </a:solidFill>
              </a:rPr>
              <a:t>gestão da oferta e da demanda de águas; (</a:t>
            </a:r>
            <a:r>
              <a:rPr lang="pt-BR" sz="5600" dirty="0" err="1">
                <a:solidFill>
                  <a:schemeClr val="bg1"/>
                </a:solidFill>
              </a:rPr>
              <a:t>iii</a:t>
            </a:r>
            <a:r>
              <a:rPr lang="pt-BR" sz="5600" dirty="0">
                <a:solidFill>
                  <a:schemeClr val="bg1"/>
                </a:solidFill>
              </a:rPr>
              <a:t>) fomento à implementação </a:t>
            </a:r>
            <a:r>
              <a:rPr lang="pt-BR" sz="5600" dirty="0" smtClean="0">
                <a:solidFill>
                  <a:schemeClr val="bg1"/>
                </a:solidFill>
              </a:rPr>
              <a:t>de técnicas </a:t>
            </a:r>
            <a:r>
              <a:rPr lang="pt-BR" sz="5600" dirty="0">
                <a:solidFill>
                  <a:schemeClr val="bg1"/>
                </a:solidFill>
              </a:rPr>
              <a:t>poupadoras de água; (</a:t>
            </a:r>
            <a:r>
              <a:rPr lang="pt-BR" sz="5600" dirty="0" err="1">
                <a:solidFill>
                  <a:schemeClr val="bg1"/>
                </a:solidFill>
              </a:rPr>
              <a:t>iv</a:t>
            </a:r>
            <a:r>
              <a:rPr lang="pt-BR" sz="5600" dirty="0">
                <a:solidFill>
                  <a:schemeClr val="bg1"/>
                </a:solidFill>
              </a:rPr>
              <a:t>) fomento à </a:t>
            </a:r>
            <a:r>
              <a:rPr lang="pt-BR" sz="5600" dirty="0" err="1" smtClean="0">
                <a:solidFill>
                  <a:schemeClr val="bg1"/>
                </a:solidFill>
              </a:rPr>
              <a:t>rresponsabilização</a:t>
            </a:r>
            <a:r>
              <a:rPr lang="pt-BR" sz="5600" dirty="0" smtClean="0">
                <a:solidFill>
                  <a:schemeClr val="bg1"/>
                </a:solidFill>
              </a:rPr>
              <a:t> </a:t>
            </a:r>
            <a:r>
              <a:rPr lang="pt-BR" sz="5600" dirty="0">
                <a:solidFill>
                  <a:schemeClr val="bg1"/>
                </a:solidFill>
              </a:rPr>
              <a:t>da sociedade </a:t>
            </a:r>
            <a:r>
              <a:rPr lang="pt-BR" sz="5600" dirty="0" smtClean="0">
                <a:solidFill>
                  <a:schemeClr val="bg1"/>
                </a:solidFill>
              </a:rPr>
              <a:t>para com </a:t>
            </a:r>
            <a:r>
              <a:rPr lang="pt-BR" sz="5600" dirty="0">
                <a:solidFill>
                  <a:schemeClr val="bg1"/>
                </a:solidFill>
              </a:rPr>
              <a:t>o uso da água; (v) fortalecimento do Sistema Distrital de Recursos Hídricos e </a:t>
            </a:r>
            <a:r>
              <a:rPr lang="pt-BR" sz="5600" dirty="0" smtClean="0">
                <a:solidFill>
                  <a:schemeClr val="bg1"/>
                </a:solidFill>
              </a:rPr>
              <a:t>de seu </a:t>
            </a:r>
            <a:r>
              <a:rPr lang="pt-BR" sz="5600" dirty="0">
                <a:solidFill>
                  <a:schemeClr val="bg1"/>
                </a:solidFill>
              </a:rPr>
              <a:t>Conselho; (vi) promoção e financiamento da capacitação de todos os </a:t>
            </a:r>
            <a:r>
              <a:rPr lang="pt-BR" sz="5600" dirty="0" smtClean="0">
                <a:solidFill>
                  <a:schemeClr val="bg1"/>
                </a:solidFill>
              </a:rPr>
              <a:t>setores envolvidos</a:t>
            </a:r>
            <a:r>
              <a:rPr lang="pt-BR" sz="5600" dirty="0">
                <a:solidFill>
                  <a:schemeClr val="bg1"/>
                </a:solidFill>
              </a:rPr>
              <a:t>; (</a:t>
            </a:r>
            <a:r>
              <a:rPr lang="pt-BR" sz="5600" dirty="0" err="1">
                <a:solidFill>
                  <a:schemeClr val="bg1"/>
                </a:solidFill>
              </a:rPr>
              <a:t>vii</a:t>
            </a:r>
            <a:r>
              <a:rPr lang="pt-BR" sz="5600" dirty="0">
                <a:solidFill>
                  <a:schemeClr val="bg1"/>
                </a:solidFill>
              </a:rPr>
              <a:t>) aprimoramento e convergência dos planos e </a:t>
            </a:r>
            <a:r>
              <a:rPr lang="pt-BR" sz="5600" dirty="0" smtClean="0">
                <a:solidFill>
                  <a:schemeClr val="bg1"/>
                </a:solidFill>
              </a:rPr>
              <a:t>programas governamentais</a:t>
            </a:r>
            <a:r>
              <a:rPr lang="pt-BR" sz="5600" dirty="0">
                <a:solidFill>
                  <a:schemeClr val="bg1"/>
                </a:solidFill>
              </a:rPr>
              <a:t>; (</a:t>
            </a:r>
            <a:r>
              <a:rPr lang="pt-BR" sz="5600" dirty="0" err="1">
                <a:solidFill>
                  <a:schemeClr val="bg1"/>
                </a:solidFill>
              </a:rPr>
              <a:t>viii</a:t>
            </a:r>
            <a:r>
              <a:rPr lang="pt-BR" sz="5600" dirty="0">
                <a:solidFill>
                  <a:schemeClr val="bg1"/>
                </a:solidFill>
              </a:rPr>
              <a:t>) aprimoramento do marco legal vigente bem como </a:t>
            </a:r>
            <a:r>
              <a:rPr lang="pt-BR" sz="5600" dirty="0" smtClean="0">
                <a:solidFill>
                  <a:schemeClr val="bg1"/>
                </a:solidFill>
              </a:rPr>
              <a:t>instituição das </a:t>
            </a:r>
            <a:r>
              <a:rPr lang="pt-BR" sz="5600" dirty="0">
                <a:solidFill>
                  <a:schemeClr val="bg1"/>
                </a:solidFill>
              </a:rPr>
              <a:t>regulamentações necessárias;</a:t>
            </a:r>
            <a:endParaRPr lang="pt-BR" sz="5600" dirty="0" smtClean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383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32049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4647" y="1557772"/>
            <a:ext cx="8686800" cy="3672408"/>
          </a:xfrm>
        </p:spPr>
        <p:txBody>
          <a:bodyPr>
            <a:normAutofit fontScale="25000" lnSpcReduction="20000"/>
          </a:bodyPr>
          <a:lstStyle/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PROPOSTAS </a:t>
            </a:r>
            <a:r>
              <a:rPr lang="pt-BR" sz="5600" dirty="0" smtClean="0">
                <a:solidFill>
                  <a:schemeClr val="bg1"/>
                </a:solidFill>
              </a:rPr>
              <a:t>GESTÃO TERRITORIAL E GESTÃO HIDRICA</a:t>
            </a: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5.3 Efetivação </a:t>
            </a:r>
            <a:r>
              <a:rPr lang="pt-BR" sz="5600" dirty="0">
                <a:solidFill>
                  <a:schemeClr val="bg1"/>
                </a:solidFill>
              </a:rPr>
              <a:t>da Infraestrutura de Dados Espaciais temática Ambiental (IDE–A</a:t>
            </a:r>
            <a:r>
              <a:rPr lang="pt-BR" sz="5600" dirty="0" smtClean="0">
                <a:solidFill>
                  <a:schemeClr val="bg1"/>
                </a:solidFill>
              </a:rPr>
              <a:t>),nominada </a:t>
            </a:r>
            <a:r>
              <a:rPr lang="pt-BR" sz="5600" dirty="0">
                <a:solidFill>
                  <a:schemeClr val="bg1"/>
                </a:solidFill>
              </a:rPr>
              <a:t>Sistema Distrital de Informações Ambientais, assegurando a articulação </a:t>
            </a:r>
            <a:r>
              <a:rPr lang="pt-BR" sz="5600" dirty="0" smtClean="0">
                <a:solidFill>
                  <a:schemeClr val="bg1"/>
                </a:solidFill>
              </a:rPr>
              <a:t>de dados </a:t>
            </a:r>
            <a:r>
              <a:rPr lang="pt-BR" sz="5600" dirty="0">
                <a:solidFill>
                  <a:schemeClr val="bg1"/>
                </a:solidFill>
              </a:rPr>
              <a:t>de fauna, flora, solo, água e ar; a disponibilização dos dados, </a:t>
            </a:r>
            <a:r>
              <a:rPr lang="pt-BR" sz="5600" dirty="0" err="1">
                <a:solidFill>
                  <a:schemeClr val="bg1"/>
                </a:solidFill>
              </a:rPr>
              <a:t>metadados</a:t>
            </a:r>
            <a:r>
              <a:rPr lang="pt-BR" sz="5600" dirty="0">
                <a:solidFill>
                  <a:schemeClr val="bg1"/>
                </a:solidFill>
              </a:rPr>
              <a:t> </a:t>
            </a:r>
            <a:r>
              <a:rPr lang="pt-BR" sz="5600" dirty="0" smtClean="0">
                <a:solidFill>
                  <a:schemeClr val="bg1"/>
                </a:solidFill>
              </a:rPr>
              <a:t>e informações </a:t>
            </a:r>
            <a:r>
              <a:rPr lang="pt-BR" sz="5600" dirty="0" err="1">
                <a:solidFill>
                  <a:schemeClr val="bg1"/>
                </a:solidFill>
              </a:rPr>
              <a:t>georreferenciadas</a:t>
            </a:r>
            <a:r>
              <a:rPr lang="pt-BR" sz="5600" dirty="0">
                <a:solidFill>
                  <a:schemeClr val="bg1"/>
                </a:solidFill>
              </a:rPr>
              <a:t> de forma pública, constante, segura e com </a:t>
            </a:r>
            <a:r>
              <a:rPr lang="pt-BR" sz="5600" dirty="0" smtClean="0">
                <a:solidFill>
                  <a:schemeClr val="bg1"/>
                </a:solidFill>
              </a:rPr>
              <a:t>qualidade; viabilizada </a:t>
            </a:r>
            <a:r>
              <a:rPr lang="pt-BR" sz="5600" dirty="0">
                <a:solidFill>
                  <a:schemeClr val="bg1"/>
                </a:solidFill>
              </a:rPr>
              <a:t>pelo conceito de interoperabilidade, consoante a Lei Distrital 3.944/2007 </a:t>
            </a:r>
            <a:r>
              <a:rPr lang="pt-BR" sz="5600" dirty="0" smtClean="0">
                <a:solidFill>
                  <a:schemeClr val="bg1"/>
                </a:solidFill>
              </a:rPr>
              <a:t>e o </a:t>
            </a:r>
            <a:r>
              <a:rPr lang="pt-BR" sz="5600" dirty="0">
                <a:solidFill>
                  <a:schemeClr val="bg1"/>
                </a:solidFill>
              </a:rPr>
              <a:t>Decreto Distrital 37.612/2015. A integração do conjunto de recursos naturais </a:t>
            </a:r>
            <a:r>
              <a:rPr lang="pt-BR" sz="5600" dirty="0" smtClean="0">
                <a:solidFill>
                  <a:schemeClr val="bg1"/>
                </a:solidFill>
              </a:rPr>
              <a:t>é essencial </a:t>
            </a:r>
            <a:r>
              <a:rPr lang="pt-BR" sz="5600" dirty="0">
                <a:solidFill>
                  <a:schemeClr val="bg1"/>
                </a:solidFill>
              </a:rPr>
              <a:t>ao planejamento, gestão, monitoramento, controle e fiscalização </a:t>
            </a:r>
            <a:r>
              <a:rPr lang="pt-BR" sz="5600" dirty="0" smtClean="0">
                <a:solidFill>
                  <a:schemeClr val="bg1"/>
                </a:solidFill>
              </a:rPr>
              <a:t>territoriais bem </a:t>
            </a:r>
            <a:r>
              <a:rPr lang="pt-BR" sz="5600" dirty="0">
                <a:solidFill>
                  <a:schemeClr val="bg1"/>
                </a:solidFill>
              </a:rPr>
              <a:t>como à apropriação democrática e sustentável do território pela população;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5.4. Definição do Plano de Desenvolvimento para a área rural com </a:t>
            </a:r>
            <a:r>
              <a:rPr lang="pt-BR" sz="5600" dirty="0" smtClean="0">
                <a:solidFill>
                  <a:schemeClr val="bg1"/>
                </a:solidFill>
              </a:rPr>
              <a:t>diretriz prioritária </a:t>
            </a:r>
            <a:r>
              <a:rPr lang="pt-BR" sz="5600" dirty="0">
                <a:solidFill>
                  <a:schemeClr val="bg1"/>
                </a:solidFill>
              </a:rPr>
              <a:t>de mudança no padrão de utilização da água, com metas de </a:t>
            </a:r>
            <a:r>
              <a:rPr lang="pt-BR" sz="5600" dirty="0" smtClean="0">
                <a:solidFill>
                  <a:schemeClr val="bg1"/>
                </a:solidFill>
              </a:rPr>
              <a:t>redução efetiva </a:t>
            </a:r>
            <a:r>
              <a:rPr lang="pt-BR" sz="5600" dirty="0">
                <a:solidFill>
                  <a:schemeClr val="bg1"/>
                </a:solidFill>
              </a:rPr>
              <a:t>da quantidade utilizada e de preservação da qualidade das águas superficiais </a:t>
            </a:r>
            <a:r>
              <a:rPr lang="pt-BR" sz="5600" dirty="0" smtClean="0">
                <a:solidFill>
                  <a:schemeClr val="bg1"/>
                </a:solidFill>
              </a:rPr>
              <a:t>e subterrâneas</a:t>
            </a:r>
            <a:r>
              <a:rPr lang="pt-BR" sz="5600" dirty="0">
                <a:solidFill>
                  <a:schemeClr val="bg1"/>
                </a:solidFill>
              </a:rPr>
              <a:t>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5.5. Definição de Plano Distrital de Emergências Ambientais – P2R2 distrital, </a:t>
            </a:r>
            <a:r>
              <a:rPr lang="pt-BR" sz="5600" dirty="0" smtClean="0">
                <a:solidFill>
                  <a:schemeClr val="bg1"/>
                </a:solidFill>
              </a:rPr>
              <a:t>nos termos </a:t>
            </a:r>
            <a:r>
              <a:rPr lang="pt-BR" sz="5600" dirty="0">
                <a:solidFill>
                  <a:schemeClr val="bg1"/>
                </a:solidFill>
              </a:rPr>
              <a:t>do decreto federal 5.098/2004, que “dispõe sobre a criação do Plano </a:t>
            </a:r>
            <a:r>
              <a:rPr lang="pt-BR" sz="5600" dirty="0" smtClean="0">
                <a:solidFill>
                  <a:schemeClr val="bg1"/>
                </a:solidFill>
              </a:rPr>
              <a:t>Nacional de </a:t>
            </a:r>
            <a:r>
              <a:rPr lang="pt-BR" sz="5600" dirty="0">
                <a:solidFill>
                  <a:schemeClr val="bg1"/>
                </a:solidFill>
              </a:rPr>
              <a:t>Prevenção, Preparação e Resposta Rápida a Emergências Ambientais </a:t>
            </a:r>
            <a:r>
              <a:rPr lang="pt-BR" sz="5600" dirty="0" smtClean="0">
                <a:solidFill>
                  <a:schemeClr val="bg1"/>
                </a:solidFill>
              </a:rPr>
              <a:t>com Produtos </a:t>
            </a:r>
            <a:r>
              <a:rPr lang="pt-BR" sz="5600" dirty="0">
                <a:solidFill>
                  <a:schemeClr val="bg1"/>
                </a:solidFill>
              </a:rPr>
              <a:t>Químicos Perigosos - P2R, e dá outras providências”, instituindo pelo </a:t>
            </a:r>
            <a:r>
              <a:rPr lang="pt-BR" sz="5600" dirty="0" smtClean="0">
                <a:solidFill>
                  <a:schemeClr val="bg1"/>
                </a:solidFill>
              </a:rPr>
              <a:t>menos</a:t>
            </a:r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(i) identificação das principais cargas perigosas que passam ou estão no DF; (</a:t>
            </a:r>
            <a:r>
              <a:rPr lang="pt-BR" sz="5600" dirty="0" err="1" smtClean="0">
                <a:solidFill>
                  <a:schemeClr val="bg1"/>
                </a:solidFill>
              </a:rPr>
              <a:t>ii</a:t>
            </a:r>
            <a:r>
              <a:rPr lang="pt-BR" sz="5600" dirty="0" smtClean="0">
                <a:solidFill>
                  <a:schemeClr val="bg1"/>
                </a:solidFill>
              </a:rPr>
              <a:t>)zoneamento </a:t>
            </a:r>
            <a:r>
              <a:rPr lang="pt-BR" sz="5600" dirty="0">
                <a:solidFill>
                  <a:schemeClr val="bg1"/>
                </a:solidFill>
              </a:rPr>
              <a:t>da circulação de cargas perigosas potencialmente tóxicas, baseado </a:t>
            </a:r>
            <a:r>
              <a:rPr lang="pt-BR" sz="5600" dirty="0" smtClean="0">
                <a:solidFill>
                  <a:schemeClr val="bg1"/>
                </a:solidFill>
              </a:rPr>
              <a:t>em riscos</a:t>
            </a:r>
            <a:r>
              <a:rPr lang="pt-BR" sz="5600" dirty="0">
                <a:solidFill>
                  <a:schemeClr val="bg1"/>
                </a:solidFill>
              </a:rPr>
              <a:t>; (</a:t>
            </a:r>
            <a:r>
              <a:rPr lang="pt-BR" sz="5600" dirty="0" err="1">
                <a:solidFill>
                  <a:schemeClr val="bg1"/>
                </a:solidFill>
              </a:rPr>
              <a:t>iiI</a:t>
            </a:r>
            <a:r>
              <a:rPr lang="pt-BR" sz="5600" dirty="0">
                <a:solidFill>
                  <a:schemeClr val="bg1"/>
                </a:solidFill>
              </a:rPr>
              <a:t>) tipologias de risco e distância segura mínima para circulação das </a:t>
            </a:r>
            <a:r>
              <a:rPr lang="pt-BR" sz="5600" dirty="0" smtClean="0">
                <a:solidFill>
                  <a:schemeClr val="bg1"/>
                </a:solidFill>
              </a:rPr>
              <a:t>cargas, em </a:t>
            </a:r>
            <a:r>
              <a:rPr lang="pt-BR" sz="5600" dirty="0">
                <a:solidFill>
                  <a:schemeClr val="bg1"/>
                </a:solidFill>
              </a:rPr>
              <a:t>relação aos corpos hídricos e particularmente os mananciais de </a:t>
            </a:r>
            <a:r>
              <a:rPr lang="pt-BR" sz="5600" dirty="0" smtClean="0">
                <a:solidFill>
                  <a:schemeClr val="bg1"/>
                </a:solidFill>
              </a:rPr>
              <a:t>abastecimento</a:t>
            </a:r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público; (</a:t>
            </a:r>
            <a:r>
              <a:rPr lang="pt-BR" sz="5600" dirty="0" err="1">
                <a:solidFill>
                  <a:schemeClr val="bg1"/>
                </a:solidFill>
              </a:rPr>
              <a:t>iv</a:t>
            </a:r>
            <a:r>
              <a:rPr lang="pt-BR" sz="5600" dirty="0">
                <a:solidFill>
                  <a:schemeClr val="bg1"/>
                </a:solidFill>
              </a:rPr>
              <a:t>) cuidados de armazenamento, circulação e utilização, manuseio </a:t>
            </a:r>
            <a:r>
              <a:rPr lang="pt-BR" sz="5600" dirty="0" smtClean="0">
                <a:solidFill>
                  <a:schemeClr val="bg1"/>
                </a:solidFill>
              </a:rPr>
              <a:t>e aplicação </a:t>
            </a:r>
            <a:r>
              <a:rPr lang="pt-BR" sz="5600" dirty="0">
                <a:solidFill>
                  <a:schemeClr val="bg1"/>
                </a:solidFill>
              </a:rPr>
              <a:t>destas substâncias; (v) definição transparente de responsabilidades, </a:t>
            </a:r>
            <a:r>
              <a:rPr lang="pt-BR" sz="5600" dirty="0" err="1" smtClean="0">
                <a:solidFill>
                  <a:schemeClr val="bg1"/>
                </a:solidFill>
              </a:rPr>
              <a:t>órgãos,recursos</a:t>
            </a:r>
            <a:r>
              <a:rPr lang="pt-BR" sz="5600" dirty="0" smtClean="0">
                <a:solidFill>
                  <a:schemeClr val="bg1"/>
                </a:solidFill>
              </a:rPr>
              <a:t> </a:t>
            </a:r>
            <a:r>
              <a:rPr lang="pt-BR" sz="5600" dirty="0">
                <a:solidFill>
                  <a:schemeClr val="bg1"/>
                </a:solidFill>
              </a:rPr>
              <a:t>e metas para o Distrito Federal no nível emergencial, de curto, médio </a:t>
            </a:r>
            <a:r>
              <a:rPr lang="pt-BR" sz="5600" dirty="0" smtClean="0">
                <a:solidFill>
                  <a:schemeClr val="bg1"/>
                </a:solidFill>
              </a:rPr>
              <a:t>e longo </a:t>
            </a:r>
            <a:r>
              <a:rPr lang="pt-BR" sz="5600" dirty="0">
                <a:solidFill>
                  <a:schemeClr val="bg1"/>
                </a:solidFill>
              </a:rPr>
              <a:t>prazos; (vi) relação com a Infraestrutura de Dados Espaciais Ambientais e </a:t>
            </a:r>
            <a:r>
              <a:rPr lang="pt-BR" sz="5600" dirty="0" smtClean="0">
                <a:solidFill>
                  <a:schemeClr val="bg1"/>
                </a:solidFill>
              </a:rPr>
              <a:t>os mecanismos </a:t>
            </a:r>
            <a:r>
              <a:rPr lang="pt-BR" sz="5600" dirty="0">
                <a:solidFill>
                  <a:schemeClr val="bg1"/>
                </a:solidFill>
              </a:rPr>
              <a:t>para acesso público, seguro e constante pela população.</a:t>
            </a:r>
            <a:endParaRPr lang="pt-BR" sz="5600" dirty="0" smtClean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47664" y="756684"/>
            <a:ext cx="650140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8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86800" cy="3672408"/>
          </a:xfrm>
        </p:spPr>
        <p:txBody>
          <a:bodyPr>
            <a:normAutofit fontScale="25000" lnSpcReduction="20000"/>
          </a:bodyPr>
          <a:lstStyle/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PROPOSTAS </a:t>
            </a:r>
            <a:r>
              <a:rPr lang="pt-BR" sz="5600" dirty="0" smtClean="0">
                <a:solidFill>
                  <a:schemeClr val="bg1"/>
                </a:solidFill>
              </a:rPr>
              <a:t>USOS ECONOMICOS DA ÁGUA</a:t>
            </a:r>
          </a:p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6.1 Políticas </a:t>
            </a:r>
            <a:r>
              <a:rPr lang="pt-BR" sz="5600" dirty="0">
                <a:solidFill>
                  <a:schemeClr val="bg1"/>
                </a:solidFill>
              </a:rPr>
              <a:t>públicas de financiamento orçamentário e não-orçamentário, além </a:t>
            </a:r>
            <a:r>
              <a:rPr lang="pt-BR" sz="5600" dirty="0" smtClean="0">
                <a:solidFill>
                  <a:schemeClr val="bg1"/>
                </a:solidFill>
              </a:rPr>
              <a:t>dos incentivos </a:t>
            </a:r>
            <a:r>
              <a:rPr lang="pt-BR" sz="5600" dirty="0">
                <a:solidFill>
                  <a:schemeClr val="bg1"/>
                </a:solidFill>
              </a:rPr>
              <a:t>tributários;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6.2. Desenvolvimento de arcabouço jurídico na área ambiental além do comando </a:t>
            </a:r>
            <a:r>
              <a:rPr lang="pt-BR" sz="5600" dirty="0" smtClean="0">
                <a:solidFill>
                  <a:schemeClr val="bg1"/>
                </a:solidFill>
              </a:rPr>
              <a:t>e controle</a:t>
            </a:r>
            <a:r>
              <a:rPr lang="pt-BR" sz="5600" dirty="0">
                <a:solidFill>
                  <a:schemeClr val="bg1"/>
                </a:solidFill>
              </a:rPr>
              <a:t>, com visão para uma relação consolidada das ciências econômicas com </a:t>
            </a:r>
            <a:r>
              <a:rPr lang="pt-BR" sz="5600" dirty="0" smtClean="0">
                <a:solidFill>
                  <a:schemeClr val="bg1"/>
                </a:solidFill>
              </a:rPr>
              <a:t>o conhecimento </a:t>
            </a:r>
            <a:r>
              <a:rPr lang="pt-BR" sz="5600" dirty="0">
                <a:solidFill>
                  <a:schemeClr val="bg1"/>
                </a:solidFill>
              </a:rPr>
              <a:t>dos serviços ambientais e ecossistêmicos;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6.3</a:t>
            </a:r>
            <a:r>
              <a:rPr lang="pt-BR" sz="5600" dirty="0">
                <a:solidFill>
                  <a:schemeClr val="bg1"/>
                </a:solidFill>
              </a:rPr>
              <a:t>. Articulação dos protagonistas sociais nos três poderes, no terceiro setor </a:t>
            </a:r>
            <a:r>
              <a:rPr lang="pt-BR" sz="5600" dirty="0" smtClean="0">
                <a:solidFill>
                  <a:schemeClr val="bg1"/>
                </a:solidFill>
              </a:rPr>
              <a:t>– e junto </a:t>
            </a:r>
            <a:r>
              <a:rPr lang="pt-BR" sz="5600" dirty="0">
                <a:solidFill>
                  <a:schemeClr val="bg1"/>
                </a:solidFill>
              </a:rPr>
              <a:t>ao setor produtivo e agropecuário, comercial e acadêmico - para a busca </a:t>
            </a:r>
            <a:r>
              <a:rPr lang="pt-BR" sz="5600" dirty="0" smtClean="0">
                <a:solidFill>
                  <a:schemeClr val="bg1"/>
                </a:solidFill>
              </a:rPr>
              <a:t>do conhecimento </a:t>
            </a:r>
            <a:r>
              <a:rPr lang="pt-BR" sz="5600" dirty="0">
                <a:solidFill>
                  <a:schemeClr val="bg1"/>
                </a:solidFill>
              </a:rPr>
              <a:t>econômico relacionado com a </a:t>
            </a:r>
            <a:r>
              <a:rPr lang="pt-BR" sz="5600" dirty="0" smtClean="0">
                <a:solidFill>
                  <a:schemeClr val="bg1"/>
                </a:solidFill>
              </a:rPr>
              <a:t>sustentabilidade;</a:t>
            </a:r>
            <a:endParaRPr lang="pt-BR" sz="5600" dirty="0">
              <a:solidFill>
                <a:schemeClr val="bg1"/>
              </a:solidFill>
            </a:endParaRP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6.4. Estruturação de conhecimento acadêmico e sistematização do </a:t>
            </a:r>
            <a:r>
              <a:rPr lang="pt-BR" sz="5600" dirty="0" smtClean="0">
                <a:solidFill>
                  <a:schemeClr val="bg1"/>
                </a:solidFill>
              </a:rPr>
              <a:t>conhecimento não </a:t>
            </a:r>
            <a:r>
              <a:rPr lang="pt-BR" sz="5600" dirty="0">
                <a:solidFill>
                  <a:schemeClr val="bg1"/>
                </a:solidFill>
              </a:rPr>
              <a:t>acadêmico e sua estruturação empírica para o desenvolvimento científico </a:t>
            </a:r>
            <a:r>
              <a:rPr lang="pt-BR" sz="5600" dirty="0" smtClean="0">
                <a:solidFill>
                  <a:schemeClr val="bg1"/>
                </a:solidFill>
              </a:rPr>
              <a:t>da relação </a:t>
            </a:r>
            <a:r>
              <a:rPr lang="pt-BR" sz="5600" dirty="0">
                <a:solidFill>
                  <a:schemeClr val="bg1"/>
                </a:solidFill>
              </a:rPr>
              <a:t>da economia com a sustentabilidade ambiental.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6.5. Uma política pública de produção de conhecimento para a inovação, dentro </a:t>
            </a:r>
            <a:r>
              <a:rPr lang="pt-BR" sz="5600" dirty="0" smtClean="0">
                <a:solidFill>
                  <a:schemeClr val="bg1"/>
                </a:solidFill>
              </a:rPr>
              <a:t>da sua </a:t>
            </a:r>
            <a:r>
              <a:rPr lang="pt-BR" sz="5600" dirty="0">
                <a:solidFill>
                  <a:schemeClr val="bg1"/>
                </a:solidFill>
              </a:rPr>
              <a:t>relação econômica com o meio ambiente, no modelo da </a:t>
            </a:r>
            <a:r>
              <a:rPr lang="pt-BR" sz="5600" dirty="0" err="1">
                <a:solidFill>
                  <a:schemeClr val="bg1"/>
                </a:solidFill>
              </a:rPr>
              <a:t>Embrapii</a:t>
            </a:r>
            <a:r>
              <a:rPr lang="pt-BR" sz="5600" dirty="0">
                <a:solidFill>
                  <a:schemeClr val="bg1"/>
                </a:solidFill>
              </a:rPr>
              <a:t>.</a:t>
            </a:r>
            <a:endParaRPr lang="pt-BR" sz="56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068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86800" cy="3672408"/>
          </a:xfrm>
        </p:spPr>
        <p:txBody>
          <a:bodyPr>
            <a:normAutofit/>
          </a:bodyPr>
          <a:lstStyle/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r>
              <a:rPr lang="pt-BR" sz="5600" dirty="0" smtClean="0">
                <a:solidFill>
                  <a:schemeClr val="bg1"/>
                </a:solidFill>
              </a:rPr>
              <a:t>OBRIGADO</a:t>
            </a:r>
            <a:endParaRPr lang="pt-BR" sz="56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948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lt-LT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lt-LT" smtClean="0"/>
          </a:p>
        </p:txBody>
      </p:sp>
      <p:pic>
        <p:nvPicPr>
          <p:cNvPr id="30724" name="Picture 2" descr="C:\Daiva\kapli\Atrinktos\19853422_kap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610600" cy="68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23528" y="4153162"/>
            <a:ext cx="5472608" cy="1902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70000"/>
              </a:spcBef>
              <a:buClr>
                <a:srgbClr val="C66005"/>
              </a:buClr>
              <a:defRPr/>
            </a:pPr>
            <a:r>
              <a:rPr lang="pt-BR" sz="2400" dirty="0" smtClean="0">
                <a:solidFill>
                  <a:schemeClr val="bg1"/>
                </a:solidFill>
                <a:latin typeface="+mj-lt"/>
                <a:cs typeface="+mn-cs"/>
              </a:rPr>
              <a:t>Sérgio, </a:t>
            </a:r>
            <a:r>
              <a:rPr lang="pt-BR" sz="2400" dirty="0" err="1" smtClean="0">
                <a:solidFill>
                  <a:schemeClr val="bg1"/>
                </a:solidFill>
                <a:latin typeface="+mj-lt"/>
                <a:cs typeface="+mn-cs"/>
              </a:rPr>
              <a:t>Thabita</a:t>
            </a:r>
            <a:r>
              <a:rPr lang="pt-BR" sz="2400" dirty="0" smtClean="0">
                <a:solidFill>
                  <a:schemeClr val="bg1"/>
                </a:solidFill>
                <a:latin typeface="+mj-lt"/>
                <a:cs typeface="+mn-cs"/>
              </a:rPr>
              <a:t> e Claudia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C66005"/>
              </a:buClr>
              <a:defRPr/>
            </a:pPr>
            <a:r>
              <a:rPr lang="pt-BR" sz="2000" dirty="0" smtClean="0">
                <a:solidFill>
                  <a:schemeClr val="bg1"/>
                </a:solidFill>
                <a:latin typeface="+mj-lt"/>
                <a:cs typeface="+mn-cs"/>
              </a:rPr>
              <a:t>Unidade Estratégica de Água - UEA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C66005"/>
              </a:buClr>
              <a:defRPr/>
            </a:pPr>
            <a:r>
              <a:rPr lang="pt-BR" sz="2000" dirty="0" smtClean="0">
                <a:solidFill>
                  <a:schemeClr val="bg1"/>
                </a:solidFill>
                <a:latin typeface="+mj-lt"/>
                <a:cs typeface="+mn-cs"/>
              </a:rPr>
              <a:t>Secretaria de Estado do </a:t>
            </a:r>
            <a:r>
              <a:rPr lang="pt-BR" sz="2000" dirty="0" smtClean="0">
                <a:solidFill>
                  <a:schemeClr val="bg1"/>
                </a:solidFill>
                <a:latin typeface="+mj-lt"/>
              </a:rPr>
              <a:t>M</a:t>
            </a:r>
            <a:r>
              <a:rPr lang="pt-BR" sz="2000" dirty="0" smtClean="0">
                <a:solidFill>
                  <a:schemeClr val="bg1"/>
                </a:solidFill>
                <a:latin typeface="+mj-lt"/>
                <a:cs typeface="+mn-cs"/>
              </a:rPr>
              <a:t>eio Ambiente - SEMA</a:t>
            </a:r>
            <a:endParaRPr lang="pt-BR" sz="2000" dirty="0">
              <a:solidFill>
                <a:schemeClr val="bg1"/>
              </a:solidFill>
              <a:latin typeface="+mj-lt"/>
              <a:cs typeface="+mn-cs"/>
            </a:endParaRP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C66005"/>
              </a:buClr>
              <a:defRPr/>
            </a:pPr>
            <a:r>
              <a:rPr lang="pt-BR" sz="2000" dirty="0" smtClean="0">
                <a:solidFill>
                  <a:schemeClr val="bg1"/>
                </a:solidFill>
                <a:latin typeface="+mj-lt"/>
                <a:cs typeface="+mn-cs"/>
              </a:rPr>
              <a:t>61-32145625</a:t>
            </a:r>
            <a:endParaRPr lang="pt-BR" sz="2000" dirty="0">
              <a:solidFill>
                <a:schemeClr val="bg1"/>
              </a:solidFill>
              <a:latin typeface="+mj-lt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5750" y="428625"/>
            <a:ext cx="3000375" cy="1390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70000"/>
              </a:spcBef>
              <a:buClr>
                <a:srgbClr val="C66005"/>
              </a:buClr>
              <a:defRPr/>
            </a:pPr>
            <a:r>
              <a:rPr lang="pt-BR" sz="4400" dirty="0">
                <a:solidFill>
                  <a:schemeClr val="bg1"/>
                </a:solidFill>
                <a:latin typeface="+mj-lt"/>
                <a:cs typeface="+mn-cs"/>
              </a:rPr>
              <a:t>Grato !</a:t>
            </a:r>
          </a:p>
          <a:p>
            <a:pPr algn="ctr">
              <a:lnSpc>
                <a:spcPct val="90000"/>
              </a:lnSpc>
              <a:spcBef>
                <a:spcPct val="70000"/>
              </a:spcBef>
              <a:buClr>
                <a:srgbClr val="C66005"/>
              </a:buClr>
              <a:buFontTx/>
              <a:buChar char="•"/>
              <a:defRPr/>
            </a:pPr>
            <a:endParaRPr lang="pt-BR" dirty="0">
              <a:latin typeface="Times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276927"/>
      </p:ext>
    </p:extLst>
  </p:cSld>
  <p:clrMapOvr>
    <a:masterClrMapping/>
  </p:clrMapOvr>
  <p:transition spd="slow"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4520" y="2420888"/>
            <a:ext cx="6400800" cy="3384376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pt-BR" sz="2000" dirty="0" smtClean="0">
                <a:solidFill>
                  <a:schemeClr val="bg1"/>
                </a:solidFill>
              </a:rPr>
              <a:t>A </a:t>
            </a:r>
            <a:r>
              <a:rPr lang="pt-BR" sz="2000" dirty="0">
                <a:solidFill>
                  <a:schemeClr val="bg1"/>
                </a:solidFill>
              </a:rPr>
              <a:t>Conferência de Meio Ambiente foi criada pelo Decreto 12.960, de 1990,que regulamenta a lei 41, de 13 de setembro de </a:t>
            </a:r>
            <a:r>
              <a:rPr lang="pt-BR" sz="2000" dirty="0" smtClean="0">
                <a:solidFill>
                  <a:schemeClr val="bg1"/>
                </a:solidFill>
              </a:rPr>
              <a:t>1989 (Política </a:t>
            </a:r>
            <a:r>
              <a:rPr lang="pt-BR" sz="2000" dirty="0">
                <a:solidFill>
                  <a:schemeClr val="bg1"/>
                </a:solidFill>
              </a:rPr>
              <a:t>Ambiental do Distrito Federal</a:t>
            </a:r>
            <a:r>
              <a:rPr lang="pt-BR" sz="2000" dirty="0" smtClean="0">
                <a:solidFill>
                  <a:schemeClr val="bg1"/>
                </a:solidFill>
              </a:rPr>
              <a:t>).</a:t>
            </a:r>
          </a:p>
          <a:p>
            <a:pPr marL="342900" indent="-342900" algn="l">
              <a:buFontTx/>
              <a:buChar char="-"/>
            </a:pPr>
            <a:r>
              <a:rPr lang="pt-BR" sz="2000" dirty="0">
                <a:solidFill>
                  <a:schemeClr val="bg1"/>
                </a:solidFill>
              </a:rPr>
              <a:t>O tema “Cuidando da água” tem por objetivo gerar reflexão sobre as políticas e ações a serem adotadas para sua gestão adequada e refletir sobre atitudes e valores que devem permear a relação com este </a:t>
            </a:r>
            <a:r>
              <a:rPr lang="pt-BR" sz="2000" dirty="0" smtClean="0">
                <a:solidFill>
                  <a:schemeClr val="bg1"/>
                </a:solidFill>
              </a:rPr>
              <a:t>elemento</a:t>
            </a: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83817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58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4520" y="2276872"/>
            <a:ext cx="6400800" cy="338437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pt-BR" sz="2000" dirty="0" smtClean="0">
                <a:solidFill>
                  <a:schemeClr val="bg1"/>
                </a:solidFill>
              </a:rPr>
              <a:t>Objetivos </a:t>
            </a:r>
            <a:r>
              <a:rPr lang="pt-BR" sz="2000" dirty="0">
                <a:solidFill>
                  <a:schemeClr val="bg1"/>
                </a:solidFill>
              </a:rPr>
              <a:t>específicos </a:t>
            </a:r>
            <a:r>
              <a:rPr lang="pt-BR" sz="2000" dirty="0" smtClean="0">
                <a:solidFill>
                  <a:schemeClr val="bg1"/>
                </a:solidFill>
              </a:rPr>
              <a:t>:</a:t>
            </a:r>
            <a:endParaRPr lang="pt-BR" sz="2000" dirty="0">
              <a:solidFill>
                <a:schemeClr val="bg1"/>
              </a:solidFill>
            </a:endParaRPr>
          </a:p>
          <a:p>
            <a:pPr algn="l"/>
            <a:r>
              <a:rPr lang="pt-BR" sz="2000" dirty="0">
                <a:solidFill>
                  <a:schemeClr val="bg1"/>
                </a:solidFill>
              </a:rPr>
              <a:t>I - Fortalecer, revisar e aprimorar as Políticas Públicas de Meio Ambiente do Distrito Federal e do Sistema Distrital de Meio Ambiente.</a:t>
            </a:r>
          </a:p>
          <a:p>
            <a:pPr algn="l"/>
            <a:r>
              <a:rPr lang="pt-BR" sz="2000" dirty="0">
                <a:solidFill>
                  <a:schemeClr val="bg1"/>
                </a:solidFill>
              </a:rPr>
              <a:t>II – Dialogar com a população sobre as políticas de Água no DF, fortalecendo os órgãos e instâncias participativas e de formulação das políticas ambientais, em especial o Conselho de Meio Ambiente do Distrito Federal - CONAM e do Conselho de Recursos Hídricos do Distrito Federal – CRH.</a:t>
            </a:r>
          </a:p>
          <a:p>
            <a:pPr algn="l"/>
            <a:r>
              <a:rPr lang="pt-BR" sz="2000" dirty="0">
                <a:solidFill>
                  <a:schemeClr val="bg1"/>
                </a:solidFill>
              </a:rPr>
              <a:t>III- Elaborar e priorizar um conjunto de propostas que possam orientar a formulação de políticas públicas e outras soluções compartilhadas em favor da Sustentabilidade;</a:t>
            </a: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83817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758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4520" y="2132856"/>
            <a:ext cx="6400800" cy="3384376"/>
          </a:xfrm>
        </p:spPr>
        <p:txBody>
          <a:bodyPr>
            <a:normAutofit lnSpcReduction="10000"/>
          </a:bodyPr>
          <a:lstStyle/>
          <a:p>
            <a:pPr marL="342900" indent="-342900" algn="l">
              <a:buFontTx/>
              <a:buChar char="-"/>
            </a:pPr>
            <a:r>
              <a:rPr lang="pt-BR" sz="2000" dirty="0" smtClean="0">
                <a:solidFill>
                  <a:schemeClr val="bg1"/>
                </a:solidFill>
              </a:rPr>
              <a:t>Seis (06) </a:t>
            </a:r>
            <a:r>
              <a:rPr lang="pt-BR" sz="2000" dirty="0" err="1">
                <a:solidFill>
                  <a:schemeClr val="bg1"/>
                </a:solidFill>
              </a:rPr>
              <a:t>pré</a:t>
            </a:r>
            <a:r>
              <a:rPr lang="pt-BR" sz="2000" dirty="0">
                <a:solidFill>
                  <a:schemeClr val="bg1"/>
                </a:solidFill>
              </a:rPr>
              <a:t>-conferências regionais </a:t>
            </a:r>
            <a:r>
              <a:rPr lang="pt-BR" sz="2000" dirty="0" smtClean="0">
                <a:solidFill>
                  <a:schemeClr val="bg1"/>
                </a:solidFill>
              </a:rPr>
              <a:t>entre </a:t>
            </a:r>
            <a:r>
              <a:rPr lang="pt-BR" sz="2000" dirty="0">
                <a:solidFill>
                  <a:schemeClr val="bg1"/>
                </a:solidFill>
              </a:rPr>
              <a:t>junho e outubro; a Conferência, de 24 a 26 de novembro de 2017</a:t>
            </a:r>
            <a:r>
              <a:rPr lang="pt-BR" sz="20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 algn="l">
              <a:buFontTx/>
              <a:buChar char="-"/>
            </a:pPr>
            <a:r>
              <a:rPr lang="pt-BR" sz="2000" dirty="0" smtClean="0">
                <a:solidFill>
                  <a:schemeClr val="bg1"/>
                </a:solidFill>
              </a:rPr>
              <a:t>Pauta </a:t>
            </a:r>
            <a:r>
              <a:rPr lang="pt-BR" sz="2000" dirty="0">
                <a:solidFill>
                  <a:schemeClr val="bg1"/>
                </a:solidFill>
              </a:rPr>
              <a:t>ambiental </a:t>
            </a:r>
            <a:r>
              <a:rPr lang="pt-BR" sz="2000" dirty="0" smtClean="0">
                <a:solidFill>
                  <a:schemeClr val="bg1"/>
                </a:solidFill>
              </a:rPr>
              <a:t>agrupada </a:t>
            </a:r>
            <a:r>
              <a:rPr lang="pt-BR" sz="2000" dirty="0">
                <a:solidFill>
                  <a:schemeClr val="bg1"/>
                </a:solidFill>
              </a:rPr>
              <a:t>em seis temas </a:t>
            </a:r>
            <a:r>
              <a:rPr lang="pt-BR" sz="2000" dirty="0" smtClean="0">
                <a:solidFill>
                  <a:schemeClr val="bg1"/>
                </a:solidFill>
              </a:rPr>
              <a:t>principais:</a:t>
            </a:r>
            <a:endParaRPr lang="pt-BR" sz="2000" dirty="0">
              <a:solidFill>
                <a:schemeClr val="bg1"/>
              </a:solidFill>
            </a:endParaRPr>
          </a:p>
          <a:p>
            <a:pPr algn="l"/>
            <a:r>
              <a:rPr lang="pt-BR" sz="2000" dirty="0" smtClean="0">
                <a:solidFill>
                  <a:schemeClr val="bg1"/>
                </a:solidFill>
              </a:rPr>
              <a:t>1- Clima</a:t>
            </a:r>
            <a:endParaRPr lang="pt-BR" sz="2000" dirty="0">
              <a:solidFill>
                <a:schemeClr val="bg1"/>
              </a:solidFill>
            </a:endParaRPr>
          </a:p>
          <a:p>
            <a:pPr lvl="0" algn="l"/>
            <a:r>
              <a:rPr lang="pt-BR" sz="2000" dirty="0" smtClean="0">
                <a:solidFill>
                  <a:schemeClr val="bg1"/>
                </a:solidFill>
              </a:rPr>
              <a:t>2- Resíduos </a:t>
            </a:r>
            <a:r>
              <a:rPr lang="pt-BR" sz="2000" dirty="0">
                <a:solidFill>
                  <a:schemeClr val="bg1"/>
                </a:solidFill>
              </a:rPr>
              <a:t>sólidos, saneamento e saúde;</a:t>
            </a:r>
          </a:p>
          <a:p>
            <a:pPr lvl="0" algn="l"/>
            <a:r>
              <a:rPr lang="pt-BR" sz="2000" dirty="0" smtClean="0">
                <a:solidFill>
                  <a:schemeClr val="bg1"/>
                </a:solidFill>
              </a:rPr>
              <a:t>3- Educação </a:t>
            </a:r>
            <a:r>
              <a:rPr lang="pt-BR" sz="2000" dirty="0">
                <a:solidFill>
                  <a:schemeClr val="bg1"/>
                </a:solidFill>
              </a:rPr>
              <a:t>ambiental, cidadania e participação;</a:t>
            </a:r>
          </a:p>
          <a:p>
            <a:pPr lvl="0" algn="l"/>
            <a:r>
              <a:rPr lang="pt-BR" sz="2000" dirty="0" smtClean="0">
                <a:solidFill>
                  <a:schemeClr val="bg1"/>
                </a:solidFill>
              </a:rPr>
              <a:t>4- Biodiversidade </a:t>
            </a:r>
            <a:r>
              <a:rPr lang="pt-BR" sz="2000" dirty="0">
                <a:solidFill>
                  <a:schemeClr val="bg1"/>
                </a:solidFill>
              </a:rPr>
              <a:t>e Cerrado;</a:t>
            </a:r>
          </a:p>
          <a:p>
            <a:pPr lvl="0" algn="l"/>
            <a:r>
              <a:rPr lang="pt-BR" sz="2000" dirty="0" smtClean="0">
                <a:solidFill>
                  <a:schemeClr val="bg1"/>
                </a:solidFill>
              </a:rPr>
              <a:t>5- Gestão </a:t>
            </a:r>
            <a:r>
              <a:rPr lang="pt-BR" sz="2000" dirty="0">
                <a:solidFill>
                  <a:schemeClr val="bg1"/>
                </a:solidFill>
              </a:rPr>
              <a:t>territorial e gestão hídrica</a:t>
            </a:r>
          </a:p>
          <a:p>
            <a:pPr lvl="0" algn="l"/>
            <a:r>
              <a:rPr lang="pt-BR" sz="2000" dirty="0" smtClean="0">
                <a:solidFill>
                  <a:schemeClr val="bg1"/>
                </a:solidFill>
              </a:rPr>
              <a:t>6- Usos </a:t>
            </a:r>
            <a:r>
              <a:rPr lang="pt-BR" sz="2000" dirty="0">
                <a:solidFill>
                  <a:schemeClr val="bg1"/>
                </a:solidFill>
              </a:rPr>
              <a:t>econômicos da água</a:t>
            </a: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69269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222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4520" y="2276872"/>
            <a:ext cx="6400800" cy="3384376"/>
          </a:xfrm>
        </p:spPr>
        <p:txBody>
          <a:bodyPr>
            <a:normAutofit/>
          </a:bodyPr>
          <a:lstStyle/>
          <a:p>
            <a:pPr algn="l"/>
            <a:r>
              <a:rPr lang="pt-BR" sz="2000" dirty="0" smtClean="0">
                <a:solidFill>
                  <a:schemeClr val="bg1"/>
                </a:solidFill>
              </a:rPr>
              <a:t>Águas no DF;</a:t>
            </a:r>
          </a:p>
          <a:p>
            <a:pPr algn="l"/>
            <a:r>
              <a:rPr lang="pt-BR" sz="2000" dirty="0"/>
              <a:t>Uma nova realidade</a:t>
            </a:r>
          </a:p>
          <a:p>
            <a:pPr algn="l"/>
            <a:r>
              <a:rPr lang="pt-BR" sz="2000" dirty="0"/>
              <a:t>Uma nova </a:t>
            </a:r>
            <a:r>
              <a:rPr lang="pt-BR" sz="2000" dirty="0" smtClean="0"/>
              <a:t>postura</a:t>
            </a:r>
          </a:p>
          <a:p>
            <a:pPr algn="l"/>
            <a:r>
              <a:rPr lang="pt-BR" sz="2000" dirty="0"/>
              <a:t>A água é mais do que “</a:t>
            </a:r>
            <a:r>
              <a:rPr lang="pt-BR" sz="2000" dirty="0" smtClean="0"/>
              <a:t>recurso hídrico”</a:t>
            </a:r>
          </a:p>
          <a:p>
            <a:pPr algn="l"/>
            <a:endParaRPr lang="pt-BR" sz="2000" dirty="0"/>
          </a:p>
          <a:p>
            <a:pPr algn="l"/>
            <a:endParaRPr lang="pt-BR" sz="2000" dirty="0" smtClean="0">
              <a:solidFill>
                <a:schemeClr val="bg1"/>
              </a:solidFill>
            </a:endParaRPr>
          </a:p>
          <a:p>
            <a:pPr algn="l"/>
            <a:endParaRPr lang="pt-BR" sz="20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83817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44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86800" cy="3672408"/>
          </a:xfrm>
        </p:spPr>
        <p:txBody>
          <a:bodyPr>
            <a:normAutofit fontScale="25000" lnSpcReduction="20000"/>
          </a:bodyPr>
          <a:lstStyle/>
          <a:p>
            <a:r>
              <a:rPr lang="pt-BR" sz="4800" b="1" dirty="0" smtClean="0">
                <a:solidFill>
                  <a:schemeClr val="bg1"/>
                </a:solidFill>
              </a:rPr>
              <a:t>PROPOSTAS CLIMA</a:t>
            </a:r>
            <a:endParaRPr lang="pt-BR" sz="4800" b="1" dirty="0">
              <a:solidFill>
                <a:schemeClr val="bg1"/>
              </a:solidFill>
            </a:endParaRPr>
          </a:p>
          <a:p>
            <a:pPr lvl="1" algn="l"/>
            <a:r>
              <a:rPr lang="pt-BR" sz="4800" dirty="0" smtClean="0">
                <a:solidFill>
                  <a:schemeClr val="bg1"/>
                </a:solidFill>
              </a:rPr>
              <a:t>1.1 Produzir </a:t>
            </a:r>
            <a:r>
              <a:rPr lang="pt-BR" sz="4800" dirty="0">
                <a:solidFill>
                  <a:schemeClr val="bg1"/>
                </a:solidFill>
              </a:rPr>
              <a:t>e divulgar conhecimentos quanto aos riscos climáticos para o DF, tendo como base a melhor evidência científica disponível, que possa informar sobre: os cenários climáticos a que o DF e região estarão expostos nas próximas décadas; e os riscos climáticos e alternativas de adaptação por setores críticos ao bem-estar da população e estratégicos ao desenvolvimento sustentável do DF, como os múltiplos usos da água, bacias hidrográficas, </a:t>
            </a:r>
            <a:r>
              <a:rPr lang="pt-BR" sz="4800" dirty="0" err="1">
                <a:solidFill>
                  <a:schemeClr val="bg1"/>
                </a:solidFill>
              </a:rPr>
              <a:t>APMs</a:t>
            </a:r>
            <a:r>
              <a:rPr lang="pt-BR" sz="4800" dirty="0">
                <a:solidFill>
                  <a:schemeClr val="bg1"/>
                </a:solidFill>
              </a:rPr>
              <a:t> e áreas de recarga de aquíferos, saúde pública, entre outros.</a:t>
            </a:r>
          </a:p>
          <a:p>
            <a:pPr lvl="1" algn="l"/>
            <a:r>
              <a:rPr lang="pt-BR" sz="4800" dirty="0" smtClean="0">
                <a:solidFill>
                  <a:schemeClr val="bg1"/>
                </a:solidFill>
              </a:rPr>
              <a:t>1.2 Elaborar </a:t>
            </a:r>
            <a:r>
              <a:rPr lang="pt-BR" sz="4800" dirty="0">
                <a:solidFill>
                  <a:schemeClr val="bg1"/>
                </a:solidFill>
              </a:rPr>
              <a:t>o Plano Distrital de Adaptação às Mudanças Climáticas, isto é, plano de enfrentamento dos riscos de impactos associados às mudanças do clima, compreendendo todos os setores, sociais, ambientais e econômicos.</a:t>
            </a:r>
          </a:p>
          <a:p>
            <a:pPr lvl="1" algn="l"/>
            <a:r>
              <a:rPr lang="pt-BR" sz="4800" dirty="0" smtClean="0">
                <a:solidFill>
                  <a:schemeClr val="bg1"/>
                </a:solidFill>
              </a:rPr>
              <a:t>1.3 Instituir </a:t>
            </a:r>
            <a:r>
              <a:rPr lang="pt-BR" sz="4800" dirty="0">
                <a:solidFill>
                  <a:schemeClr val="bg1"/>
                </a:solidFill>
              </a:rPr>
              <a:t>os marcos institucionais de governança climática do Distrito Federal: Comitê de Enfrentamento das Mudanças Climáticas do Distrito Federal - </a:t>
            </a:r>
            <a:r>
              <a:rPr lang="pt-BR" sz="4800" dirty="0" err="1">
                <a:solidFill>
                  <a:schemeClr val="bg1"/>
                </a:solidFill>
              </a:rPr>
              <a:t>Comclima</a:t>
            </a:r>
            <a:r>
              <a:rPr lang="pt-BR" sz="4800" dirty="0">
                <a:solidFill>
                  <a:schemeClr val="bg1"/>
                </a:solidFill>
              </a:rPr>
              <a:t> (Decreto 31.071, de 23 de Novembro de 2009); Fórum de Mudanças Climáticas do DF; e Painel Científico Distrital de Mudanças Climáticas.</a:t>
            </a:r>
          </a:p>
          <a:p>
            <a:pPr lvl="1" algn="l"/>
            <a:r>
              <a:rPr lang="pt-BR" sz="4800" dirty="0" smtClean="0">
                <a:solidFill>
                  <a:schemeClr val="bg1"/>
                </a:solidFill>
              </a:rPr>
              <a:t>1.4 Instituir</a:t>
            </a:r>
            <a:r>
              <a:rPr lang="pt-BR" sz="4800" dirty="0">
                <a:solidFill>
                  <a:schemeClr val="bg1"/>
                </a:solidFill>
              </a:rPr>
              <a:t>, no Distrito Federal, marcos jurídicos para a consideração dos riscos climáticos no planejamento, formulação e implementação de todas as políticas públicas, de curto, médio e longo prazos, bem como nas decisões do gasto público, de modo a contribuir para a mitigação dos riscos associados às mudanças do clima, para a ampliação da capacidade de adaptação e resiliência local às mudanças climáticas, para a sustentabilidade dos investimentos públicos, para o bem-estar da população e para a continuidade de produção dos serviços ecossistêmicos </a:t>
            </a:r>
            <a:r>
              <a:rPr lang="pt-BR" sz="4800" dirty="0" smtClean="0">
                <a:solidFill>
                  <a:schemeClr val="bg1"/>
                </a:solidFill>
              </a:rPr>
              <a:t>locais.</a:t>
            </a:r>
          </a:p>
          <a:p>
            <a:pPr lvl="1" algn="l"/>
            <a:r>
              <a:rPr lang="pt-BR" sz="4800" dirty="0" smtClean="0">
                <a:solidFill>
                  <a:schemeClr val="bg1"/>
                </a:solidFill>
              </a:rPr>
              <a:t>1.5 Promover </a:t>
            </a:r>
            <a:r>
              <a:rPr lang="pt-BR" sz="4800" dirty="0">
                <a:solidFill>
                  <a:schemeClr val="bg1"/>
                </a:solidFill>
              </a:rPr>
              <a:t>e fomentar estratégias de adaptação às mudanças climáticas no Distrito Federal, e, especificamente, promover e fomentar estratégias de adaptação baseada nos ecossistemas, para o aproveitamento dos serviços ambientais providos pelos ecossistemas conservados e por sua biodiversidade, tais como regulação do microclima, sequestro de carbono, purificação do ar, conservação do solo e dos recursos hídricos, regulação da quantidade e qualidade da água, permeabilidade dos solos, conforto térmico etc.</a:t>
            </a:r>
            <a:endParaRPr lang="pt-BR" sz="48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64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86800" cy="3672408"/>
          </a:xfrm>
        </p:spPr>
        <p:txBody>
          <a:bodyPr>
            <a:normAutofit fontScale="25000" lnSpcReduction="20000"/>
          </a:bodyPr>
          <a:lstStyle/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PROPOSTAS RESIDOS SÓLIDOS, SANEAMENTO E SAÚDE</a:t>
            </a: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2.1 Investir </a:t>
            </a:r>
            <a:r>
              <a:rPr lang="pt-BR" sz="5600" dirty="0">
                <a:solidFill>
                  <a:schemeClr val="bg1"/>
                </a:solidFill>
              </a:rPr>
              <a:t>em ações estruturais que abranjam preferencialmente mais de um eixo </a:t>
            </a:r>
            <a:r>
              <a:rPr lang="pt-BR" sz="5600" dirty="0" smtClean="0">
                <a:solidFill>
                  <a:schemeClr val="bg1"/>
                </a:solidFill>
              </a:rPr>
              <a:t>do saneamento </a:t>
            </a:r>
            <a:r>
              <a:rPr lang="pt-BR" sz="5600" dirty="0">
                <a:solidFill>
                  <a:schemeClr val="bg1"/>
                </a:solidFill>
              </a:rPr>
              <a:t>básico;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2.2 Viabilizar </a:t>
            </a:r>
            <a:r>
              <a:rPr lang="pt-BR" sz="5600" dirty="0">
                <a:solidFill>
                  <a:schemeClr val="bg1"/>
                </a:solidFill>
              </a:rPr>
              <a:t>e incentivar empreendimentos sustentáveis que realizem tratamento </a:t>
            </a:r>
            <a:r>
              <a:rPr lang="pt-BR" sz="5600" dirty="0" smtClean="0">
                <a:solidFill>
                  <a:schemeClr val="bg1"/>
                </a:solidFill>
              </a:rPr>
              <a:t>de resíduos </a:t>
            </a:r>
            <a:r>
              <a:rPr lang="pt-BR" sz="5600" dirty="0">
                <a:solidFill>
                  <a:schemeClr val="bg1"/>
                </a:solidFill>
              </a:rPr>
              <a:t>com baixo consumo de água;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2.3 Fomentar </a:t>
            </a:r>
            <a:r>
              <a:rPr lang="pt-BR" sz="5600" dirty="0">
                <a:solidFill>
                  <a:schemeClr val="bg1"/>
                </a:solidFill>
              </a:rPr>
              <a:t>projetos para a coleta e tratamento do esgoto em toda a extensão do </a:t>
            </a:r>
            <a:r>
              <a:rPr lang="pt-BR" sz="5600" dirty="0" smtClean="0">
                <a:solidFill>
                  <a:schemeClr val="bg1"/>
                </a:solidFill>
              </a:rPr>
              <a:t>DF, especialmente </a:t>
            </a:r>
            <a:r>
              <a:rPr lang="pt-BR" sz="5600" dirty="0">
                <a:solidFill>
                  <a:schemeClr val="bg1"/>
                </a:solidFill>
              </a:rPr>
              <a:t>em áreas rurais, que envolvam a sociedade local, para evitar que </a:t>
            </a:r>
            <a:r>
              <a:rPr lang="pt-BR" sz="5600" dirty="0" smtClean="0">
                <a:solidFill>
                  <a:schemeClr val="bg1"/>
                </a:solidFill>
              </a:rPr>
              <a:t>seja despejado </a:t>
            </a:r>
            <a:r>
              <a:rPr lang="pt-BR" sz="5600" dirty="0">
                <a:solidFill>
                  <a:schemeClr val="bg1"/>
                </a:solidFill>
              </a:rPr>
              <a:t>em cursos d’água;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2.4 Inserir </a:t>
            </a:r>
            <a:r>
              <a:rPr lang="pt-BR" sz="5600" dirty="0">
                <a:solidFill>
                  <a:schemeClr val="bg1"/>
                </a:solidFill>
              </a:rPr>
              <a:t>esforços para a regularização de condomínios irregulares para </a:t>
            </a:r>
            <a:r>
              <a:rPr lang="pt-BR" sz="5600" dirty="0" smtClean="0">
                <a:solidFill>
                  <a:schemeClr val="bg1"/>
                </a:solidFill>
              </a:rPr>
              <a:t>promover obrigação </a:t>
            </a:r>
            <a:r>
              <a:rPr lang="pt-BR" sz="5600" dirty="0">
                <a:solidFill>
                  <a:schemeClr val="bg1"/>
                </a:solidFill>
              </a:rPr>
              <a:t>legal de fornecimento dos serviços de saneamento por parte do </a:t>
            </a:r>
            <a:r>
              <a:rPr lang="pt-BR" sz="5600" dirty="0" smtClean="0">
                <a:solidFill>
                  <a:schemeClr val="bg1"/>
                </a:solidFill>
              </a:rPr>
              <a:t>governo nestes </a:t>
            </a:r>
            <a:r>
              <a:rPr lang="pt-BR" sz="5600" dirty="0">
                <a:solidFill>
                  <a:schemeClr val="bg1"/>
                </a:solidFill>
              </a:rPr>
              <a:t>locais;</a:t>
            </a:r>
          </a:p>
          <a:p>
            <a:pPr algn="l"/>
            <a:endParaRPr lang="pt-BR" sz="5600" dirty="0">
              <a:solidFill>
                <a:schemeClr val="bg1"/>
              </a:solidFill>
            </a:endParaRPr>
          </a:p>
          <a:p>
            <a:pPr algn="l"/>
            <a:r>
              <a:rPr lang="pt-BR" sz="5600" dirty="0" smtClean="0">
                <a:solidFill>
                  <a:schemeClr val="bg1"/>
                </a:solidFill>
              </a:rPr>
              <a:t>2.5 Desenvolver </a:t>
            </a:r>
            <a:r>
              <a:rPr lang="pt-BR" sz="5600" dirty="0">
                <a:solidFill>
                  <a:schemeClr val="bg1"/>
                </a:solidFill>
              </a:rPr>
              <a:t>sistema de indicadores para promover o monitoramento das </a:t>
            </a:r>
            <a:r>
              <a:rPr lang="pt-BR" sz="5600" dirty="0" smtClean="0">
                <a:solidFill>
                  <a:schemeClr val="bg1"/>
                </a:solidFill>
              </a:rPr>
              <a:t>ações voltadas </a:t>
            </a:r>
            <a:r>
              <a:rPr lang="pt-BR" sz="5600" dirty="0">
                <a:solidFill>
                  <a:schemeClr val="bg1"/>
                </a:solidFill>
              </a:rPr>
              <a:t>à universalização dos serviços de saneamento básico;</a:t>
            </a:r>
            <a:endParaRPr lang="pt-BR" sz="5600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75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86800" cy="3672408"/>
          </a:xfrm>
        </p:spPr>
        <p:txBody>
          <a:bodyPr>
            <a:normAutofit fontScale="25000" lnSpcReduction="20000"/>
          </a:bodyPr>
          <a:lstStyle/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PROPOSTAS EDUCAÇÃO AMBIENTAL, CIDADANIA E </a:t>
            </a:r>
            <a:r>
              <a:rPr lang="pt-BR" sz="5600" dirty="0" smtClean="0">
                <a:solidFill>
                  <a:schemeClr val="bg1"/>
                </a:solidFill>
              </a:rPr>
              <a:t>PARTICIPAÇÃO</a:t>
            </a:r>
          </a:p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3.1 Adotar </a:t>
            </a:r>
            <a:r>
              <a:rPr lang="pt-BR" sz="4800" dirty="0">
                <a:solidFill>
                  <a:schemeClr val="bg1"/>
                </a:solidFill>
              </a:rPr>
              <a:t>o Plano Distrital de Educação Ambiental (PDEA) em todos os </a:t>
            </a:r>
            <a:r>
              <a:rPr lang="pt-BR" sz="4800" dirty="0" smtClean="0">
                <a:solidFill>
                  <a:schemeClr val="bg1"/>
                </a:solidFill>
              </a:rPr>
              <a:t>órgãos governamentais </a:t>
            </a:r>
            <a:r>
              <a:rPr lang="pt-BR" sz="4800" dirty="0">
                <a:solidFill>
                  <a:schemeClr val="bg1"/>
                </a:solidFill>
              </a:rPr>
              <a:t>revisando-o de forma participativa a cada cinco anos;</a:t>
            </a:r>
          </a:p>
          <a:p>
            <a:pPr marL="342900" indent="-342900" algn="l">
              <a:buFontTx/>
              <a:buChar char="-"/>
            </a:pPr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3.2 Fortalecer </a:t>
            </a:r>
            <a:r>
              <a:rPr lang="pt-BR" sz="4800" dirty="0">
                <a:solidFill>
                  <a:schemeClr val="bg1"/>
                </a:solidFill>
              </a:rPr>
              <a:t>a Comissão Interinstitucional de Educação Ambiental (</a:t>
            </a:r>
            <a:r>
              <a:rPr lang="pt-BR" sz="4800" dirty="0" smtClean="0">
                <a:solidFill>
                  <a:schemeClr val="bg1"/>
                </a:solidFill>
              </a:rPr>
              <a:t>CIEA)tornando-a </a:t>
            </a:r>
            <a:r>
              <a:rPr lang="pt-BR" sz="4800" dirty="0">
                <a:solidFill>
                  <a:schemeClr val="bg1"/>
                </a:solidFill>
              </a:rPr>
              <a:t>paritária, eleger seus membros a cada quatro anos, além de </a:t>
            </a:r>
            <a:r>
              <a:rPr lang="pt-BR" sz="4800" dirty="0" smtClean="0">
                <a:solidFill>
                  <a:schemeClr val="bg1"/>
                </a:solidFill>
              </a:rPr>
              <a:t>garantir assento </a:t>
            </a:r>
            <a:r>
              <a:rPr lang="pt-BR" sz="4800" dirty="0">
                <a:solidFill>
                  <a:schemeClr val="bg1"/>
                </a:solidFill>
              </a:rPr>
              <a:t>no Conselho de Meio Ambiente do Distrito Federal (</a:t>
            </a:r>
            <a:r>
              <a:rPr lang="pt-BR" sz="4800" dirty="0" err="1">
                <a:solidFill>
                  <a:schemeClr val="bg1"/>
                </a:solidFill>
              </a:rPr>
              <a:t>Conam</a:t>
            </a:r>
            <a:r>
              <a:rPr lang="pt-BR" sz="4800" dirty="0">
                <a:solidFill>
                  <a:schemeClr val="bg1"/>
                </a:solidFill>
              </a:rPr>
              <a:t>), Conselho </a:t>
            </a:r>
            <a:r>
              <a:rPr lang="pt-BR" sz="4800" dirty="0" smtClean="0">
                <a:solidFill>
                  <a:schemeClr val="bg1"/>
                </a:solidFill>
              </a:rPr>
              <a:t>de Educação </a:t>
            </a:r>
            <a:r>
              <a:rPr lang="pt-BR" sz="4800" dirty="0">
                <a:solidFill>
                  <a:schemeClr val="bg1"/>
                </a:solidFill>
              </a:rPr>
              <a:t>do Distrito Federal (CEDF) e Conselho de Recursos Hídricos do </a:t>
            </a:r>
            <a:r>
              <a:rPr lang="pt-BR" sz="4800" dirty="0" smtClean="0">
                <a:solidFill>
                  <a:schemeClr val="bg1"/>
                </a:solidFill>
              </a:rPr>
              <a:t>Distrito Federal </a:t>
            </a:r>
            <a:r>
              <a:rPr lang="pt-BR" sz="4800" dirty="0">
                <a:solidFill>
                  <a:schemeClr val="bg1"/>
                </a:solidFill>
              </a:rPr>
              <a:t>(CRH);</a:t>
            </a:r>
          </a:p>
          <a:p>
            <a:pPr marL="342900" indent="-342900" algn="l">
              <a:buFontTx/>
              <a:buChar char="-"/>
            </a:pPr>
            <a:endParaRPr lang="pt-BR" sz="48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3.3 Promover </a:t>
            </a:r>
            <a:r>
              <a:rPr lang="pt-BR" sz="4800" dirty="0">
                <a:solidFill>
                  <a:schemeClr val="bg1"/>
                </a:solidFill>
              </a:rPr>
              <a:t>educação ambiental nas escolas, parques, unidades de conservação </a:t>
            </a:r>
            <a:r>
              <a:rPr lang="pt-BR" sz="4800" dirty="0" smtClean="0">
                <a:solidFill>
                  <a:schemeClr val="bg1"/>
                </a:solidFill>
              </a:rPr>
              <a:t>e nos </a:t>
            </a:r>
            <a:r>
              <a:rPr lang="pt-BR" sz="4800" dirty="0">
                <a:solidFill>
                  <a:schemeClr val="bg1"/>
                </a:solidFill>
              </a:rPr>
              <a:t>espaços públicos de forma a incentivar a sociedade na busca de soluções para </a:t>
            </a:r>
            <a:r>
              <a:rPr lang="pt-BR" sz="4800" dirty="0" smtClean="0">
                <a:solidFill>
                  <a:schemeClr val="bg1"/>
                </a:solidFill>
              </a:rPr>
              <a:t>a garantia </a:t>
            </a:r>
            <a:r>
              <a:rPr lang="pt-BR" sz="4800" dirty="0">
                <a:solidFill>
                  <a:schemeClr val="bg1"/>
                </a:solidFill>
              </a:rPr>
              <a:t>da segurança hídrica no DF</a:t>
            </a:r>
            <a:r>
              <a:rPr lang="pt-BR" sz="4800" dirty="0" smtClean="0">
                <a:solidFill>
                  <a:schemeClr val="bg1"/>
                </a:solidFill>
              </a:rPr>
              <a:t>;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3.4 </a:t>
            </a:r>
            <a:r>
              <a:rPr lang="pt-BR" sz="4800" dirty="0">
                <a:solidFill>
                  <a:schemeClr val="bg1"/>
                </a:solidFill>
              </a:rPr>
              <a:t>Garantir recursos para Educação Ambiental de 10% das dotações </a:t>
            </a:r>
            <a:r>
              <a:rPr lang="pt-BR" sz="4800" dirty="0" smtClean="0">
                <a:solidFill>
                  <a:schemeClr val="bg1"/>
                </a:solidFill>
              </a:rPr>
              <a:t>orçamentárias dos </a:t>
            </a:r>
            <a:r>
              <a:rPr lang="pt-BR" sz="4800" dirty="0">
                <a:solidFill>
                  <a:schemeClr val="bg1"/>
                </a:solidFill>
              </a:rPr>
              <a:t>órgãos e fundos educacionais e ambientais do Distrito Federal;</a:t>
            </a:r>
          </a:p>
          <a:p>
            <a:pPr marL="342900" indent="-342900" algn="l">
              <a:buFontTx/>
              <a:buChar char="-"/>
            </a:pPr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3.5  </a:t>
            </a:r>
            <a:r>
              <a:rPr lang="pt-BR" sz="4800" dirty="0">
                <a:solidFill>
                  <a:schemeClr val="bg1"/>
                </a:solidFill>
              </a:rPr>
              <a:t>Transformar os parques em espaços educadores sustentáveis, com </a:t>
            </a:r>
            <a:r>
              <a:rPr lang="pt-BR" sz="4800" dirty="0" smtClean="0">
                <a:solidFill>
                  <a:schemeClr val="bg1"/>
                </a:solidFill>
              </a:rPr>
              <a:t>iniciativas como </a:t>
            </a:r>
            <a:r>
              <a:rPr lang="pt-BR" sz="4800" dirty="0">
                <a:solidFill>
                  <a:schemeClr val="bg1"/>
                </a:solidFill>
              </a:rPr>
              <a:t>o Programa Parque Educador, que oferece espaços de aprendizados </a:t>
            </a:r>
            <a:r>
              <a:rPr lang="pt-BR" sz="4800" dirty="0" smtClean="0">
                <a:solidFill>
                  <a:schemeClr val="bg1"/>
                </a:solidFill>
              </a:rPr>
              <a:t>para escolas </a:t>
            </a:r>
            <a:r>
              <a:rPr lang="pt-BR" sz="4800" dirty="0">
                <a:solidFill>
                  <a:schemeClr val="bg1"/>
                </a:solidFill>
              </a:rPr>
              <a:t>e comunidades.</a:t>
            </a: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621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t="18512" r="4964" b="8659"/>
          <a:stretch>
            <a:fillRect/>
          </a:stretch>
        </p:blipFill>
        <p:spPr bwMode="auto">
          <a:xfrm>
            <a:off x="251520" y="764704"/>
            <a:ext cx="86868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86800" cy="3672408"/>
          </a:xfrm>
        </p:spPr>
        <p:txBody>
          <a:bodyPr>
            <a:normAutofit fontScale="32500" lnSpcReduction="20000"/>
          </a:bodyPr>
          <a:lstStyle/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5600" dirty="0">
                <a:solidFill>
                  <a:schemeClr val="bg1"/>
                </a:solidFill>
              </a:rPr>
              <a:t>PROPOSTAS </a:t>
            </a:r>
            <a:r>
              <a:rPr lang="pt-BR" sz="5600" dirty="0" smtClean="0">
                <a:solidFill>
                  <a:schemeClr val="bg1"/>
                </a:solidFill>
              </a:rPr>
              <a:t>BIODIVERSIDADE E CERRADO</a:t>
            </a:r>
          </a:p>
          <a:p>
            <a:pPr algn="l"/>
            <a:endParaRPr lang="pt-BR" sz="5600" dirty="0" smtClean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4.1 Garantir </a:t>
            </a:r>
            <a:r>
              <a:rPr lang="pt-BR" sz="4800" dirty="0">
                <a:solidFill>
                  <a:schemeClr val="bg1"/>
                </a:solidFill>
              </a:rPr>
              <a:t>paisagens de Cerrado protegidas e paisagens produtivas sustentáveis;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>
                <a:solidFill>
                  <a:schemeClr val="bg1"/>
                </a:solidFill>
              </a:rPr>
              <a:t>4.2. Realizar programas e projetos de recuperação do Cerrado e de monitoramento;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>
                <a:solidFill>
                  <a:schemeClr val="bg1"/>
                </a:solidFill>
              </a:rPr>
              <a:t>4.3. Estabelecer Fundo específico para o Cerrado, prêmios, fundos de participação;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>
                <a:solidFill>
                  <a:schemeClr val="bg1"/>
                </a:solidFill>
              </a:rPr>
              <a:t>4.4. Avançar em pesquisas científicas no bioma, sua conservação, recuperação e </a:t>
            </a:r>
            <a:r>
              <a:rPr lang="pt-BR" sz="4800" dirty="0" smtClean="0">
                <a:solidFill>
                  <a:schemeClr val="bg1"/>
                </a:solidFill>
              </a:rPr>
              <a:t>uso sustentável</a:t>
            </a:r>
            <a:r>
              <a:rPr lang="pt-BR" sz="4800" dirty="0">
                <a:solidFill>
                  <a:schemeClr val="bg1"/>
                </a:solidFill>
              </a:rPr>
              <a:t>.</a:t>
            </a:r>
          </a:p>
          <a:p>
            <a:pPr algn="l"/>
            <a:endParaRPr lang="pt-BR" sz="4800" dirty="0">
              <a:solidFill>
                <a:schemeClr val="bg1"/>
              </a:solidFill>
            </a:endParaRPr>
          </a:p>
          <a:p>
            <a:pPr algn="l"/>
            <a:r>
              <a:rPr lang="pt-BR" sz="4800" dirty="0" smtClean="0">
                <a:solidFill>
                  <a:schemeClr val="bg1"/>
                </a:solidFill>
              </a:rPr>
              <a:t>4.5</a:t>
            </a:r>
            <a:r>
              <a:rPr lang="pt-BR" sz="4800" dirty="0">
                <a:solidFill>
                  <a:schemeClr val="bg1"/>
                </a:solidFill>
              </a:rPr>
              <a:t>. Criação de corredores ecológicos levando em consideração os estudos </a:t>
            </a:r>
            <a:r>
              <a:rPr lang="pt-BR" sz="4800" dirty="0" smtClean="0">
                <a:solidFill>
                  <a:schemeClr val="bg1"/>
                </a:solidFill>
              </a:rPr>
              <a:t>de biodiversidade </a:t>
            </a:r>
            <a:r>
              <a:rPr lang="pt-BR" sz="4800" dirty="0">
                <a:solidFill>
                  <a:schemeClr val="bg1"/>
                </a:solidFill>
              </a:rPr>
              <a:t>e que garantam áreas significativas para circulação e reintrodução </a:t>
            </a:r>
            <a:r>
              <a:rPr lang="pt-BR" sz="4800" dirty="0" smtClean="0">
                <a:solidFill>
                  <a:schemeClr val="bg1"/>
                </a:solidFill>
              </a:rPr>
              <a:t>da fauna </a:t>
            </a:r>
            <a:r>
              <a:rPr lang="pt-BR" sz="4800" dirty="0">
                <a:solidFill>
                  <a:schemeClr val="bg1"/>
                </a:solidFill>
              </a:rPr>
              <a:t>silvestre.</a:t>
            </a: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08720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</a:rPr>
              <a:t>Conferência Distrital do Meio Ambiente: cuidando das águas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6" name="Picture 8" descr="\\10.233.47.6\seams$\SEMA_ATUAL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920" y="5382851"/>
            <a:ext cx="5613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522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1840</Words>
  <Application>Microsoft Office PowerPoint</Application>
  <PresentationFormat>Apresentação na tela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</vt:lpstr>
      <vt:lpstr>Tema do Office</vt:lpstr>
      <vt:lpstr>Texto Base Conferência Distrital do Meio Ambiente: cuidando das águas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Sergio</dc:creator>
  <cp:lastModifiedBy>User</cp:lastModifiedBy>
  <cp:revision>56</cp:revision>
  <dcterms:created xsi:type="dcterms:W3CDTF">2015-08-26T09:59:25Z</dcterms:created>
  <dcterms:modified xsi:type="dcterms:W3CDTF">2017-04-25T11:42:05Z</dcterms:modified>
</cp:coreProperties>
</file>