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4" r:id="rId9"/>
    <p:sldId id="268" r:id="rId10"/>
    <p:sldId id="265" r:id="rId11"/>
    <p:sldId id="270" r:id="rId12"/>
    <p:sldId id="262" r:id="rId13"/>
    <p:sldId id="263" r:id="rId14"/>
    <p:sldId id="266" r:id="rId15"/>
    <p:sldId id="26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B9AB-4990-4721-899C-569A522D8E30}" type="datetimeFigureOut">
              <a:rPr lang="pt-BR" smtClean="0"/>
              <a:t>26/02/2016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A5BE-4B02-4FF0-B34D-9E068D7D28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27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5A5BE-4B02-4FF0-B34D-9E068D7D28F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94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F7B57F-A28E-4A93-8260-6E4CAEA50C14}" type="datetime1">
              <a:rPr lang="pt-BR" smtClean="0"/>
              <a:t>26/02/2016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18FC-3CF2-45B7-8B44-94DDD52E9815}" type="datetime1">
              <a:rPr lang="pt-BR" smtClean="0"/>
              <a:t>26/02/2016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5981-E6F1-4CDD-907A-63AC6591D548}" type="datetime1">
              <a:rPr lang="pt-BR" smtClean="0"/>
              <a:t>26/02/2016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D1710C-96E7-4315-9BCE-FC6CFEFAE196}" type="datetime1">
              <a:rPr lang="pt-BR" smtClean="0"/>
              <a:t>26/02/2016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EFA868C-8C17-49AB-9D54-1BDFB77107C6}" type="datetime1">
              <a:rPr lang="pt-BR" smtClean="0"/>
              <a:t>26/02/2016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53F7-0A0A-40C2-8D5F-CB86D0C18FE9}" type="datetime1">
              <a:rPr lang="pt-BR" smtClean="0"/>
              <a:t>26/02/2016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52D-E91F-4490-8917-BCFE0CF3955B}" type="datetime1">
              <a:rPr lang="pt-BR" smtClean="0"/>
              <a:t>26/02/2016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26C936-C2AE-4ED6-8569-A341FC23325E}" type="datetime1">
              <a:rPr lang="pt-BR" smtClean="0"/>
              <a:t>26/02/2016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3D2E-19E6-4285-A5EB-88776DBED62D}" type="datetime1">
              <a:rPr lang="pt-BR" smtClean="0"/>
              <a:t>26/02/2016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062D74-6F9A-4BFD-A3F3-C1E82019907B}" type="datetime1">
              <a:rPr lang="pt-BR" smtClean="0"/>
              <a:t>26/02/2016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23719D-9E3A-4F11-A8E5-EC81D6DC6E3D}" type="datetime1">
              <a:rPr lang="pt-BR" smtClean="0"/>
              <a:t>26/02/2016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92545E-3457-4B33-BAA9-7CE838C150E9}" type="datetime1">
              <a:rPr lang="pt-BR" smtClean="0"/>
              <a:t>26/02/2016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DA542C-863E-4FD6-9BC5-40B0B9D04FD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312912"/>
          </a:xfrm>
        </p:spPr>
        <p:txBody>
          <a:bodyPr/>
          <a:lstStyle/>
          <a:p>
            <a:r>
              <a:rPr lang="pt-BR" dirty="0" smtClean="0"/>
              <a:t>Alteração nas regras gerais de licenciamento ambiental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/>
              <a:t>Análise da proposta em discussão no CONAMA à luz da discussão havida no GT licenciamento</a:t>
            </a:r>
          </a:p>
          <a:p>
            <a:endParaRPr lang="pt-BR" dirty="0"/>
          </a:p>
          <a:p>
            <a:r>
              <a:rPr lang="pt-BR" sz="1200" dirty="0" smtClean="0"/>
              <a:t>Raul Silva Telles do Valle – AJL/SEMA  </a:t>
            </a:r>
          </a:p>
          <a:p>
            <a:r>
              <a:rPr lang="pt-BR" sz="1200" dirty="0" smtClean="0"/>
              <a:t>Reunião Extraordinária CONAM - 26/02/2016</a:t>
            </a:r>
            <a:endParaRPr lang="pt-BR" sz="1200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396043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Licenciamento por registro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344"/>
            <a:ext cx="3657600" cy="2267712"/>
          </a:xfrm>
        </p:spPr>
      </p:pic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/>
              <a:t>Atividades sem significativo impacto, não passíveis de licenciamento</a:t>
            </a:r>
          </a:p>
          <a:p>
            <a:endParaRPr lang="pt-BR" dirty="0"/>
          </a:p>
          <a:p>
            <a:r>
              <a:rPr lang="pt-BR" dirty="0"/>
              <a:t>Cadastro para fins de monitoramento e análise de impactos cumulativos</a:t>
            </a:r>
          </a:p>
          <a:p>
            <a:endParaRPr lang="pt-BR" dirty="0"/>
          </a:p>
          <a:p>
            <a:r>
              <a:rPr lang="pt-BR" dirty="0"/>
              <a:t>Licença 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860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Sugestões do GT Licenciamento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Aprimorar licenciamento por adesão: análise localidade </a:t>
            </a:r>
            <a:r>
              <a:rPr lang="pt-BR" sz="3200" b="1" u="sng" dirty="0" smtClean="0"/>
              <a:t>e</a:t>
            </a:r>
            <a:r>
              <a:rPr lang="pt-BR" dirty="0" smtClean="0"/>
              <a:t> potencial de impacto da atividade</a:t>
            </a:r>
          </a:p>
          <a:p>
            <a:r>
              <a:rPr lang="pt-BR" dirty="0" smtClean="0"/>
              <a:t>Aprimorar participação de outros órgãos e sociedade no processo</a:t>
            </a:r>
          </a:p>
          <a:p>
            <a:r>
              <a:rPr lang="pt-BR" dirty="0" smtClean="0"/>
              <a:t>Licenciamento de “desinstalação” de grandes empreendimentos (processo + garantia financeira)</a:t>
            </a:r>
          </a:p>
          <a:p>
            <a:r>
              <a:rPr lang="pt-BR" dirty="0" smtClean="0"/>
              <a:t>“jornadas do licenciamento ambiental” para uniformizar entendimentos</a:t>
            </a:r>
          </a:p>
          <a:p>
            <a:r>
              <a:rPr lang="pt-BR" dirty="0" smtClean="0"/>
              <a:t>EIA com responsável técnico + forma de punição consultores desqualificados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29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Participação no processo de licenciamento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Órgãos setoriais ou de outras unidades federativas: prazo indefinido </a:t>
            </a:r>
            <a:r>
              <a:rPr lang="pt-BR" dirty="0"/>
              <a:t>(ad hoc</a:t>
            </a:r>
            <a:r>
              <a:rPr lang="pt-BR" dirty="0" smtClean="0"/>
              <a:t>) para manifestação </a:t>
            </a:r>
            <a:r>
              <a:rPr lang="pt-BR" dirty="0" smtClean="0">
                <a:solidFill>
                  <a:srgbClr val="FF0000"/>
                </a:solidFill>
                <a:sym typeface="Wingdings"/>
              </a:rPr>
              <a:t>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Não vinculante</a:t>
            </a:r>
          </a:p>
          <a:p>
            <a:endParaRPr lang="pt-BR" dirty="0" smtClean="0"/>
          </a:p>
          <a:p>
            <a:r>
              <a:rPr lang="pt-BR" dirty="0" smtClean="0"/>
              <a:t>Sociedade civil: prazo indefinido para manifestação (ad hoc) </a:t>
            </a:r>
            <a:r>
              <a:rPr lang="pt-BR" dirty="0">
                <a:solidFill>
                  <a:srgbClr val="FF0000"/>
                </a:solidFill>
                <a:sym typeface="Wingdings"/>
              </a:rPr>
              <a:t>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 smtClean="0"/>
              <a:t>Participação apenas por meio de audiência pública (prévio à LP) </a:t>
            </a:r>
            <a:r>
              <a:rPr lang="pt-BR" dirty="0">
                <a:solidFill>
                  <a:srgbClr val="FF0000"/>
                </a:solidFill>
                <a:sym typeface="Wingdings"/>
              </a:rPr>
              <a:t>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Aprimorando a forma e o momento de participação social: para além da audiência pública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Participação é processo, não ato</a:t>
            </a:r>
          </a:p>
          <a:p>
            <a:r>
              <a:rPr lang="pt-BR" dirty="0" smtClean="0"/>
              <a:t>Possibilidade de consultas setoriais para elaboração do TR: estudo melhor direcionado</a:t>
            </a:r>
          </a:p>
          <a:p>
            <a:r>
              <a:rPr lang="pt-BR" dirty="0" smtClean="0"/>
              <a:t>Prazos pré-estabelecidos para contribuições antes de parecer final da LP: segurança</a:t>
            </a:r>
          </a:p>
          <a:p>
            <a:r>
              <a:rPr lang="pt-BR" dirty="0" smtClean="0"/>
              <a:t>Obrigatoriedade do órgão ambiental se referenciar às contribuições no parecer final da LP</a:t>
            </a:r>
          </a:p>
          <a:p>
            <a:r>
              <a:rPr lang="pt-BR" dirty="0" smtClean="0"/>
              <a:t>Possibilidade de consultas setoriais para análise da emissão da LO: avaliação das condicionantes</a:t>
            </a:r>
          </a:p>
          <a:p>
            <a:r>
              <a:rPr lang="pt-BR" dirty="0" smtClean="0"/>
              <a:t>Audiências públicas para renovação da LO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3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Impactos no distrito federal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Prioridade para aprovação do ZEE: maior eficiência no licenciamento</a:t>
            </a:r>
          </a:p>
          <a:p>
            <a:r>
              <a:rPr lang="pt-BR" dirty="0" smtClean="0"/>
              <a:t>Sistema Distrital de Informações Ambientais (SISDIA): integração e disponibilização de informações para agilizar </a:t>
            </a:r>
            <a:r>
              <a:rPr lang="pt-BR" dirty="0" err="1" smtClean="0"/>
              <a:t>TRs</a:t>
            </a:r>
            <a:r>
              <a:rPr lang="pt-BR" dirty="0" smtClean="0"/>
              <a:t> e estudos ambientais</a:t>
            </a:r>
          </a:p>
          <a:p>
            <a:r>
              <a:rPr lang="pt-BR" dirty="0" smtClean="0"/>
              <a:t>Normatização: enquadramento de atividades; licenciamento por adesão e compromisso; outros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4526213" cy="3183737"/>
          </a:xfrm>
        </p:spPr>
      </p:pic>
    </p:spTree>
    <p:extLst>
      <p:ext uri="{BB962C8B-B14F-4D97-AF65-F5344CB8AC3E}">
        <p14:creationId xmlns:p14="http://schemas.microsoft.com/office/powerpoint/2010/main" val="3708179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467600" cy="1143000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396043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42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Breve histórico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2013: ABEMA publica documento com propostas para revisão do licenciamento ambiental no Brasil</a:t>
            </a:r>
          </a:p>
          <a:p>
            <a:r>
              <a:rPr lang="pt-BR" dirty="0" smtClean="0"/>
              <a:t>2015: “Agenda Brasil” avança no Congresso – PLS 654/15 fragiliza licenciamento de grandes obras</a:t>
            </a:r>
          </a:p>
          <a:p>
            <a:r>
              <a:rPr lang="pt-BR" dirty="0" smtClean="0"/>
              <a:t>2015: ABEMA fecha texto de minuta de resolução que substitui Resolução CONAMA no 01/86 e 237/97</a:t>
            </a:r>
          </a:p>
          <a:p>
            <a:r>
              <a:rPr lang="pt-BR" dirty="0" smtClean="0"/>
              <a:t>2015: CONAMA abre processo de discussão da proposta ABEMA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8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Objetivos proposta ABEMA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Uniformizar minimamente formas simplificadas de licenciamento ambiental para empreendimentos de baixo impacto (segurança jurídica)</a:t>
            </a:r>
          </a:p>
          <a:p>
            <a:r>
              <a:rPr lang="pt-BR" dirty="0" smtClean="0"/>
              <a:t>Racionalizar e simplificar o EIA/Rima a partir de melhor gestão de informações pelo órgão ambiental</a:t>
            </a:r>
          </a:p>
          <a:p>
            <a:r>
              <a:rPr lang="pt-BR" dirty="0" smtClean="0"/>
              <a:t>Usar processo de planejamento territorial e de avaliação ambiental estratégica como suporte para licenciamento de atividades pontuais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30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Novidades proposta </a:t>
            </a:r>
            <a:r>
              <a:rPr lang="pt-BR" dirty="0" err="1" smtClean="0"/>
              <a:t>abema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Define as modalidades de licenciamento ambiental:</a:t>
            </a:r>
          </a:p>
          <a:p>
            <a:pPr marL="457200" indent="-457200">
              <a:buFont typeface="+mj-lt"/>
              <a:buAutoNum type="alphaLcParenR"/>
            </a:pPr>
            <a:r>
              <a:rPr lang="pt-BR" dirty="0" smtClean="0"/>
              <a:t>Licenciamento em fases (LP, LI, LO)</a:t>
            </a:r>
          </a:p>
          <a:p>
            <a:pPr marL="457200" indent="-457200">
              <a:buFont typeface="+mj-lt"/>
              <a:buAutoNum type="alphaLcParenR"/>
            </a:pPr>
            <a:r>
              <a:rPr lang="pt-BR" dirty="0" smtClean="0"/>
              <a:t>Licenciamento unificado</a:t>
            </a:r>
          </a:p>
          <a:p>
            <a:pPr marL="457200" indent="-457200">
              <a:buFont typeface="+mj-lt"/>
              <a:buAutoNum type="alphaLcParenR"/>
            </a:pPr>
            <a:r>
              <a:rPr lang="pt-BR" dirty="0" smtClean="0"/>
              <a:t>Licenciamento por adesão e compromisso</a:t>
            </a:r>
          </a:p>
          <a:p>
            <a:pPr marL="457200" indent="-457200">
              <a:buFont typeface="+mj-lt"/>
              <a:buAutoNum type="alphaLcParenR"/>
            </a:pPr>
            <a:r>
              <a:rPr lang="pt-BR" dirty="0" smtClean="0"/>
              <a:t>Registro de atividades de baixo impacto</a:t>
            </a:r>
          </a:p>
          <a:p>
            <a:r>
              <a:rPr lang="pt-BR" dirty="0" smtClean="0"/>
              <a:t>Estados definirão enquadramento de empreendimentos em cada modalidade de acordo com natureza da atividade, porte e potencial poluidor </a:t>
            </a:r>
          </a:p>
          <a:p>
            <a:r>
              <a:rPr lang="pt-BR" b="1" dirty="0" smtClean="0"/>
              <a:t>demanda CONAM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7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Licenciamento em fases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Empreendimentos de </a:t>
            </a:r>
            <a:r>
              <a:rPr lang="pt-BR" b="1" dirty="0" smtClean="0"/>
              <a:t>significativo</a:t>
            </a:r>
            <a:r>
              <a:rPr lang="pt-BR" dirty="0" smtClean="0"/>
              <a:t> impacto ambiental (</a:t>
            </a:r>
            <a:r>
              <a:rPr lang="pt-BR" dirty="0" err="1" smtClean="0"/>
              <a:t>infra-estrutura</a:t>
            </a:r>
            <a:r>
              <a:rPr lang="pt-BR" dirty="0" smtClean="0"/>
              <a:t>, atividade industrial, outros)</a:t>
            </a:r>
          </a:p>
          <a:p>
            <a:r>
              <a:rPr lang="pt-BR" dirty="0" smtClean="0"/>
              <a:t>Objetivo: avaliar viabilidade ambiental quanto à localização e concepção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484784"/>
            <a:ext cx="3657600" cy="4752528"/>
          </a:xfrm>
        </p:spPr>
      </p:pic>
    </p:spTree>
    <p:extLst>
      <p:ext uri="{BB962C8B-B14F-4D97-AF65-F5344CB8AC3E}">
        <p14:creationId xmlns:p14="http://schemas.microsoft.com/office/powerpoint/2010/main" val="2060073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Licenciamento em fases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LP, LI e LO podem ser emitidas isolada ou conjuntamente, de acordo com regramento local (</a:t>
            </a:r>
            <a:r>
              <a:rPr lang="pt-BR" b="1" dirty="0"/>
              <a:t>CONAM</a:t>
            </a:r>
            <a:r>
              <a:rPr lang="pt-BR" dirty="0"/>
              <a:t>)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>
              <a:solidFill>
                <a:srgbClr val="00B050"/>
              </a:solidFill>
            </a:endParaRPr>
          </a:p>
          <a:p>
            <a:r>
              <a:rPr lang="pt-BR" dirty="0"/>
              <a:t>Órgão ambiental definirá </a:t>
            </a:r>
            <a:r>
              <a:rPr lang="pt-BR" b="1" dirty="0"/>
              <a:t>estrutura</a:t>
            </a:r>
            <a:r>
              <a:rPr lang="pt-BR" dirty="0"/>
              <a:t> e </a:t>
            </a:r>
            <a:r>
              <a:rPr lang="pt-BR" b="1" dirty="0"/>
              <a:t>escopo</a:t>
            </a:r>
            <a:r>
              <a:rPr lang="pt-BR" dirty="0"/>
              <a:t> do estudo ambiental de acordo com natureza, porte e potencial poluidor do empreendimento</a:t>
            </a:r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499990" cy="2592287"/>
          </a:xfrm>
        </p:spPr>
      </p:pic>
    </p:spTree>
    <p:extLst>
      <p:ext uri="{BB962C8B-B14F-4D97-AF65-F5344CB8AC3E}">
        <p14:creationId xmlns:p14="http://schemas.microsoft.com/office/powerpoint/2010/main" val="42416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Estudos Ambientais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Existência de ZEE, AAE ou AAI autorizam simplificação dos estudos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</a:t>
            </a:r>
          </a:p>
          <a:p>
            <a:r>
              <a:rPr lang="pt-BR" dirty="0" smtClean="0"/>
              <a:t>Termo de Referência baseado nas informações já disponíveis – estudo mais objetivo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 smtClean="0"/>
          </a:p>
          <a:p>
            <a:r>
              <a:rPr lang="pt-BR" dirty="0" smtClean="0"/>
              <a:t>Cópias digitais e disponíveis no site do órgão ambiental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 smtClean="0"/>
          </a:p>
          <a:p>
            <a:r>
              <a:rPr lang="pt-BR" dirty="0" smtClean="0"/>
              <a:t>Contratação pelo empreendedor, sem necessidade de cadastro</a:t>
            </a:r>
          </a:p>
          <a:p>
            <a:r>
              <a:rPr lang="pt-BR" dirty="0" smtClean="0"/>
              <a:t>Processo só inicia com apresentação estudo ambiental completo </a:t>
            </a:r>
            <a:r>
              <a:rPr lang="pt-BR" dirty="0" smtClean="0">
                <a:solidFill>
                  <a:srgbClr val="00B050"/>
                </a:solidFill>
                <a:sym typeface="Wingdings"/>
              </a:rPr>
              <a:t></a:t>
            </a:r>
          </a:p>
          <a:p>
            <a:r>
              <a:rPr lang="pt-BR" dirty="0">
                <a:sym typeface="Wingdings"/>
              </a:rPr>
              <a:t>Seis meses </a:t>
            </a:r>
            <a:r>
              <a:rPr lang="pt-BR" dirty="0" err="1" smtClean="0">
                <a:sym typeface="Wingdings"/>
              </a:rPr>
              <a:t>meses</a:t>
            </a:r>
            <a:r>
              <a:rPr lang="pt-BR" dirty="0" smtClean="0">
                <a:sym typeface="Wingdings"/>
              </a:rPr>
              <a:t> para órgão decidir (1 ano EIA)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028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Licenciamento por adesão e compromisso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Empreendimentos de médio ou baixo </a:t>
            </a:r>
            <a:r>
              <a:rPr lang="pt-BR" dirty="0" smtClean="0"/>
              <a:t>impacto </a:t>
            </a:r>
            <a:endParaRPr lang="pt-BR" dirty="0"/>
          </a:p>
          <a:p>
            <a:r>
              <a:rPr lang="pt-BR" dirty="0" smtClean="0"/>
              <a:t>Meio eletrônico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 smtClean="0"/>
          </a:p>
          <a:p>
            <a:r>
              <a:rPr lang="pt-BR" dirty="0" smtClean="0"/>
              <a:t>Etapa única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 smtClean="0"/>
          </a:p>
          <a:p>
            <a:r>
              <a:rPr lang="pt-BR" dirty="0" smtClean="0"/>
              <a:t>Adesão a condições (de instalação, funcionamento e monitoramento) pré-estabelecidas pelo órgão ambiental: sem vistoria ou análise prévia individual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3657600" cy="3600400"/>
          </a:xfrm>
        </p:spPr>
      </p:pic>
    </p:spTree>
    <p:extLst>
      <p:ext uri="{BB962C8B-B14F-4D97-AF65-F5344CB8AC3E}">
        <p14:creationId xmlns:p14="http://schemas.microsoft.com/office/powerpoint/2010/main" val="3297718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Licenciamento por adesão e compromisso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7200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Empreendimentos previamente </a:t>
            </a:r>
            <a:r>
              <a:rPr lang="pt-BR" dirty="0"/>
              <a:t>enquadrados por norma regulamentadora, desde que: </a:t>
            </a:r>
          </a:p>
          <a:p>
            <a:pPr marL="457200" indent="-457200">
              <a:buFont typeface="+mj-lt"/>
              <a:buAutoNum type="alphaLcPeriod"/>
            </a:pPr>
            <a:r>
              <a:rPr lang="pt-BR" dirty="0"/>
              <a:t>se conheça bem os impactos da atividade; </a:t>
            </a:r>
          </a:p>
          <a:p>
            <a:pPr marL="457200" indent="-457200">
              <a:buFont typeface="+mj-lt"/>
              <a:buAutoNum type="alphaLcPeriod"/>
            </a:pPr>
            <a:r>
              <a:rPr lang="pt-BR" dirty="0"/>
              <a:t>se conheça bem as características socioambientais da região onde ocorrerá instalação</a:t>
            </a:r>
          </a:p>
          <a:p>
            <a:endParaRPr lang="pt-BR" dirty="0" smtClean="0"/>
          </a:p>
          <a:p>
            <a:r>
              <a:rPr lang="pt-BR" dirty="0" smtClean="0"/>
              <a:t>ZEE</a:t>
            </a:r>
            <a:r>
              <a:rPr lang="pt-BR" dirty="0"/>
              <a:t>, PDOT e normas de planejamento: fundamentais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/>
          </a:p>
          <a:p>
            <a:r>
              <a:rPr lang="pt-BR" dirty="0"/>
              <a:t>Foco no monitoramento </a:t>
            </a:r>
            <a:r>
              <a:rPr lang="pt-BR" dirty="0">
                <a:solidFill>
                  <a:srgbClr val="00B050"/>
                </a:solidFill>
                <a:sym typeface="Wingdings"/>
              </a:rPr>
              <a:t></a:t>
            </a:r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060848"/>
            <a:ext cx="3139951" cy="3384376"/>
          </a:xfrm>
        </p:spPr>
      </p:pic>
    </p:spTree>
    <p:extLst>
      <p:ext uri="{BB962C8B-B14F-4D97-AF65-F5344CB8AC3E}">
        <p14:creationId xmlns:p14="http://schemas.microsoft.com/office/powerpoint/2010/main" val="8777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</TotalTime>
  <Words>681</Words>
  <Application>Microsoft Office PowerPoint</Application>
  <PresentationFormat>Apresentação na tela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Alteração nas regras gerais de licenciamento ambiental</vt:lpstr>
      <vt:lpstr>Breve histórico </vt:lpstr>
      <vt:lpstr>Objetivos proposta ABEMA </vt:lpstr>
      <vt:lpstr>Novidades proposta abema</vt:lpstr>
      <vt:lpstr>Licenciamento em fases</vt:lpstr>
      <vt:lpstr>Licenciamento em fases</vt:lpstr>
      <vt:lpstr>Estudos Ambientais</vt:lpstr>
      <vt:lpstr>Licenciamento por adesão e compromisso</vt:lpstr>
      <vt:lpstr>Licenciamento por adesão e compromisso</vt:lpstr>
      <vt:lpstr>Licenciamento por registro</vt:lpstr>
      <vt:lpstr>Sugestões do GT Licenciamento</vt:lpstr>
      <vt:lpstr>Participação no processo de licenciamento</vt:lpstr>
      <vt:lpstr>Aprimorando a forma e o momento de participação social: para além da audiência pública</vt:lpstr>
      <vt:lpstr>Impactos no distrito federal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Raul Silva Telles do Valle</dc:creator>
  <cp:lastModifiedBy>Raul Silva Telles do Valle</cp:lastModifiedBy>
  <cp:revision>74</cp:revision>
  <dcterms:created xsi:type="dcterms:W3CDTF">2016-02-25T12:56:34Z</dcterms:created>
  <dcterms:modified xsi:type="dcterms:W3CDTF">2016-02-26T12:04:46Z</dcterms:modified>
</cp:coreProperties>
</file>