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8" r:id="rId1"/>
  </p:sldMasterIdLst>
  <p:sldIdLst>
    <p:sldId id="256" r:id="rId2"/>
    <p:sldId id="261" r:id="rId3"/>
    <p:sldId id="271" r:id="rId4"/>
    <p:sldId id="277" r:id="rId5"/>
    <p:sldId id="272" r:id="rId6"/>
    <p:sldId id="281" r:id="rId7"/>
    <p:sldId id="268" r:id="rId8"/>
    <p:sldId id="282" r:id="rId9"/>
    <p:sldId id="269" r:id="rId10"/>
    <p:sldId id="270" r:id="rId11"/>
    <p:sldId id="278" r:id="rId12"/>
    <p:sldId id="260" r:id="rId13"/>
    <p:sldId id="280" r:id="rId14"/>
    <p:sldId id="283" r:id="rId15"/>
    <p:sldId id="28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273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736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264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350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321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396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3896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816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495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526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80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97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63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224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714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530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3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793" r:id="rId15"/>
    <p:sldLayoutId id="2147483794" r:id="rId16"/>
    <p:sldLayoutId id="21474837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E9F1E5-76F8-4C05-8295-DA756DBAF6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5480" y="1300785"/>
            <a:ext cx="10841038" cy="1671015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Relato das Atividades da CTPA </a:t>
            </a:r>
            <a:br>
              <a:rPr lang="pt-BR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ao CRH-DF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0695F91-4CAC-454C-92BD-8BF5595F6C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8725" y="4050231"/>
            <a:ext cx="9674549" cy="1506984"/>
          </a:xfrm>
        </p:spPr>
        <p:txBody>
          <a:bodyPr>
            <a:normAutofit fontScale="92500" lnSpcReduction="10000"/>
          </a:bodyPr>
          <a:lstStyle/>
          <a:p>
            <a:pPr algn="ctr">
              <a:spcBef>
                <a:spcPts val="0"/>
              </a:spcBef>
            </a:pPr>
            <a:r>
              <a:rPr lang="pt-BR" sz="2100" b="1" cap="none" dirty="0">
                <a:solidFill>
                  <a:schemeClr val="tx1"/>
                </a:solidFill>
              </a:rPr>
              <a:t>Raquel Brostel</a:t>
            </a:r>
          </a:p>
          <a:p>
            <a:pPr algn="ctr">
              <a:spcBef>
                <a:spcPts val="0"/>
              </a:spcBef>
            </a:pPr>
            <a:r>
              <a:rPr lang="pt-BR" sz="2000" cap="none" dirty="0">
                <a:solidFill>
                  <a:schemeClr val="tx1"/>
                </a:solidFill>
              </a:rPr>
              <a:t>Presidente da CTPA </a:t>
            </a:r>
          </a:p>
          <a:p>
            <a:pPr algn="ctr">
              <a:spcBef>
                <a:spcPts val="0"/>
              </a:spcBef>
            </a:pPr>
            <a:r>
              <a:rPr lang="pt-BR" sz="2000" cap="none" dirty="0">
                <a:solidFill>
                  <a:schemeClr val="tx1"/>
                </a:solidFill>
              </a:rPr>
              <a:t>Eng. Civil - ABES/DF</a:t>
            </a:r>
          </a:p>
          <a:p>
            <a:pPr algn="ctr">
              <a:spcBef>
                <a:spcPts val="0"/>
              </a:spcBef>
            </a:pPr>
            <a:endParaRPr lang="pt-BR" sz="2000" cap="none" dirty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</a:pPr>
            <a:r>
              <a:rPr lang="pt-BR" sz="2000" cap="none" dirty="0">
                <a:solidFill>
                  <a:schemeClr val="tx1"/>
                </a:solidFill>
              </a:rPr>
              <a:t>26/Agosto/2020</a:t>
            </a: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2028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AC43317B-B302-476A-A679-9746FBCFD4A9}"/>
              </a:ext>
            </a:extLst>
          </p:cNvPr>
          <p:cNvSpPr/>
          <p:nvPr/>
        </p:nvSpPr>
        <p:spPr>
          <a:xfrm>
            <a:off x="496450" y="1023151"/>
            <a:ext cx="11347850" cy="18021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/>
              <a:t>Art. 1º</a:t>
            </a:r>
          </a:p>
          <a:p>
            <a:r>
              <a:rPr lang="pt-BR" dirty="0"/>
              <a:t>IV - Permanecem os prazos para elaboração e aprovação dos Planos de Recursos Hídricos das Bacias do Distrito Federal, bem como dos respectivos programas de efetivação do enquadramento, até dezembro de 2020, para a Bacia Hidrográfica dos afluentes do Rio Paranaíba no Distrito Federal e, até dezembro de 2022, para as Bacias Hidrográficas do rio Maranhão e rio Preto;</a:t>
            </a:r>
            <a:endParaRPr lang="pt-BR" u="sng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BC6D7B35-37E8-4CCE-B65D-5FDE475EA9A5}"/>
              </a:ext>
            </a:extLst>
          </p:cNvPr>
          <p:cNvSpPr/>
          <p:nvPr/>
        </p:nvSpPr>
        <p:spPr>
          <a:xfrm>
            <a:off x="2628900" y="3251122"/>
            <a:ext cx="930592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Plano de Recursos Hídricos  Paranaíba–DF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Concluído e Aprovado.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Planos de Recursos Hídricos Maranhão-DF e Preto-DF: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TR aprovado pelos Comitês e em fase de ajuste do Edital pela ADASA.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Previsão de contratação em início de 2021.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D9DF8AC1-917C-4F36-B086-36C0D6DB5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494" y="304858"/>
            <a:ext cx="10278544" cy="609831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pt-BR" b="1" cap="non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Nº03/2019 – CRH/DF</a:t>
            </a:r>
            <a:endParaRPr lang="pt-BR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279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63C4BEC3-179E-4875-AD0C-129D2B620E97}"/>
              </a:ext>
            </a:extLst>
          </p:cNvPr>
          <p:cNvSpPr/>
          <p:nvPr/>
        </p:nvSpPr>
        <p:spPr>
          <a:xfrm>
            <a:off x="2292248" y="1031944"/>
            <a:ext cx="9709252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800" b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Síntese do atendimento à Resolução Nº 03 - CRH/DF</a:t>
            </a:r>
            <a:r>
              <a:rPr lang="pt-BR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0"/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Todas as atividades estão em andamento.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Há possibilidade de cumprir as </a:t>
            </a:r>
            <a:r>
              <a:rPr lang="pt-BR" alt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principais atividades 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do Inciso I e II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Atraso de 60 dias no Relatório de Monitoramento dos RH – Inciso III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Prazo adequado para cumprimento do Inciso IV</a:t>
            </a:r>
            <a:endParaRPr lang="pt-BR" altLang="pt-BR" sz="24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768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97D476-9525-4CE6-A7DF-142AB2F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161" y="605219"/>
            <a:ext cx="11189814" cy="86405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Acompanhamento da execução das metas do Progestão </a:t>
            </a:r>
            <a:r>
              <a:rPr lang="pt-BR" sz="2700" u="sng" cap="none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pt-BR" sz="2700" u="sng" cap="none" dirty="0" err="1">
                <a:solidFill>
                  <a:schemeClr val="accent1">
                    <a:lumMod val="75000"/>
                  </a:schemeClr>
                </a:solidFill>
              </a:rPr>
              <a:t>Resol</a:t>
            </a:r>
            <a:r>
              <a:rPr lang="pt-BR" sz="2700" u="sng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pt-BR" sz="2700" u="sng" cap="none" dirty="0">
                <a:solidFill>
                  <a:schemeClr val="accent1">
                    <a:lumMod val="75000"/>
                  </a:schemeClr>
                </a:solidFill>
              </a:rPr>
              <a:t> Nº 02/2016-CRH-DF)</a:t>
            </a:r>
            <a:endParaRPr lang="pt-BR" sz="2700" b="1" cap="none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235DB37D-E74B-42EC-9EA0-F8AEF57E88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62001" y="2186709"/>
            <a:ext cx="9980819" cy="337589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Relatório Progestão 2019 foi avaliado em março/2020 e aprovado pelo CRH por meio da Resolução nº 1/2020 – CRH/DF.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Aguarda aprovação da ANA.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Desempenho do DF: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t-BR" sz="2000" cap="none" dirty="0">
                <a:latin typeface="Arial" panose="020B0604020202020204" pitchFamily="34" charset="0"/>
                <a:cs typeface="Arial" panose="020B0604020202020204" pitchFamily="34" charset="0"/>
              </a:rPr>
              <a:t>1º lugar das </a:t>
            </a:r>
            <a:r>
              <a:rPr lang="pt-BR" sz="2000" cap="none" dirty="0" err="1">
                <a:latin typeface="Arial" panose="020B0604020202020204" pitchFamily="34" charset="0"/>
                <a:cs typeface="Arial" panose="020B0604020202020204" pitchFamily="34" charset="0"/>
              </a:rPr>
              <a:t>UFs</a:t>
            </a:r>
            <a:r>
              <a:rPr lang="pt-BR" sz="2000" cap="none" dirty="0">
                <a:latin typeface="Arial" panose="020B0604020202020204" pitchFamily="34" charset="0"/>
                <a:cs typeface="Arial" panose="020B0604020202020204" pitchFamily="34" charset="0"/>
              </a:rPr>
              <a:t> em termos de Manutenção das Plataformas de Coleta de Dados (</a:t>
            </a:r>
            <a:r>
              <a:rPr lang="pt-BR" sz="2000" cap="none" dirty="0" err="1">
                <a:latin typeface="Arial" panose="020B0604020202020204" pitchFamily="34" charset="0"/>
                <a:cs typeface="Arial" panose="020B0604020202020204" pitchFamily="34" charset="0"/>
              </a:rPr>
              <a:t>PCDs</a:t>
            </a:r>
            <a:r>
              <a:rPr lang="pt-BR" sz="2000" cap="none" dirty="0">
                <a:latin typeface="Arial" panose="020B0604020202020204" pitchFamily="34" charset="0"/>
                <a:cs typeface="Arial" panose="020B0604020202020204" pitchFamily="34" charset="0"/>
              </a:rPr>
              <a:t>) avaliado pela SGRH/ANA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t-BR" sz="2000" cap="none" dirty="0">
                <a:latin typeface="Arial" panose="020B0604020202020204" pitchFamily="34" charset="0"/>
                <a:cs typeface="Arial" panose="020B0604020202020204" pitchFamily="34" charset="0"/>
              </a:rPr>
              <a:t>2º lugar das UF na Certificação Geral do Progestão (Nota 97,11)</a:t>
            </a:r>
            <a:endParaRPr lang="pt-BR" sz="2000" cap="none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pt-BR" sz="20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235DB37D-E74B-42EC-9EA0-F8AEF57E88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853993" y="1933914"/>
            <a:ext cx="9614107" cy="425219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Finalização do Programa em Setembro/2020.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Recursos obtidos: R$ 3.523.297,50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sz="2200" cap="none" dirty="0">
                <a:latin typeface="Arial" panose="020B0604020202020204" pitchFamily="34" charset="0"/>
                <a:cs typeface="Arial" panose="020B0604020202020204" pitchFamily="34" charset="0"/>
              </a:rPr>
              <a:t> Desembolsados: R$ 2.083.822,86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sz="2200" cap="none" dirty="0">
                <a:latin typeface="Arial" panose="020B0604020202020204" pitchFamily="34" charset="0"/>
                <a:cs typeface="Arial" panose="020B0604020202020204" pitchFamily="34" charset="0"/>
              </a:rPr>
              <a:t> A desembolsar: R$ 1.439.474,64</a:t>
            </a:r>
          </a:p>
          <a:p>
            <a:pPr marL="0" indent="0">
              <a:buNone/>
            </a:pPr>
            <a:endParaRPr lang="pt-BR" sz="24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Previsão de assinatura do PROGESTÃO II este ano, com definições de novas Metas, Plano de Investimento e Plano de Capacitação.</a:t>
            </a:r>
          </a:p>
          <a:p>
            <a:pPr marL="914400" lvl="2" indent="0">
              <a:buNone/>
            </a:pPr>
            <a:endParaRPr lang="pt-BR" sz="20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D0FCF7C5-1D23-49A0-9002-D5EF31FAD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161" y="605219"/>
            <a:ext cx="11113614" cy="86405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Acompanhamento da execução das metas do Progestão </a:t>
            </a:r>
            <a:r>
              <a:rPr lang="pt-BR" sz="2700" u="sng" cap="none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pt-BR" sz="2700" u="sng" cap="none" dirty="0" err="1">
                <a:solidFill>
                  <a:schemeClr val="accent1">
                    <a:lumMod val="75000"/>
                  </a:schemeClr>
                </a:solidFill>
              </a:rPr>
              <a:t>Resol</a:t>
            </a:r>
            <a:r>
              <a:rPr lang="pt-BR" sz="2700" u="sng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pt-BR" sz="2700" u="sng" cap="none" dirty="0">
                <a:solidFill>
                  <a:schemeClr val="accent1">
                    <a:lumMod val="75000"/>
                  </a:schemeClr>
                </a:solidFill>
              </a:rPr>
              <a:t> Nº 02/2016-CRH-DF)</a:t>
            </a:r>
            <a:endParaRPr lang="pt-BR" sz="2700" b="1" cap="none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261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97D476-9525-4CE6-A7DF-142AB2F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180" y="348044"/>
            <a:ext cx="11313639" cy="864054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Acompanhamento da execução das metas do </a:t>
            </a:r>
            <a:r>
              <a:rPr lang="pt-BR" sz="32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Procomitês</a:t>
            </a: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u="sng" cap="none" dirty="0">
                <a:solidFill>
                  <a:schemeClr val="accent1">
                    <a:lumMod val="75000"/>
                  </a:schemeClr>
                </a:solidFill>
              </a:rPr>
              <a:t>(Resolução Nº 02/2020-CRH-DF)</a:t>
            </a:r>
            <a:endParaRPr lang="pt-BR" sz="2400" b="1" cap="none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D1885078-3B05-4B7D-B705-7E234CD53859}"/>
              </a:ext>
            </a:extLst>
          </p:cNvPr>
          <p:cNvSpPr/>
          <p:nvPr/>
        </p:nvSpPr>
        <p:spPr>
          <a:xfrm>
            <a:off x="823635" y="1609725"/>
            <a:ext cx="10919659" cy="30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/>
              <a:t>Art. 1º Delegar para a Câmara Técnica Permanente de Assessoramento – CTPA as seguintes atribuições:</a:t>
            </a:r>
          </a:p>
          <a:p>
            <a:r>
              <a:rPr lang="pt-BR" dirty="0"/>
              <a:t>	I - acompanhar o cumprimento das obrigações da Adasa e dos comitês de bacias hidrográficas do Distrito 	Federal no âmbito do </a:t>
            </a:r>
            <a:r>
              <a:rPr lang="pt-BR" dirty="0" err="1"/>
              <a:t>Procomitês</a:t>
            </a:r>
            <a:r>
              <a:rPr lang="pt-BR" dirty="0"/>
              <a:t>;</a:t>
            </a:r>
          </a:p>
          <a:p>
            <a:r>
              <a:rPr lang="pt-BR" dirty="0"/>
              <a:t>	II – apresentar ao CRH Parecer relativo ao cumprimento das metas contratuais do </a:t>
            </a:r>
            <a:r>
              <a:rPr lang="pt-BR" dirty="0" err="1"/>
              <a:t>Procomitês</a:t>
            </a:r>
            <a:r>
              <a:rPr lang="pt-BR" dirty="0"/>
              <a:t>, com base no 	Relatório Anual de Atividades elaborado pela Adasa e outras informações que se fizerem necessárias.</a:t>
            </a:r>
          </a:p>
          <a:p>
            <a:endParaRPr lang="pt-BR" dirty="0"/>
          </a:p>
          <a:p>
            <a:r>
              <a:rPr lang="pt-BR" dirty="0"/>
              <a:t>Art. 2º Caberá a este Conselho a certificação das metas contratuais do </a:t>
            </a:r>
            <a:r>
              <a:rPr lang="pt-BR" dirty="0" err="1"/>
              <a:t>Procomitês</a:t>
            </a:r>
            <a:r>
              <a:rPr lang="pt-BR" dirty="0"/>
              <a:t>. </a:t>
            </a:r>
          </a:p>
          <a:p>
            <a:endParaRPr lang="pt-BR" sz="2000" u="sng" dirty="0"/>
          </a:p>
        </p:txBody>
      </p:sp>
    </p:spTree>
    <p:extLst>
      <p:ext uri="{BB962C8B-B14F-4D97-AF65-F5344CB8AC3E}">
        <p14:creationId xmlns:p14="http://schemas.microsoft.com/office/powerpoint/2010/main" val="930193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97D476-9525-4CE6-A7DF-142AB2F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236" y="357569"/>
            <a:ext cx="11389839" cy="864054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Acompanhamento da execução das metas do </a:t>
            </a:r>
            <a:r>
              <a:rPr lang="pt-BR" sz="32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Procomitês</a:t>
            </a:r>
            <a:r>
              <a:rPr lang="pt-BR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pt-BR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u="sng" cap="none" dirty="0">
                <a:solidFill>
                  <a:schemeClr val="accent1">
                    <a:lumMod val="75000"/>
                  </a:schemeClr>
                </a:solidFill>
              </a:rPr>
              <a:t>(Resolução Nº 02/2020-CRH-DF)</a:t>
            </a:r>
            <a:endParaRPr lang="pt-BR" sz="2400" b="1" cap="none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235DB37D-E74B-42EC-9EA0-F8AEF57E88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92384" y="1872384"/>
            <a:ext cx="9542392" cy="425219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Início do Programa em 04/04/2019 e finaliza em 2023.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Recursos anuais previstos: R$ 150.000,00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As Metas pactuadas estão distribuídas em 6 Componentes: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sz="2000" cap="none" dirty="0">
                <a:latin typeface="Arial" panose="020B0604020202020204" pitchFamily="34" charset="0"/>
                <a:cs typeface="Arial" panose="020B0604020202020204" pitchFamily="34" charset="0"/>
              </a:rPr>
              <a:t>Funcionamento, Capacitação, Comunicação, Cadastro, Instrumentos, Acompanhamento e avaliação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600" cap="none" dirty="0">
                <a:latin typeface="Arial" panose="020B0604020202020204" pitchFamily="34" charset="0"/>
                <a:cs typeface="Arial" panose="020B0604020202020204" pitchFamily="34" charset="0"/>
              </a:rPr>
              <a:t> Acompanhamento das Tabelas com Indicadores e Metas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600" cap="none" dirty="0">
                <a:latin typeface="Arial" panose="020B0604020202020204" pitchFamily="34" charset="0"/>
                <a:cs typeface="Arial" panose="020B0604020202020204" pitchFamily="34" charset="0"/>
              </a:rPr>
              <a:t> Parecer da CTPA sobre o Relatório 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Anual de Certificação</a:t>
            </a:r>
            <a:endParaRPr lang="pt-BR" sz="26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26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pt-BR" sz="20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pt-BR" sz="20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193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97D476-9525-4CE6-A7DF-142AB2F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64054"/>
          </a:xfrm>
        </p:spPr>
        <p:txBody>
          <a:bodyPr/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Atividades - 2020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4D07FB-E252-41AF-B95C-1E0468D9194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129646" y="1740946"/>
            <a:ext cx="9338453" cy="396595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t-BR" sz="2400" cap="none" dirty="0">
                <a:latin typeface="Arial" panose="020B0604020202020204" pitchFamily="34" charset="0"/>
                <a:cs typeface="Arial" panose="020B0604020202020204" pitchFamily="34" charset="0"/>
              </a:rPr>
              <a:t>Realização de </a:t>
            </a:r>
            <a:r>
              <a:rPr lang="pt-BR" sz="2400" u="sng" cap="none" dirty="0">
                <a:latin typeface="Arial" panose="020B0604020202020204" pitchFamily="34" charset="0"/>
                <a:cs typeface="Arial" panose="020B0604020202020204" pitchFamily="34" charset="0"/>
              </a:rPr>
              <a:t>12 reuniões da CTPA, até agosto/2020.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u="sng" cap="none" dirty="0">
                <a:latin typeface="Arial" panose="020B0604020202020204" pitchFamily="34" charset="0"/>
                <a:cs typeface="Arial" panose="020B0604020202020204" pitchFamily="34" charset="0"/>
              </a:rPr>
              <a:t>Pautas:</a:t>
            </a:r>
            <a:endParaRPr lang="pt-BR" sz="24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200" cap="none" dirty="0">
                <a:latin typeface="Arial" panose="020B0604020202020204" pitchFamily="34" charset="0"/>
                <a:cs typeface="Arial" panose="020B0604020202020204" pitchFamily="34" charset="0"/>
              </a:rPr>
              <a:t> Análise do Mecanismo de Cobrança pelo Uso dos Recursos Hídricos e alternativas de Agência de Bacia para os Comitês do DF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200" cap="none" dirty="0">
                <a:latin typeface="Arial" panose="020B0604020202020204" pitchFamily="34" charset="0"/>
                <a:cs typeface="Arial" panose="020B0604020202020204" pitchFamily="34" charset="0"/>
              </a:rPr>
              <a:t> Acompanhamento das ações para implementação do enquadramento dos corpos d’água, estabelecidas pela Resolução Nº 03/2019 - CRH/DF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200" cap="none" dirty="0">
                <a:latin typeface="Arial" panose="020B0604020202020204" pitchFamily="34" charset="0"/>
                <a:cs typeface="Arial" panose="020B0604020202020204" pitchFamily="34" charset="0"/>
              </a:rPr>
              <a:t> PROGESTÃO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200" cap="none" dirty="0">
                <a:latin typeface="Arial" panose="020B0604020202020204" pitchFamily="34" charset="0"/>
                <a:cs typeface="Arial" panose="020B0604020202020204" pitchFamily="34" charset="0"/>
              </a:rPr>
              <a:t> PROCOMITÊS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pt-BR" sz="22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360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97D476-9525-4CE6-A7DF-142AB2F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836" y="1532522"/>
            <a:ext cx="11007828" cy="3273561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pt-BR" b="1" cap="non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ACOMPANHAMENTO DO CUMPRIMENTO DAS ATIVIDADES DE IMPLEMENTAÇÃO DO ENQUADRAMENTO DOS CORPOS D’ÁGUA SUPERFICIAIS </a:t>
            </a:r>
            <a:br>
              <a:rPr lang="pt-BR" b="1" cap="non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b="1" cap="non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b="1" cap="non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b="1" cap="non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(Resolução nº 03/2019 – CRH/DF)</a:t>
            </a:r>
            <a:b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37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97D476-9525-4CE6-A7DF-142AB2F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594" y="182699"/>
            <a:ext cx="10278544" cy="609831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pt-BR" b="1" cap="non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Nº03/2019 – CRH/DF</a:t>
            </a:r>
            <a:endParaRPr lang="pt-BR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AC43317B-B302-476A-A679-9746FBCFD4A9}"/>
              </a:ext>
            </a:extLst>
          </p:cNvPr>
          <p:cNvSpPr/>
          <p:nvPr/>
        </p:nvSpPr>
        <p:spPr>
          <a:xfrm>
            <a:off x="457200" y="944930"/>
            <a:ext cx="11658600" cy="21764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b="1" dirty="0"/>
              <a:t>Art. 1º </a:t>
            </a:r>
          </a:p>
          <a:p>
            <a:r>
              <a:rPr lang="pt-BR" dirty="0"/>
              <a:t>I - Permanece a obrigação de adoção, por todas as instituições do GDF, da base hidrográfica comum, em processo de contínuo aprimoramento e atualização, coordenado pela SEMA promovendo às correções já identificadas, à definição dos padrões dos dados hidrográficos, à organização e publicação do catálogo de metadados e </a:t>
            </a:r>
            <a:r>
              <a:rPr lang="pt-BR" dirty="0" err="1"/>
              <a:t>geoserviços</a:t>
            </a:r>
            <a:r>
              <a:rPr lang="pt-BR" dirty="0"/>
              <a:t> do Sistema de Informação sobre Recursos Hídricos do Distrito Federal - SIRH/DF no Sistema Distrital de Informações Ambientais - SISDIA, até dezembro de 2020;</a:t>
            </a:r>
            <a:endParaRPr lang="pt-BR" u="sng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63C4BEC3-179E-4875-AD0C-129D2B620E97}"/>
              </a:ext>
            </a:extLst>
          </p:cNvPr>
          <p:cNvSpPr/>
          <p:nvPr/>
        </p:nvSpPr>
        <p:spPr>
          <a:xfrm>
            <a:off x="1626392" y="3559773"/>
            <a:ext cx="1021318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SEMA finalizou </a:t>
            </a: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TR para contratação dos serviços para aprimoramento e integração da Base Hidrográfica (BH),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 ser realizado em 85 dias, com as seguintes entregas: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pt-BR" alt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alt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Integração topológica e de toponímia entre a BH com a toponímia atualizada e demais bases oriundas de escalas distintas do DF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altLang="pt-BR" sz="2000" dirty="0">
                <a:latin typeface="Arial" panose="020B0604020202020204" pitchFamily="34" charset="0"/>
                <a:cs typeface="Arial" panose="020B0604020202020204" pitchFamily="34" charset="0"/>
              </a:rPr>
              <a:t>Modelo Conceitual/Lógico de banco de dados da BH integrada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alt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Implantação física do modelo em sistema de banco de dados </a:t>
            </a:r>
            <a:r>
              <a:rPr lang="pt-BR" alt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geoespaciais</a:t>
            </a:r>
            <a:endParaRPr lang="pt-BR" alt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alt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Ambiente de versionamento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altLang="pt-BR" sz="2000" dirty="0">
                <a:latin typeface="Arial" panose="020B0604020202020204" pitchFamily="34" charset="0"/>
                <a:cs typeface="Arial" panose="020B0604020202020204" pitchFamily="34" charset="0"/>
              </a:rPr>
              <a:t>Treinamentos</a:t>
            </a:r>
            <a:endParaRPr lang="pt-BR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905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63C4BEC3-179E-4875-AD0C-129D2B620E97}"/>
              </a:ext>
            </a:extLst>
          </p:cNvPr>
          <p:cNvSpPr/>
          <p:nvPr/>
        </p:nvSpPr>
        <p:spPr>
          <a:xfrm>
            <a:off x="1712090" y="549146"/>
            <a:ext cx="100322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Atividades complementares em termos de integração: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Finalização de testes para integração SIRH-SISDIA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: Dados de Outorgas e de Registros de Uso de RH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Necessidade de solução de integração para vários conjuntos de dados como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Séries Históricas das Barragens – Excel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Boletim Pipiripau - os dados estão em aplicação Power BI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Estações de Monitoramento – Localização e dados (área e altitude)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Chuvas (Mapas com dados interpolados)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Nível dos Reservatórios (disponível em aplicação, não passível de download)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A discutir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Definição dos dados do Índice de Conformidade ao Enquadramento - ICE e seus requisitos (GT do SIRH)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Modelagem da integração da base hidrográfica para consecução do 			Módulo 	Água do SISDIA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195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63C4BEC3-179E-4875-AD0C-129D2B620E97}"/>
              </a:ext>
            </a:extLst>
          </p:cNvPr>
          <p:cNvSpPr/>
          <p:nvPr/>
        </p:nvSpPr>
        <p:spPr>
          <a:xfrm>
            <a:off x="1702565" y="612844"/>
            <a:ext cx="1005128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Atividades a serem realizadas: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 celeridade à </a:t>
            </a:r>
            <a:r>
              <a:rPr lang="pt-BR" sz="24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contratação dos serviços previstos no TR com recursos do PROGESTÃO</a:t>
            </a:r>
            <a:endParaRPr lang="pt-BR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Equacionar a </a:t>
            </a:r>
            <a:r>
              <a:rPr 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solução de integração entre os conjuntos de dados do SIRH e SISDIA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Criação do GT a ser coordenado pela SEMA, com participação da SEDUH, ADASA, IBRAM e CAESB, previsto na </a:t>
            </a:r>
            <a:r>
              <a:rPr 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Resolução CRH-DF Nº 02/2015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para </a:t>
            </a:r>
            <a:r>
              <a:rPr 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proceder às atividades de caráter contínuo de aprimoramento da base hidrográfica;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203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AC43317B-B302-476A-A679-9746FBCFD4A9}"/>
              </a:ext>
            </a:extLst>
          </p:cNvPr>
          <p:cNvSpPr/>
          <p:nvPr/>
        </p:nvSpPr>
        <p:spPr>
          <a:xfrm>
            <a:off x="221309" y="977752"/>
            <a:ext cx="11786369" cy="18862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/>
              <a:t>Art. 1º </a:t>
            </a:r>
          </a:p>
          <a:p>
            <a:r>
              <a:rPr lang="pt-BR" dirty="0"/>
              <a:t>II - Consolidação do Sistema de Informação sobre Recursos Hídricos do Distrito Federal - SIRH, por meio da articulação e integração das redes de monitoramento e dos sistemas existentes no Distrito Federal, com suporte e integração ao SISDIA, até dezembro de 2020;</a:t>
            </a:r>
          </a:p>
          <a:p>
            <a:r>
              <a:rPr lang="pt-BR" dirty="0"/>
              <a:t>	§ 1º Os sistemas referenciados no inciso II devem ser integrados e continuamente aprimorados.</a:t>
            </a:r>
            <a:endParaRPr lang="pt-B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000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CBBC3972-BE68-40C8-9E92-00DDADC66B9B}"/>
              </a:ext>
            </a:extLst>
          </p:cNvPr>
          <p:cNvSpPr/>
          <p:nvPr/>
        </p:nvSpPr>
        <p:spPr>
          <a:xfrm>
            <a:off x="1390650" y="3064003"/>
            <a:ext cx="104327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Criado o GT sobre o SIRH, em 7/08/2019 (</a:t>
            </a:r>
            <a:r>
              <a:rPr 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Resol.Nº02/2019 – CRH/DF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Realizadas 10 reuniões do GT, com seguintes pontos de discussão: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Formato de disponibilização de dados de qualidade da água para integração no SIRH (ADASA e Caesb), inclusive solução de TI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Metodologias para Indicadores: Índice de Qualidade da Água (IQA), Índice de Estado Trófico (IET), Índice de Conformidade ao Enquadramento (ICE). Introdução de Indicadores Biológicos.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3A454B3D-6CD7-40B6-90C8-FB4C265C0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619" y="167896"/>
            <a:ext cx="10278544" cy="609831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pt-BR" b="1" cap="non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Nº03/2019 – CRH/DF</a:t>
            </a:r>
            <a:endParaRPr lang="pt-BR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812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63C4BEC3-179E-4875-AD0C-129D2B620E97}"/>
              </a:ext>
            </a:extLst>
          </p:cNvPr>
          <p:cNvSpPr/>
          <p:nvPr/>
        </p:nvSpPr>
        <p:spPr>
          <a:xfrm>
            <a:off x="1944059" y="886926"/>
            <a:ext cx="966691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Recomendações/observações: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Realizar reunião do GT com a CTPA para avaliar as propostas dos Indicadores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Ampliar a integração dos dados hidrológicos com outras instituições do DF (IBRAM - Licenciamento)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Promover discussão ampliada das propostas de indicadores biológicos, conforme estudos recentes mencionados pela UnB, que poderão ser implementados no médio ou longo prazos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148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AC43317B-B302-476A-A679-9746FBCFD4A9}"/>
              </a:ext>
            </a:extLst>
          </p:cNvPr>
          <p:cNvSpPr/>
          <p:nvPr/>
        </p:nvSpPr>
        <p:spPr>
          <a:xfrm>
            <a:off x="295275" y="905164"/>
            <a:ext cx="11735909" cy="20290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/>
              <a:t>Art. 1º </a:t>
            </a:r>
          </a:p>
          <a:p>
            <a:r>
              <a:rPr lang="pt-BR" dirty="0"/>
              <a:t>III - Permanece a obrigação de publicação de relatório analítico anual consolidado pela ADASA dos resultados do Sistema de Informação sobre Recursos Hídricos do Distrito Federal, a ser apreciado pelos Comitês de Bacias Hidrográficas Distritais até o final do segundo trimestre do ano subsequente, e posteriormente submetido ao CRH/DF;</a:t>
            </a:r>
          </a:p>
          <a:p>
            <a:r>
              <a:rPr lang="pt-BR" dirty="0"/>
              <a:t>	§ 2º O relatório anual a que se refere o inciso III avaliará a qualidade da água dos corpos hídricos em relação às metas estabelecidas pelos Programas de Efetivação do Enquadramento</a:t>
            </a:r>
            <a:endParaRPr lang="pt-BR" u="sng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2114E4A0-1163-4B0E-99C7-7C6739971D44}"/>
              </a:ext>
            </a:extLst>
          </p:cNvPr>
          <p:cNvSpPr/>
          <p:nvPr/>
        </p:nvSpPr>
        <p:spPr>
          <a:xfrm>
            <a:off x="2230942" y="3834496"/>
            <a:ext cx="9570534" cy="2318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Em fase final de elaboração o Relatório CONJUNTURA (2019/20).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Elaborado o Relatório Anual (2019/20) com informações de monitoramento dos RH, que será apreciado pelos Comitês, posteriormente apresentado ao CRH-DF.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DFE5933E-196B-4489-B008-60260C4D8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494" y="295333"/>
            <a:ext cx="10278544" cy="609831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pt-BR" b="1" cap="non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Nº03/2019 – CRH/DF</a:t>
            </a:r>
            <a:endParaRPr lang="pt-BR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607461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8661</TotalTime>
  <Words>1316</Words>
  <Application>Microsoft Office PowerPoint</Application>
  <PresentationFormat>Widescreen</PresentationFormat>
  <Paragraphs>115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Wingdings</vt:lpstr>
      <vt:lpstr>Wingdings 3</vt:lpstr>
      <vt:lpstr>Cacho</vt:lpstr>
      <vt:lpstr>Relato das Atividades da CTPA  ao CRH-DF</vt:lpstr>
      <vt:lpstr>Atividades - 2020</vt:lpstr>
      <vt:lpstr>ACOMPANHAMENTO DO CUMPRIMENTO DAS ATIVIDADES DE IMPLEMENTAÇÃO DO ENQUADRAMENTO DOS CORPOS D’ÁGUA SUPERFICIAIS    (Resolução nº 03/2019 – CRH/DF) </vt:lpstr>
      <vt:lpstr>Resolução Nº03/2019 – CRH/DF</vt:lpstr>
      <vt:lpstr>Apresentação do PowerPoint</vt:lpstr>
      <vt:lpstr>Apresentação do PowerPoint</vt:lpstr>
      <vt:lpstr>Resolução Nº03/2019 – CRH/DF</vt:lpstr>
      <vt:lpstr>Apresentação do PowerPoint</vt:lpstr>
      <vt:lpstr>Resolução Nº03/2019 – CRH/DF</vt:lpstr>
      <vt:lpstr>Resolução Nº03/2019 – CRH/DF</vt:lpstr>
      <vt:lpstr>Apresentação do PowerPoint</vt:lpstr>
      <vt:lpstr>Acompanhamento da execução das metas do Progestão (Resol. Nº 02/2016-CRH-DF)</vt:lpstr>
      <vt:lpstr>Acompanhamento da execução das metas do Progestão (Resol. Nº 02/2016-CRH-DF)</vt:lpstr>
      <vt:lpstr>Acompanhamento da execução das metas do Procomitês (Resolução Nº 02/2020-CRH-DF)</vt:lpstr>
      <vt:lpstr>Acompanhamento da execução das metas do Procomitês  (Resolução Nº 02/2020-CRH-DF)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Relato das Atividades da CTPA – Crh/df</dc:title>
  <dc:creator>Raquel Brostel</dc:creator>
  <cp:lastModifiedBy>Raquel Brostel</cp:lastModifiedBy>
  <cp:revision>90</cp:revision>
  <dcterms:created xsi:type="dcterms:W3CDTF">2019-08-07T02:51:49Z</dcterms:created>
  <dcterms:modified xsi:type="dcterms:W3CDTF">2020-08-26T01:47:42Z</dcterms:modified>
</cp:coreProperties>
</file>