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sldIdLst>
    <p:sldId id="257" r:id="rId5"/>
    <p:sldId id="302" r:id="rId6"/>
    <p:sldId id="304" r:id="rId7"/>
    <p:sldId id="292" r:id="rId8"/>
    <p:sldId id="290" r:id="rId9"/>
    <p:sldId id="323" r:id="rId10"/>
    <p:sldId id="324" r:id="rId11"/>
    <p:sldId id="325" r:id="rId12"/>
    <p:sldId id="291" r:id="rId13"/>
    <p:sldId id="288" r:id="rId14"/>
    <p:sldId id="293" r:id="rId15"/>
    <p:sldId id="294" r:id="rId16"/>
    <p:sldId id="296" r:id="rId17"/>
    <p:sldId id="297" r:id="rId18"/>
    <p:sldId id="306" r:id="rId19"/>
    <p:sldId id="309" r:id="rId20"/>
    <p:sldId id="307" r:id="rId21"/>
    <p:sldId id="308" r:id="rId22"/>
    <p:sldId id="305" r:id="rId23"/>
    <p:sldId id="268" r:id="rId24"/>
    <p:sldId id="270" r:id="rId25"/>
    <p:sldId id="310" r:id="rId26"/>
    <p:sldId id="312" r:id="rId27"/>
    <p:sldId id="311" r:id="rId28"/>
    <p:sldId id="313" r:id="rId29"/>
    <p:sldId id="314" r:id="rId30"/>
    <p:sldId id="315" r:id="rId31"/>
    <p:sldId id="317" r:id="rId32"/>
    <p:sldId id="316" r:id="rId33"/>
    <p:sldId id="318" r:id="rId34"/>
    <p:sldId id="319" r:id="rId35"/>
    <p:sldId id="320" r:id="rId36"/>
    <p:sldId id="321" r:id="rId37"/>
    <p:sldId id="327" r:id="rId38"/>
    <p:sldId id="326" r:id="rId39"/>
  </p:sldIdLst>
  <p:sldSz cx="12192000" cy="6858000"/>
  <p:notesSz cx="6934200" cy="92202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5" autoAdjust="0"/>
  </p:normalViewPr>
  <p:slideViewPr>
    <p:cSldViewPr snapToGrid="0">
      <p:cViewPr>
        <p:scale>
          <a:sx n="90" d="100"/>
          <a:sy n="90" d="100"/>
        </p:scale>
        <p:origin x="492" y="-108"/>
      </p:cViewPr>
      <p:guideLst/>
    </p:cSldViewPr>
  </p:slideViewPr>
  <p:notesTextViewPr>
    <p:cViewPr>
      <p:scale>
        <a:sx n="1" d="1"/>
        <a:sy n="1" d="1"/>
      </p:scale>
      <p:origin x="0" y="0"/>
    </p:cViewPr>
  </p:notesTextViewPr>
  <p:sorterViewPr>
    <p:cViewPr>
      <p:scale>
        <a:sx n="120" d="100"/>
        <a:sy n="120" d="100"/>
      </p:scale>
      <p:origin x="0" y="-17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69093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41065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275490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23615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340188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D914475-B320-49D1-AD5B-BB62C712C7AD}"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121467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D914475-B320-49D1-AD5B-BB62C712C7AD}" type="datetimeFigureOut">
              <a:rPr lang="pt-BR" smtClean="0"/>
              <a:t>26/08/2020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19360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D914475-B320-49D1-AD5B-BB62C712C7AD}" type="datetimeFigureOut">
              <a:rPr lang="pt-BR" smtClean="0"/>
              <a:t>26/08/2020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42813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D914475-B320-49D1-AD5B-BB62C712C7AD}" type="datetimeFigureOut">
              <a:rPr lang="pt-BR" smtClean="0"/>
              <a:t>26/08/2020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98926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D914475-B320-49D1-AD5B-BB62C712C7AD}"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413102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D914475-B320-49D1-AD5B-BB62C712C7AD}"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D91BCC-83EC-4AD7-864A-4019BBDE1631}" type="slidenum">
              <a:rPr lang="pt-BR" smtClean="0"/>
              <a:t>‹nº›</a:t>
            </a:fld>
            <a:endParaRPr lang="pt-BR"/>
          </a:p>
        </p:txBody>
      </p:sp>
    </p:spTree>
    <p:extLst>
      <p:ext uri="{BB962C8B-B14F-4D97-AF65-F5344CB8AC3E}">
        <p14:creationId xmlns:p14="http://schemas.microsoft.com/office/powerpoint/2010/main" val="342622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14475-B320-49D1-AD5B-BB62C712C7AD}" type="datetimeFigureOut">
              <a:rPr lang="pt-BR" smtClean="0"/>
              <a:t>26/08/2020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91BCC-83EC-4AD7-864A-4019BBDE1631}" type="slidenum">
              <a:rPr lang="pt-BR" smtClean="0"/>
              <a:t>‹nº›</a:t>
            </a:fld>
            <a:endParaRPr lang="pt-BR"/>
          </a:p>
        </p:txBody>
      </p:sp>
    </p:spTree>
    <p:extLst>
      <p:ext uri="{BB962C8B-B14F-4D97-AF65-F5344CB8AC3E}">
        <p14:creationId xmlns:p14="http://schemas.microsoft.com/office/powerpoint/2010/main" val="166900605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Formul&#225;rio%20de%20Certifica&#231;&#227;o%202020%20DF_Parana&#237;ba%202.xlsx" TargetMode="External"/><Relationship Id="rId2" Type="http://schemas.openxmlformats.org/officeDocument/2006/relationships/hyperlink" Target="Formul&#225;rio%20de%20Certifica&#231;&#227;o%202020%20DF_%20Maranh&#227;o.xlsx" TargetMode="External"/><Relationship Id="rId1" Type="http://schemas.openxmlformats.org/officeDocument/2006/relationships/slideLayout" Target="../slideLayouts/slideLayout7.xml"/><Relationship Id="rId4" Type="http://schemas.openxmlformats.org/officeDocument/2006/relationships/hyperlink" Target="Formul&#225;rio%20de%20Certifica&#231;&#227;o%202020%20DF_%20Preto.xls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cabh@adasa.df.gov.br"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779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1"/>
                </a:solidFill>
              </a:rPr>
              <a:t>Programa Nacional de Fortalecimento dos Comitês de Bacias</a:t>
            </a:r>
          </a:p>
        </p:txBody>
      </p:sp>
      <p:sp>
        <p:nvSpPr>
          <p:cNvPr id="8" name="Text Box 5"/>
          <p:cNvSpPr txBox="1">
            <a:spLocks noChangeArrowheads="1"/>
          </p:cNvSpPr>
          <p:nvPr/>
        </p:nvSpPr>
        <p:spPr bwMode="auto">
          <a:xfrm>
            <a:off x="3416315" y="198310"/>
            <a:ext cx="4944139" cy="2262158"/>
          </a:xfrm>
          <a:prstGeom prst="rect">
            <a:avLst/>
          </a:prstGeom>
          <a:noFill/>
          <a:ln w="9525" algn="ctr">
            <a:noFill/>
            <a:miter lim="800000"/>
            <a:headEnd/>
            <a:tailEnd/>
          </a:ln>
        </p:spPr>
        <p:txBody>
          <a:bodyPr wrap="square">
            <a:spAutoFit/>
          </a:bodyPr>
          <a:lstStyle/>
          <a:p>
            <a:pPr algn="ctr">
              <a:spcBef>
                <a:spcPct val="20000"/>
              </a:spcBef>
              <a:defRPr/>
            </a:pPr>
            <a:endParaRPr lang="pt-BR" sz="1600" dirty="0"/>
          </a:p>
          <a:p>
            <a:pPr algn="ctr"/>
            <a:endParaRPr lang="pt-BR" sz="1100" b="1" dirty="0">
              <a:latin typeface="+mj-lt"/>
            </a:endParaRPr>
          </a:p>
          <a:p>
            <a:pPr marL="0" lvl="1" algn="ctr"/>
            <a:r>
              <a:rPr lang="pt-BR" sz="3600" b="1" spc="100" dirty="0">
                <a:effectLst>
                  <a:outerShdw blurRad="38100" dist="38100" dir="2700000" algn="tl">
                    <a:srgbClr val="000000">
                      <a:alpha val="43137"/>
                    </a:srgbClr>
                  </a:outerShdw>
                </a:effectLst>
                <a:latin typeface="Calibri" pitchFamily="34" charset="0"/>
              </a:rPr>
              <a:t>PROCOMITÊS</a:t>
            </a:r>
          </a:p>
          <a:p>
            <a:pPr marL="0" lvl="1" algn="ctr"/>
            <a:endParaRPr lang="pt-BR" sz="3600" b="1" spc="100" dirty="0">
              <a:effectLst>
                <a:outerShdw blurRad="38100" dist="38100" dir="2700000" algn="tl">
                  <a:srgbClr val="000000">
                    <a:alpha val="43137"/>
                  </a:srgbClr>
                </a:outerShdw>
              </a:effectLst>
              <a:latin typeface="Calibri" pitchFamily="34" charset="0"/>
            </a:endParaRPr>
          </a:p>
          <a:p>
            <a:pPr algn="ctr"/>
            <a:endParaRPr lang="pt-BR" sz="2400" b="1" dirty="0">
              <a:effectLst>
                <a:outerShdw blurRad="38100" dist="38100" dir="2700000" algn="tl">
                  <a:srgbClr val="000000">
                    <a:alpha val="43137"/>
                  </a:srgbClr>
                </a:outerShdw>
              </a:effectLst>
              <a:latin typeface="+mj-lt"/>
            </a:endParaRPr>
          </a:p>
          <a:p>
            <a:pPr algn="ctr">
              <a:spcAft>
                <a:spcPts val="600"/>
              </a:spcAft>
            </a:pPr>
            <a:endParaRPr lang="pt-BR" b="1" dirty="0">
              <a:latin typeface="+mj-lt"/>
            </a:endParaRPr>
          </a:p>
        </p:txBody>
      </p:sp>
      <p:sp>
        <p:nvSpPr>
          <p:cNvPr id="11" name="CaixaDeTexto 10"/>
          <p:cNvSpPr txBox="1"/>
          <p:nvPr/>
        </p:nvSpPr>
        <p:spPr>
          <a:xfrm>
            <a:off x="786063" y="1689282"/>
            <a:ext cx="10619873" cy="1323439"/>
          </a:xfrm>
          <a:prstGeom prst="rect">
            <a:avLst/>
          </a:prstGeom>
          <a:noFill/>
        </p:spPr>
        <p:txBody>
          <a:bodyPr wrap="square" rtlCol="0">
            <a:spAutoFit/>
          </a:bodyPr>
          <a:lstStyle/>
          <a:p>
            <a:pPr algn="ctr"/>
            <a:r>
              <a:rPr lang="pt-BR" sz="4000" b="1" dirty="0">
                <a:solidFill>
                  <a:srgbClr val="002060"/>
                </a:solidFill>
                <a:effectLst>
                  <a:outerShdw blurRad="38100" dist="38100" dir="2700000" algn="tl">
                    <a:srgbClr val="000000">
                      <a:alpha val="43137"/>
                    </a:srgbClr>
                  </a:outerShdw>
                </a:effectLst>
              </a:rPr>
              <a:t>Certificação das Metas </a:t>
            </a:r>
          </a:p>
          <a:p>
            <a:pPr algn="ctr"/>
            <a:r>
              <a:rPr lang="pt-BR" sz="4000" b="1" dirty="0">
                <a:solidFill>
                  <a:srgbClr val="002060"/>
                </a:solidFill>
                <a:effectLst>
                  <a:outerShdw blurRad="38100" dist="38100" dir="2700000" algn="tl">
                    <a:srgbClr val="000000">
                      <a:alpha val="43137"/>
                    </a:srgbClr>
                  </a:outerShdw>
                </a:effectLst>
              </a:rPr>
              <a:t>Ciclo 1 - 2019</a:t>
            </a:r>
          </a:p>
        </p:txBody>
      </p:sp>
      <p:pic>
        <p:nvPicPr>
          <p:cNvPr id="14" name="Imagem 13"/>
          <p:cNvPicPr>
            <a:picLocks noChangeAspect="1"/>
          </p:cNvPicPr>
          <p:nvPr/>
        </p:nvPicPr>
        <p:blipFill>
          <a:blip r:embed="rId2"/>
          <a:stretch>
            <a:fillRect/>
          </a:stretch>
        </p:blipFill>
        <p:spPr>
          <a:xfrm>
            <a:off x="7393377" y="5669869"/>
            <a:ext cx="1531035" cy="839624"/>
          </a:xfrm>
          <a:prstGeom prst="rect">
            <a:avLst/>
          </a:prstGeom>
        </p:spPr>
      </p:pic>
      <p:pic>
        <p:nvPicPr>
          <p:cNvPr id="15" name="Imagem 14"/>
          <p:cNvPicPr>
            <a:picLocks noChangeAspect="1"/>
          </p:cNvPicPr>
          <p:nvPr/>
        </p:nvPicPr>
        <p:blipFill>
          <a:blip r:embed="rId3"/>
          <a:stretch>
            <a:fillRect/>
          </a:stretch>
        </p:blipFill>
        <p:spPr>
          <a:xfrm>
            <a:off x="4821611" y="5812672"/>
            <a:ext cx="2443436" cy="556230"/>
          </a:xfrm>
          <a:prstGeom prst="rect">
            <a:avLst/>
          </a:prstGeom>
        </p:spPr>
      </p:pic>
      <p:pic>
        <p:nvPicPr>
          <p:cNvPr id="17" name="Imagem 16">
            <a:extLst>
              <a:ext uri="{FF2B5EF4-FFF2-40B4-BE49-F238E27FC236}">
                <a16:creationId xmlns:a16="http://schemas.microsoft.com/office/drawing/2014/main" id="{8B1CEC5E-8127-4059-9C94-9D6B5862A87F}"/>
              </a:ext>
            </a:extLst>
          </p:cNvPr>
          <p:cNvPicPr>
            <a:picLocks noChangeAspect="1"/>
          </p:cNvPicPr>
          <p:nvPr/>
        </p:nvPicPr>
        <p:blipFill>
          <a:blip r:embed="rId4"/>
          <a:stretch>
            <a:fillRect/>
          </a:stretch>
        </p:blipFill>
        <p:spPr>
          <a:xfrm>
            <a:off x="9347748" y="5734183"/>
            <a:ext cx="2497869" cy="588851"/>
          </a:xfrm>
          <a:prstGeom prst="rect">
            <a:avLst/>
          </a:prstGeom>
        </p:spPr>
      </p:pic>
      <p:pic>
        <p:nvPicPr>
          <p:cNvPr id="2" name="Imagem 1">
            <a:extLst>
              <a:ext uri="{FF2B5EF4-FFF2-40B4-BE49-F238E27FC236}">
                <a16:creationId xmlns:a16="http://schemas.microsoft.com/office/drawing/2014/main" id="{63DA348D-4976-49B3-B250-ADDE82E22ED1}"/>
              </a:ext>
            </a:extLst>
          </p:cNvPr>
          <p:cNvPicPr>
            <a:picLocks noChangeAspect="1"/>
          </p:cNvPicPr>
          <p:nvPr/>
        </p:nvPicPr>
        <p:blipFill>
          <a:blip r:embed="rId5"/>
          <a:stretch>
            <a:fillRect/>
          </a:stretch>
        </p:blipFill>
        <p:spPr>
          <a:xfrm>
            <a:off x="2645988" y="5714859"/>
            <a:ext cx="1752287" cy="884409"/>
          </a:xfrm>
          <a:prstGeom prst="rect">
            <a:avLst/>
          </a:prstGeom>
        </p:spPr>
      </p:pic>
      <p:sp>
        <p:nvSpPr>
          <p:cNvPr id="12" name="CaixaDeTexto 11">
            <a:extLst>
              <a:ext uri="{FF2B5EF4-FFF2-40B4-BE49-F238E27FC236}">
                <a16:creationId xmlns:a16="http://schemas.microsoft.com/office/drawing/2014/main" id="{5327E5F6-96BD-4022-A8F8-9950084F64C5}"/>
              </a:ext>
            </a:extLst>
          </p:cNvPr>
          <p:cNvSpPr txBox="1"/>
          <p:nvPr/>
        </p:nvSpPr>
        <p:spPr>
          <a:xfrm>
            <a:off x="399545" y="3813199"/>
            <a:ext cx="3695377" cy="1938992"/>
          </a:xfrm>
          <a:prstGeom prst="rect">
            <a:avLst/>
          </a:prstGeom>
          <a:noFill/>
        </p:spPr>
        <p:txBody>
          <a:bodyPr wrap="square" rtlCol="0">
            <a:spAutoFit/>
          </a:bodyPr>
          <a:lstStyle/>
          <a:p>
            <a:r>
              <a:rPr lang="pt-BR" sz="2400" dirty="0"/>
              <a:t>Contrato nº 6/2019</a:t>
            </a:r>
          </a:p>
          <a:p>
            <a:r>
              <a:rPr lang="pt-BR" sz="2400" dirty="0"/>
              <a:t>Assinado em 04/04/2019</a:t>
            </a:r>
          </a:p>
          <a:p>
            <a:r>
              <a:rPr lang="pt-BR" sz="2400" dirty="0"/>
              <a:t>DOU Nº 74 de 17/04/2019</a:t>
            </a:r>
          </a:p>
          <a:p>
            <a:r>
              <a:rPr lang="pt-BR" sz="2400" dirty="0"/>
              <a:t>DODF nº 78 de 26/04/2019</a:t>
            </a:r>
          </a:p>
          <a:p>
            <a:endParaRPr lang="pt-BR" sz="2400" dirty="0"/>
          </a:p>
        </p:txBody>
      </p:sp>
      <p:pic>
        <p:nvPicPr>
          <p:cNvPr id="4" name="Imagem 3">
            <a:extLst>
              <a:ext uri="{FF2B5EF4-FFF2-40B4-BE49-F238E27FC236}">
                <a16:creationId xmlns:a16="http://schemas.microsoft.com/office/drawing/2014/main" id="{DB3CF3C9-49DF-4AC9-B882-96C0535B3363}"/>
              </a:ext>
            </a:extLst>
          </p:cNvPr>
          <p:cNvPicPr>
            <a:picLocks noChangeAspect="1"/>
          </p:cNvPicPr>
          <p:nvPr/>
        </p:nvPicPr>
        <p:blipFill>
          <a:blip r:embed="rId6"/>
          <a:stretch>
            <a:fillRect/>
          </a:stretch>
        </p:blipFill>
        <p:spPr>
          <a:xfrm>
            <a:off x="500893" y="5669869"/>
            <a:ext cx="1830387" cy="870550"/>
          </a:xfrm>
          <a:prstGeom prst="rect">
            <a:avLst/>
          </a:prstGeom>
        </p:spPr>
      </p:pic>
    </p:spTree>
    <p:extLst>
      <p:ext uri="{BB962C8B-B14F-4D97-AF65-F5344CB8AC3E}">
        <p14:creationId xmlns:p14="http://schemas.microsoft.com/office/powerpoint/2010/main" val="192993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9">
            <a:extLst>
              <a:ext uri="{FF2B5EF4-FFF2-40B4-BE49-F238E27FC236}">
                <a16:creationId xmlns:a16="http://schemas.microsoft.com/office/drawing/2014/main" id="{21C59335-CC02-46C3-8A61-460348A2808E}"/>
              </a:ext>
            </a:extLst>
          </p:cNvPr>
          <p:cNvGraphicFramePr>
            <a:graphicFrameLocks noGrp="1"/>
          </p:cNvGraphicFramePr>
          <p:nvPr>
            <p:extLst>
              <p:ext uri="{D42A27DB-BD31-4B8C-83A1-F6EECF244321}">
                <p14:modId xmlns:p14="http://schemas.microsoft.com/office/powerpoint/2010/main" val="3578879089"/>
              </p:ext>
            </p:extLst>
          </p:nvPr>
        </p:nvGraphicFramePr>
        <p:xfrm>
          <a:off x="637674" y="1833209"/>
          <a:ext cx="5277685" cy="4615716"/>
        </p:xfrm>
        <a:graphic>
          <a:graphicData uri="http://schemas.openxmlformats.org/drawingml/2006/table">
            <a:tbl>
              <a:tblPr>
                <a:tableStyleId>{5C22544A-7EE6-4342-B048-85BDC9FD1C3A}</a:tableStyleId>
              </a:tblPr>
              <a:tblGrid>
                <a:gridCol w="204389">
                  <a:extLst>
                    <a:ext uri="{9D8B030D-6E8A-4147-A177-3AD203B41FA5}">
                      <a16:colId xmlns:a16="http://schemas.microsoft.com/office/drawing/2014/main" val="648343009"/>
                    </a:ext>
                  </a:extLst>
                </a:gridCol>
                <a:gridCol w="1066381">
                  <a:extLst>
                    <a:ext uri="{9D8B030D-6E8A-4147-A177-3AD203B41FA5}">
                      <a16:colId xmlns:a16="http://schemas.microsoft.com/office/drawing/2014/main" val="3734350975"/>
                    </a:ext>
                  </a:extLst>
                </a:gridCol>
                <a:gridCol w="2923659">
                  <a:extLst>
                    <a:ext uri="{9D8B030D-6E8A-4147-A177-3AD203B41FA5}">
                      <a16:colId xmlns:a16="http://schemas.microsoft.com/office/drawing/2014/main" val="783722633"/>
                    </a:ext>
                  </a:extLst>
                </a:gridCol>
                <a:gridCol w="648715">
                  <a:extLst>
                    <a:ext uri="{9D8B030D-6E8A-4147-A177-3AD203B41FA5}">
                      <a16:colId xmlns:a16="http://schemas.microsoft.com/office/drawing/2014/main" val="3712898850"/>
                    </a:ext>
                  </a:extLst>
                </a:gridCol>
                <a:gridCol w="434541">
                  <a:extLst>
                    <a:ext uri="{9D8B030D-6E8A-4147-A177-3AD203B41FA5}">
                      <a16:colId xmlns:a16="http://schemas.microsoft.com/office/drawing/2014/main" val="3751348886"/>
                    </a:ext>
                  </a:extLst>
                </a:gridCol>
              </a:tblGrid>
              <a:tr h="320214">
                <a:tc gridSpan="3">
                  <a:txBody>
                    <a:bodyPr/>
                    <a:lstStyle/>
                    <a:p>
                      <a:pPr algn="l" rtl="0" fontAlgn="ctr"/>
                      <a:r>
                        <a:rPr lang="pt-BR" sz="1400" b="1" u="none" strike="noStrike" dirty="0">
                          <a:solidFill>
                            <a:srgbClr val="C00000"/>
                          </a:solidFill>
                          <a:effectLst/>
                          <a:latin typeface="+mn-lt"/>
                        </a:rPr>
                        <a:t>COMPONENTE II: Capacitação</a:t>
                      </a:r>
                      <a:endParaRPr lang="pt-BR" sz="1400" b="1" i="0" u="none" strike="noStrike" dirty="0">
                        <a:solidFill>
                          <a:srgbClr val="C00000"/>
                        </a:solidFill>
                        <a:effectLst/>
                        <a:latin typeface="+mn-lt"/>
                      </a:endParaRPr>
                    </a:p>
                  </a:txBody>
                  <a:tcPr marL="3556" marR="3556" marT="3556" marB="0" anchor="ctr"/>
                </a:tc>
                <a:tc hMerge="1">
                  <a:txBody>
                    <a:bodyPr/>
                    <a:lstStyle/>
                    <a:p>
                      <a:endParaRPr lang="pt-BR"/>
                    </a:p>
                  </a:txBody>
                  <a:tcPr/>
                </a:tc>
                <a:tc hMerge="1">
                  <a:txBody>
                    <a:bodyPr/>
                    <a:lstStyle/>
                    <a:p>
                      <a:endParaRPr lang="pt-BR"/>
                    </a:p>
                  </a:txBody>
                  <a:tcPr/>
                </a:tc>
                <a:tc>
                  <a:txBody>
                    <a:bodyPr/>
                    <a:lstStyle/>
                    <a:p>
                      <a:pPr algn="ctr" rtl="0" fontAlgn="ctr"/>
                      <a:r>
                        <a:rPr lang="pt-BR" sz="1000" u="none" strike="noStrike">
                          <a:effectLst/>
                          <a:latin typeface="+mj-lt"/>
                        </a:rPr>
                        <a:t> </a:t>
                      </a:r>
                      <a:endParaRPr lang="pt-BR" sz="1000" b="0" i="0" u="none" strike="noStrike">
                        <a:solidFill>
                          <a:srgbClr val="000000"/>
                        </a:solidFill>
                        <a:effectLst/>
                        <a:latin typeface="+mj-lt"/>
                      </a:endParaRPr>
                    </a:p>
                  </a:txBody>
                  <a:tcPr marL="3556" marR="3556" marT="3556" marB="0" anchor="ctr"/>
                </a:tc>
                <a:tc>
                  <a:txBody>
                    <a:bodyPr/>
                    <a:lstStyle/>
                    <a:p>
                      <a:pPr algn="ctr" fontAlgn="ctr"/>
                      <a:r>
                        <a:rPr lang="pt-BR" sz="1400" b="1" i="0" u="none" strike="noStrike" dirty="0">
                          <a:solidFill>
                            <a:srgbClr val="000000"/>
                          </a:solidFill>
                          <a:effectLst/>
                          <a:latin typeface="Calibri" panose="020F0502020204030204" pitchFamily="34" charset="0"/>
                        </a:rPr>
                        <a:t>15</a:t>
                      </a:r>
                      <a:endParaRPr lang="pt-BR" sz="1400" b="0" i="0" u="none" strike="noStrike" dirty="0">
                        <a:solidFill>
                          <a:srgbClr val="000000"/>
                        </a:solidFill>
                        <a:effectLst/>
                        <a:latin typeface="+mj-lt"/>
                      </a:endParaRPr>
                    </a:p>
                  </a:txBody>
                  <a:tcPr marL="3556" marR="3556" marT="3556" marB="0" anchor="ctr"/>
                </a:tc>
                <a:extLst>
                  <a:ext uri="{0D108BD9-81ED-4DB2-BD59-A6C34878D82A}">
                    <a16:rowId xmlns:a16="http://schemas.microsoft.com/office/drawing/2014/main" val="169281728"/>
                  </a:ext>
                </a:extLst>
              </a:tr>
              <a:tr h="455197">
                <a:tc gridSpan="2">
                  <a:txBody>
                    <a:bodyPr/>
                    <a:lstStyle/>
                    <a:p>
                      <a:pPr algn="l" rtl="0" fontAlgn="ctr"/>
                      <a:r>
                        <a:rPr lang="pt-BR" sz="1000" u="none" strike="noStrike" dirty="0">
                          <a:effectLst/>
                          <a:latin typeface="+mj-lt"/>
                        </a:rPr>
                        <a:t>   Indicador</a:t>
                      </a:r>
                      <a:endParaRPr lang="pt-BR" sz="1000" b="0" i="0" u="none" strike="noStrike" dirty="0">
                        <a:solidFill>
                          <a:srgbClr val="000000"/>
                        </a:solidFill>
                        <a:effectLst/>
                        <a:latin typeface="+mj-lt"/>
                      </a:endParaRPr>
                    </a:p>
                  </a:txBody>
                  <a:tcPr marL="3556" marR="3556" marT="3556" marB="0" anchor="ctr"/>
                </a:tc>
                <a:tc hMerge="1">
                  <a:txBody>
                    <a:bodyPr/>
                    <a:lstStyle/>
                    <a:p>
                      <a:endParaRPr lang="pt-BR"/>
                    </a:p>
                  </a:txBody>
                  <a:tcPr/>
                </a:tc>
                <a:tc>
                  <a:txBody>
                    <a:bodyPr/>
                    <a:lstStyle/>
                    <a:p>
                      <a:pPr algn="l" rtl="0" fontAlgn="ctr"/>
                      <a:r>
                        <a:rPr lang="pt-BR" sz="1000" u="none" strike="noStrike">
                          <a:effectLst/>
                          <a:latin typeface="+mj-lt"/>
                        </a:rPr>
                        <a:t>Descrição da Meta</a:t>
                      </a:r>
                      <a:endParaRPr lang="pt-BR" sz="1000" b="0" i="0" u="none" strike="noStrike">
                        <a:solidFill>
                          <a:srgbClr val="000000"/>
                        </a:solidFill>
                        <a:effectLst/>
                        <a:latin typeface="+mj-lt"/>
                      </a:endParaRPr>
                    </a:p>
                  </a:txBody>
                  <a:tcPr marL="3556" marR="3556" marT="3556" marB="0" anchor="ctr"/>
                </a:tc>
                <a:tc>
                  <a:txBody>
                    <a:bodyPr/>
                    <a:lstStyle/>
                    <a:p>
                      <a:pPr algn="ctr" rtl="0" fontAlgn="ctr"/>
                      <a:r>
                        <a:rPr lang="pt-BR" sz="1000" u="none" strike="noStrike">
                          <a:effectLst/>
                          <a:latin typeface="+mj-lt"/>
                        </a:rPr>
                        <a:t>Resp. primário</a:t>
                      </a:r>
                      <a:endParaRPr lang="pt-BR" sz="1000" b="0" i="0" u="none" strike="noStrike">
                        <a:solidFill>
                          <a:srgbClr val="000000"/>
                        </a:solidFill>
                        <a:effectLst/>
                        <a:latin typeface="+mj-lt"/>
                      </a:endParaRPr>
                    </a:p>
                  </a:txBody>
                  <a:tcPr marL="3556" marR="3556" marT="3556" marB="0" anchor="ctr"/>
                </a:tc>
                <a:tc>
                  <a:txBody>
                    <a:bodyPr/>
                    <a:lstStyle/>
                    <a:p>
                      <a:pPr algn="ctr" fontAlgn="ctr"/>
                      <a:r>
                        <a:rPr lang="pt-BR" sz="1000" u="none" strike="noStrike">
                          <a:effectLst/>
                          <a:latin typeface="+mj-lt"/>
                        </a:rPr>
                        <a:t>2019</a:t>
                      </a:r>
                      <a:endParaRPr lang="pt-BR" sz="1000" b="0" i="0" u="none" strike="noStrike">
                        <a:solidFill>
                          <a:srgbClr val="000000"/>
                        </a:solidFill>
                        <a:effectLst/>
                        <a:latin typeface="+mj-lt"/>
                      </a:endParaRPr>
                    </a:p>
                  </a:txBody>
                  <a:tcPr marL="3556" marR="3556" marT="3556" marB="0" anchor="ctr"/>
                </a:tc>
                <a:extLst>
                  <a:ext uri="{0D108BD9-81ED-4DB2-BD59-A6C34878D82A}">
                    <a16:rowId xmlns:a16="http://schemas.microsoft.com/office/drawing/2014/main" val="3616546429"/>
                  </a:ext>
                </a:extLst>
              </a:tr>
              <a:tr h="1355093">
                <a:tc>
                  <a:txBody>
                    <a:bodyPr/>
                    <a:lstStyle/>
                    <a:p>
                      <a:pPr algn="ctr" rtl="0" fontAlgn="ctr"/>
                      <a:r>
                        <a:rPr lang="pt-BR" sz="1000" u="none" strike="noStrike" dirty="0">
                          <a:effectLst/>
                          <a:latin typeface="+mj-lt"/>
                        </a:rPr>
                        <a:t>II.1</a:t>
                      </a:r>
                      <a:endParaRPr lang="pt-BR" sz="1000" b="0" i="0" u="none" strike="noStrike" dirty="0">
                        <a:solidFill>
                          <a:srgbClr val="000000"/>
                        </a:solidFill>
                        <a:effectLst/>
                        <a:latin typeface="+mj-lt"/>
                      </a:endParaRPr>
                    </a:p>
                  </a:txBody>
                  <a:tcPr marL="3556" marR="3556" marT="3556" marB="0" anchor="ctr"/>
                </a:tc>
                <a:tc>
                  <a:txBody>
                    <a:bodyPr/>
                    <a:lstStyle/>
                    <a:p>
                      <a:pPr algn="l" rtl="0" fontAlgn="ctr"/>
                      <a:r>
                        <a:rPr lang="pt-BR" sz="1000" u="none" strike="noStrike">
                          <a:effectLst/>
                          <a:latin typeface="+mj-lt"/>
                        </a:rPr>
                        <a:t>Capacitação de membros novos</a:t>
                      </a:r>
                      <a:endParaRPr lang="pt-BR" sz="1000" b="0" i="0" u="none" strike="noStrike">
                        <a:solidFill>
                          <a:srgbClr val="000000"/>
                        </a:solidFill>
                        <a:effectLst/>
                        <a:latin typeface="+mj-lt"/>
                      </a:endParaRPr>
                    </a:p>
                  </a:txBody>
                  <a:tcPr marL="3556" marR="3556" marT="3556" marB="0" anchor="ctr"/>
                </a:tc>
                <a:tc>
                  <a:txBody>
                    <a:bodyPr/>
                    <a:lstStyle/>
                    <a:p>
                      <a:pPr algn="l" rtl="0" fontAlgn="ctr"/>
                      <a:r>
                        <a:rPr lang="pt-BR" sz="1000" u="none" strike="noStrike" dirty="0">
                          <a:effectLst/>
                          <a:latin typeface="+mj-lt"/>
                        </a:rPr>
                        <a:t>Em até 120 dias após a posse de novos membros no Comitê promove-se ação de capacitação, contemplando temática compatível com o nível de implementação da gestão de recursos hídricos na respectiva bacia e carga horária mínima de 16h.</a:t>
                      </a:r>
                      <a:endParaRPr lang="pt-BR" sz="1000" b="0" i="0" u="none" strike="noStrike" dirty="0">
                        <a:solidFill>
                          <a:srgbClr val="000000"/>
                        </a:solidFill>
                        <a:effectLst/>
                        <a:latin typeface="+mj-lt"/>
                      </a:endParaRPr>
                    </a:p>
                  </a:txBody>
                  <a:tcPr marL="3556" marR="3556" marT="3556" marB="0" anchor="ctr"/>
                </a:tc>
                <a:tc>
                  <a:txBody>
                    <a:bodyPr/>
                    <a:lstStyle/>
                    <a:p>
                      <a:pPr algn="ctr" rtl="0" fontAlgn="ctr"/>
                      <a:r>
                        <a:rPr lang="pt-BR" sz="1000" u="none" strike="noStrike">
                          <a:effectLst/>
                          <a:latin typeface="+mj-lt"/>
                        </a:rPr>
                        <a:t>EE e/ou Comitê (informar)</a:t>
                      </a:r>
                      <a:endParaRPr lang="pt-BR" sz="1000" b="0" i="0" u="none" strike="noStrike">
                        <a:solidFill>
                          <a:srgbClr val="000000"/>
                        </a:solidFill>
                        <a:effectLst/>
                        <a:latin typeface="+mj-lt"/>
                      </a:endParaRPr>
                    </a:p>
                  </a:txBody>
                  <a:tcPr marL="3556" marR="3556" marT="3556" marB="0" anchor="ctr"/>
                </a:tc>
                <a:tc>
                  <a:txBody>
                    <a:bodyPr/>
                    <a:lstStyle/>
                    <a:p>
                      <a:pPr algn="ctr" fontAlgn="ctr"/>
                      <a:r>
                        <a:rPr lang="pt-BR" sz="1000" u="none" strike="noStrike">
                          <a:effectLst/>
                          <a:latin typeface="+mj-lt"/>
                        </a:rPr>
                        <a:t>x</a:t>
                      </a:r>
                      <a:endParaRPr lang="pt-BR" sz="1000" b="0" i="0" u="none" strike="noStrike">
                        <a:solidFill>
                          <a:srgbClr val="000000"/>
                        </a:solidFill>
                        <a:effectLst/>
                        <a:latin typeface="+mj-lt"/>
                      </a:endParaRPr>
                    </a:p>
                  </a:txBody>
                  <a:tcPr marL="3556" marR="3556" marT="3556" marB="0" anchor="ctr"/>
                </a:tc>
                <a:extLst>
                  <a:ext uri="{0D108BD9-81ED-4DB2-BD59-A6C34878D82A}">
                    <a16:rowId xmlns:a16="http://schemas.microsoft.com/office/drawing/2014/main" val="2713605616"/>
                  </a:ext>
                </a:extLst>
              </a:tr>
              <a:tr h="1355093">
                <a:tc>
                  <a:txBody>
                    <a:bodyPr/>
                    <a:lstStyle/>
                    <a:p>
                      <a:pPr algn="ctr" rtl="0" fontAlgn="ctr"/>
                      <a:r>
                        <a:rPr lang="pt-BR" sz="1000" u="none" strike="noStrike">
                          <a:effectLst/>
                          <a:latin typeface="+mj-lt"/>
                        </a:rPr>
                        <a:t>II.2</a:t>
                      </a:r>
                      <a:endParaRPr lang="pt-BR" sz="1000" b="0" i="0" u="none" strike="noStrike">
                        <a:solidFill>
                          <a:srgbClr val="000000"/>
                        </a:solidFill>
                        <a:effectLst/>
                        <a:latin typeface="+mj-lt"/>
                      </a:endParaRPr>
                    </a:p>
                  </a:txBody>
                  <a:tcPr marL="3556" marR="3556" marT="3556" marB="0" anchor="ctr"/>
                </a:tc>
                <a:tc>
                  <a:txBody>
                    <a:bodyPr/>
                    <a:lstStyle/>
                    <a:p>
                      <a:pPr algn="l" rtl="0" fontAlgn="ctr"/>
                      <a:r>
                        <a:rPr lang="pt-BR" sz="1000" u="none" strike="noStrike" dirty="0">
                          <a:effectLst/>
                          <a:latin typeface="+mj-lt"/>
                        </a:rPr>
                        <a:t>Plano de Capacitação (aprovação/</a:t>
                      </a:r>
                    </a:p>
                    <a:p>
                      <a:pPr algn="l" rtl="0" fontAlgn="ctr"/>
                      <a:r>
                        <a:rPr lang="pt-BR" sz="1000" u="none" strike="noStrike" dirty="0">
                          <a:effectLst/>
                          <a:latin typeface="+mj-lt"/>
                        </a:rPr>
                        <a:t>revisão)</a:t>
                      </a:r>
                      <a:endParaRPr lang="pt-BR" sz="1000" b="0" i="0" u="none" strike="noStrike" dirty="0">
                        <a:solidFill>
                          <a:srgbClr val="000000"/>
                        </a:solidFill>
                        <a:effectLst/>
                        <a:latin typeface="+mj-lt"/>
                      </a:endParaRPr>
                    </a:p>
                  </a:txBody>
                  <a:tcPr marL="3556" marR="3556" marT="3556" marB="0" anchor="ctr"/>
                </a:tc>
                <a:tc>
                  <a:txBody>
                    <a:bodyPr/>
                    <a:lstStyle/>
                    <a:p>
                      <a:pPr algn="l" rtl="0" fontAlgn="ctr"/>
                      <a:r>
                        <a:rPr lang="pt-BR" sz="1000" u="none" strike="noStrike" dirty="0">
                          <a:effectLst/>
                          <a:latin typeface="+mj-lt"/>
                        </a:rPr>
                        <a:t>Plano de Capacitação específico, baseado em competências, elaborado para o Comitê de acordo com as suas necessidades e peculiaridades, aprovado e vigente. (o Plano de Cap. deverá ser revisado ou validado a cada ciclo)</a:t>
                      </a:r>
                      <a:endParaRPr lang="pt-BR" sz="1000" b="0" i="0" u="none" strike="noStrike" dirty="0">
                        <a:solidFill>
                          <a:srgbClr val="000000"/>
                        </a:solidFill>
                        <a:effectLst/>
                        <a:latin typeface="+mj-lt"/>
                      </a:endParaRPr>
                    </a:p>
                  </a:txBody>
                  <a:tcPr marL="3556" marR="3556" marT="3556" marB="0" anchor="ctr"/>
                </a:tc>
                <a:tc>
                  <a:txBody>
                    <a:bodyPr/>
                    <a:lstStyle/>
                    <a:p>
                      <a:pPr algn="ctr" rtl="0" fontAlgn="ctr"/>
                      <a:r>
                        <a:rPr lang="pt-BR" sz="1000" u="none" strike="noStrike">
                          <a:effectLst/>
                          <a:latin typeface="+mj-lt"/>
                        </a:rPr>
                        <a:t>EE e/ou Comitê (informar)</a:t>
                      </a:r>
                      <a:endParaRPr lang="pt-BR" sz="1000" b="0" i="0" u="none" strike="noStrike">
                        <a:solidFill>
                          <a:srgbClr val="000000"/>
                        </a:solidFill>
                        <a:effectLst/>
                        <a:latin typeface="+mj-lt"/>
                      </a:endParaRPr>
                    </a:p>
                  </a:txBody>
                  <a:tcPr marL="3556" marR="3556" marT="3556" marB="0" anchor="ctr"/>
                </a:tc>
                <a:tc>
                  <a:txBody>
                    <a:bodyPr/>
                    <a:lstStyle/>
                    <a:p>
                      <a:pPr algn="ctr" fontAlgn="ctr"/>
                      <a:r>
                        <a:rPr lang="pt-BR" sz="1000" b="0" i="0" u="none" strike="noStrike" dirty="0">
                          <a:solidFill>
                            <a:srgbClr val="000000"/>
                          </a:solidFill>
                          <a:effectLst/>
                          <a:latin typeface="+mj-lt"/>
                        </a:rPr>
                        <a:t>-</a:t>
                      </a:r>
                    </a:p>
                  </a:txBody>
                  <a:tcPr marL="3556" marR="3556" marT="3556" marB="0" anchor="ctr"/>
                </a:tc>
                <a:extLst>
                  <a:ext uri="{0D108BD9-81ED-4DB2-BD59-A6C34878D82A}">
                    <a16:rowId xmlns:a16="http://schemas.microsoft.com/office/drawing/2014/main" val="1460087470"/>
                  </a:ext>
                </a:extLst>
              </a:tr>
              <a:tr h="1130119">
                <a:tc>
                  <a:txBody>
                    <a:bodyPr/>
                    <a:lstStyle/>
                    <a:p>
                      <a:pPr algn="ctr" rtl="0" fontAlgn="ctr"/>
                      <a:r>
                        <a:rPr lang="pt-BR" sz="1000" u="none" strike="noStrike">
                          <a:effectLst/>
                          <a:latin typeface="+mj-lt"/>
                        </a:rPr>
                        <a:t>II.3</a:t>
                      </a:r>
                      <a:endParaRPr lang="pt-BR" sz="1000" b="0" i="0" u="none" strike="noStrike">
                        <a:solidFill>
                          <a:srgbClr val="000000"/>
                        </a:solidFill>
                        <a:effectLst/>
                        <a:latin typeface="+mj-lt"/>
                      </a:endParaRPr>
                    </a:p>
                  </a:txBody>
                  <a:tcPr marL="3556" marR="3556" marT="3556" marB="0" anchor="ctr"/>
                </a:tc>
                <a:tc>
                  <a:txBody>
                    <a:bodyPr/>
                    <a:lstStyle/>
                    <a:p>
                      <a:pPr algn="l" rtl="0" fontAlgn="ctr"/>
                      <a:r>
                        <a:rPr lang="pt-BR" sz="1000" u="none" strike="noStrike">
                          <a:effectLst/>
                          <a:latin typeface="+mj-lt"/>
                        </a:rPr>
                        <a:t>Implementação e Monitoramento do Plano de Capacitaçao</a:t>
                      </a:r>
                      <a:endParaRPr lang="pt-BR" sz="1000" b="0" i="0" u="none" strike="noStrike">
                        <a:solidFill>
                          <a:srgbClr val="000000"/>
                        </a:solidFill>
                        <a:effectLst/>
                        <a:latin typeface="+mj-lt"/>
                      </a:endParaRPr>
                    </a:p>
                  </a:txBody>
                  <a:tcPr marL="3556" marR="3556" marT="3556" marB="0" anchor="ctr"/>
                </a:tc>
                <a:tc>
                  <a:txBody>
                    <a:bodyPr/>
                    <a:lstStyle/>
                    <a:p>
                      <a:pPr algn="l" rtl="0" fontAlgn="ctr"/>
                      <a:r>
                        <a:rPr lang="pt-BR" sz="1000" u="none" strike="noStrike">
                          <a:effectLst/>
                          <a:latin typeface="+mj-lt"/>
                        </a:rPr>
                        <a:t>Ações previstas no Plano de Capacitação, encontram-se em implementação conforme cronograma (indicar % de atendimento)</a:t>
                      </a:r>
                      <a:endParaRPr lang="pt-BR" sz="1000" b="0" i="0" u="none" strike="noStrike">
                        <a:solidFill>
                          <a:srgbClr val="000000"/>
                        </a:solidFill>
                        <a:effectLst/>
                        <a:latin typeface="+mj-lt"/>
                      </a:endParaRPr>
                    </a:p>
                  </a:txBody>
                  <a:tcPr marL="3556" marR="3556" marT="3556" marB="0" anchor="ctr"/>
                </a:tc>
                <a:tc>
                  <a:txBody>
                    <a:bodyPr/>
                    <a:lstStyle/>
                    <a:p>
                      <a:pPr algn="ctr" rtl="0" fontAlgn="ctr"/>
                      <a:r>
                        <a:rPr lang="pt-BR" sz="1000" u="none" strike="noStrike">
                          <a:effectLst/>
                          <a:latin typeface="+mj-lt"/>
                        </a:rPr>
                        <a:t>EE e/ou Comitê (informar)</a:t>
                      </a:r>
                      <a:endParaRPr lang="pt-BR" sz="1000" b="0" i="0" u="none" strike="noStrike">
                        <a:solidFill>
                          <a:srgbClr val="000000"/>
                        </a:solidFill>
                        <a:effectLst/>
                        <a:latin typeface="+mj-lt"/>
                      </a:endParaRPr>
                    </a:p>
                  </a:txBody>
                  <a:tcPr marL="3556" marR="3556" marT="3556" marB="0" anchor="ctr"/>
                </a:tc>
                <a:tc>
                  <a:txBody>
                    <a:bodyPr/>
                    <a:lstStyle/>
                    <a:p>
                      <a:pPr algn="ctr" fontAlgn="ctr"/>
                      <a:r>
                        <a:rPr lang="pt-BR" sz="1000" b="0" i="0" u="none" strike="noStrike" dirty="0">
                          <a:solidFill>
                            <a:srgbClr val="000000"/>
                          </a:solidFill>
                          <a:effectLst/>
                          <a:latin typeface="+mj-lt"/>
                        </a:rPr>
                        <a:t>-</a:t>
                      </a:r>
                    </a:p>
                  </a:txBody>
                  <a:tcPr marL="3556" marR="3556" marT="3556" marB="0" anchor="ctr"/>
                </a:tc>
                <a:extLst>
                  <a:ext uri="{0D108BD9-81ED-4DB2-BD59-A6C34878D82A}">
                    <a16:rowId xmlns:a16="http://schemas.microsoft.com/office/drawing/2014/main" val="586715422"/>
                  </a:ext>
                </a:extLst>
              </a:tr>
            </a:tbl>
          </a:graphicData>
        </a:graphic>
      </p:graphicFrame>
      <p:graphicFrame>
        <p:nvGraphicFramePr>
          <p:cNvPr id="12" name="Tabela 11">
            <a:extLst>
              <a:ext uri="{FF2B5EF4-FFF2-40B4-BE49-F238E27FC236}">
                <a16:creationId xmlns:a16="http://schemas.microsoft.com/office/drawing/2014/main" id="{A4383706-B8C4-46EA-A51A-C7CDCC0DFCFA}"/>
              </a:ext>
            </a:extLst>
          </p:cNvPr>
          <p:cNvGraphicFramePr>
            <a:graphicFrameLocks noGrp="1"/>
          </p:cNvGraphicFramePr>
          <p:nvPr>
            <p:extLst>
              <p:ext uri="{D42A27DB-BD31-4B8C-83A1-F6EECF244321}">
                <p14:modId xmlns:p14="http://schemas.microsoft.com/office/powerpoint/2010/main" val="4267609445"/>
              </p:ext>
            </p:extLst>
          </p:nvPr>
        </p:nvGraphicFramePr>
        <p:xfrm>
          <a:off x="6184232" y="2073247"/>
          <a:ext cx="5642810" cy="2823607"/>
        </p:xfrm>
        <a:graphic>
          <a:graphicData uri="http://schemas.openxmlformats.org/drawingml/2006/table">
            <a:tbl>
              <a:tblPr>
                <a:tableStyleId>{5C22544A-7EE6-4342-B048-85BDC9FD1C3A}</a:tableStyleId>
              </a:tblPr>
              <a:tblGrid>
                <a:gridCol w="187095">
                  <a:extLst>
                    <a:ext uri="{9D8B030D-6E8A-4147-A177-3AD203B41FA5}">
                      <a16:colId xmlns:a16="http://schemas.microsoft.com/office/drawing/2014/main" val="648343009"/>
                    </a:ext>
                  </a:extLst>
                </a:gridCol>
                <a:gridCol w="976151">
                  <a:extLst>
                    <a:ext uri="{9D8B030D-6E8A-4147-A177-3AD203B41FA5}">
                      <a16:colId xmlns:a16="http://schemas.microsoft.com/office/drawing/2014/main" val="3734350975"/>
                    </a:ext>
                  </a:extLst>
                </a:gridCol>
                <a:gridCol w="1696161">
                  <a:extLst>
                    <a:ext uri="{9D8B030D-6E8A-4147-A177-3AD203B41FA5}">
                      <a16:colId xmlns:a16="http://schemas.microsoft.com/office/drawing/2014/main" val="783722633"/>
                    </a:ext>
                  </a:extLst>
                </a:gridCol>
                <a:gridCol w="624468">
                  <a:extLst>
                    <a:ext uri="{9D8B030D-6E8A-4147-A177-3AD203B41FA5}">
                      <a16:colId xmlns:a16="http://schemas.microsoft.com/office/drawing/2014/main" val="1115561175"/>
                    </a:ext>
                  </a:extLst>
                </a:gridCol>
                <a:gridCol w="724830">
                  <a:extLst>
                    <a:ext uri="{9D8B030D-6E8A-4147-A177-3AD203B41FA5}">
                      <a16:colId xmlns:a16="http://schemas.microsoft.com/office/drawing/2014/main" val="3712898850"/>
                    </a:ext>
                  </a:extLst>
                </a:gridCol>
                <a:gridCol w="724829">
                  <a:extLst>
                    <a:ext uri="{9D8B030D-6E8A-4147-A177-3AD203B41FA5}">
                      <a16:colId xmlns:a16="http://schemas.microsoft.com/office/drawing/2014/main" val="3751348886"/>
                    </a:ext>
                  </a:extLst>
                </a:gridCol>
                <a:gridCol w="709276">
                  <a:extLst>
                    <a:ext uri="{9D8B030D-6E8A-4147-A177-3AD203B41FA5}">
                      <a16:colId xmlns:a16="http://schemas.microsoft.com/office/drawing/2014/main" val="360191774"/>
                    </a:ext>
                  </a:extLst>
                </a:gridCol>
              </a:tblGrid>
              <a:tr h="305458">
                <a:tc gridSpan="4">
                  <a:txBody>
                    <a:bodyPr/>
                    <a:lstStyle/>
                    <a:p>
                      <a:pPr algn="l" rtl="0" fontAlgn="ctr"/>
                      <a:r>
                        <a:rPr lang="pt-BR" sz="1600" b="1" u="none" strike="noStrike" dirty="0">
                          <a:solidFill>
                            <a:srgbClr val="002060"/>
                          </a:solidFill>
                          <a:effectLst/>
                          <a:latin typeface="+mn-lt"/>
                        </a:rPr>
                        <a:t>COMPONENTE II: Capacitação</a:t>
                      </a:r>
                      <a:endParaRPr lang="pt-BR" sz="1600" b="1" i="0" u="none" strike="noStrike" dirty="0">
                        <a:solidFill>
                          <a:srgbClr val="002060"/>
                        </a:solidFill>
                        <a:effectLst/>
                        <a:latin typeface="+mn-lt"/>
                      </a:endParaRPr>
                    </a:p>
                  </a:txBody>
                  <a:tcPr marL="3556" marR="3556" marT="3556" marB="0" anchor="ct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rtl="0" fontAlgn="ctr"/>
                      <a:endParaRPr lang="pt-BR" sz="1000" b="0" i="0" u="none" strike="noStrike" dirty="0">
                        <a:solidFill>
                          <a:srgbClr val="000000"/>
                        </a:solidFill>
                        <a:effectLst/>
                        <a:latin typeface="+mj-lt"/>
                      </a:endParaRPr>
                    </a:p>
                  </a:txBody>
                  <a:tcPr marL="3556" marR="3556" marT="3556" marB="0" anchor="ctr"/>
                </a:tc>
                <a:tc>
                  <a:txBody>
                    <a:bodyPr/>
                    <a:lstStyle/>
                    <a:p>
                      <a:pPr algn="ctr" fontAlgn="ctr"/>
                      <a:endParaRPr lang="pt-BR" sz="1000" b="0" i="0" u="none" strike="noStrike" dirty="0">
                        <a:solidFill>
                          <a:srgbClr val="000000"/>
                        </a:solidFill>
                        <a:effectLst/>
                        <a:latin typeface="+mj-lt"/>
                      </a:endParaRPr>
                    </a:p>
                  </a:txBody>
                  <a:tcPr marL="3556" marR="3556" marT="3556" marB="0" anchor="ctr"/>
                </a:tc>
                <a:tc>
                  <a:txBody>
                    <a:bodyPr/>
                    <a:lstStyle/>
                    <a:p>
                      <a:pPr algn="ctr" fontAlgn="ctr"/>
                      <a:endParaRPr lang="pt-BR" sz="1000" b="0" i="0" u="none" strike="noStrike" dirty="0">
                        <a:solidFill>
                          <a:srgbClr val="000000"/>
                        </a:solidFill>
                        <a:effectLst/>
                        <a:latin typeface="+mj-lt"/>
                      </a:endParaRPr>
                    </a:p>
                  </a:txBody>
                  <a:tcPr marL="3556" marR="3556" marT="3556" marB="0" anchor="ctr"/>
                </a:tc>
                <a:extLst>
                  <a:ext uri="{0D108BD9-81ED-4DB2-BD59-A6C34878D82A}">
                    <a16:rowId xmlns:a16="http://schemas.microsoft.com/office/drawing/2014/main" val="169281728"/>
                  </a:ext>
                </a:extLst>
              </a:tr>
              <a:tr h="639452">
                <a:tc gridSpan="2">
                  <a:txBody>
                    <a:bodyPr/>
                    <a:lstStyle/>
                    <a:p>
                      <a:pPr algn="l" rtl="0" fontAlgn="ctr"/>
                      <a:r>
                        <a:rPr lang="pt-BR" sz="1000" u="none" strike="noStrike" dirty="0">
                          <a:effectLst/>
                          <a:latin typeface="+mj-lt"/>
                        </a:rPr>
                        <a:t>   Indicador</a:t>
                      </a:r>
                      <a:endParaRPr lang="pt-BR" sz="1000" b="0" i="0" u="none" strike="noStrike" dirty="0">
                        <a:solidFill>
                          <a:srgbClr val="000000"/>
                        </a:solidFill>
                        <a:effectLst/>
                        <a:latin typeface="+mj-lt"/>
                      </a:endParaRPr>
                    </a:p>
                  </a:txBody>
                  <a:tcPr marL="3556" marR="3556" marT="3556" marB="0" anchor="ctr"/>
                </a:tc>
                <a:tc hMerge="1">
                  <a:txBody>
                    <a:bodyPr/>
                    <a:lstStyle/>
                    <a:p>
                      <a:endParaRPr lang="pt-BR"/>
                    </a:p>
                  </a:txBody>
                  <a:tcPr/>
                </a:tc>
                <a:tc gridSpan="2">
                  <a:txBody>
                    <a:bodyPr/>
                    <a:lstStyle/>
                    <a:p>
                      <a:pPr algn="l" rtl="0" fontAlgn="ctr"/>
                      <a:r>
                        <a:rPr lang="pt-BR" sz="1000" u="none" strike="noStrike" dirty="0">
                          <a:effectLst/>
                          <a:latin typeface="+mj-lt"/>
                        </a:rPr>
                        <a:t>Descrição da Meta</a:t>
                      </a:r>
                      <a:endParaRPr lang="pt-BR" sz="1000" b="0" i="0" u="none" strike="noStrike" dirty="0">
                        <a:solidFill>
                          <a:srgbClr val="000000"/>
                        </a:solidFill>
                        <a:effectLst/>
                        <a:latin typeface="+mj-lt"/>
                      </a:endParaRPr>
                    </a:p>
                  </a:txBody>
                  <a:tcPr marL="3556" marR="3556" marT="3556" marB="0" anchor="ctr"/>
                </a:tc>
                <a:tc hMerge="1">
                  <a:txBody>
                    <a:bodyPr/>
                    <a:lstStyle/>
                    <a:p>
                      <a:endParaRPr lang="pt-BR"/>
                    </a:p>
                  </a:txBody>
                  <a:tcP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Maranhão-DF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Paranaiba-DF</a:t>
                      </a:r>
                      <a:endParaRPr lang="pt-BR" sz="900" b="1" i="0" u="none" strike="noStrike" dirty="0">
                        <a:solidFill>
                          <a:srgbClr val="000000"/>
                        </a:solidFill>
                        <a:effectLst/>
                        <a:latin typeface="+mn-lt"/>
                      </a:endParaRPr>
                    </a:p>
                  </a:txBody>
                  <a:tcPr marL="5920" marR="5920" marT="59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900" b="1" u="none" strike="noStrike" dirty="0">
                          <a:effectLst/>
                          <a:latin typeface="+mn-lt"/>
                        </a:rPr>
                        <a:t>CBH Preto-DF</a:t>
                      </a:r>
                      <a:endParaRPr lang="pt-BR" sz="900" b="1" i="0" u="none" strike="noStrike" dirty="0">
                        <a:solidFill>
                          <a:srgbClr val="000000"/>
                        </a:solidFill>
                        <a:effectLst/>
                        <a:latin typeface="+mn-lt"/>
                      </a:endParaRPr>
                    </a:p>
                  </a:txBody>
                  <a:tcPr marL="5920" marR="5920" marT="5920" marB="0" anchor="ctr"/>
                </a:tc>
                <a:extLst>
                  <a:ext uri="{0D108BD9-81ED-4DB2-BD59-A6C34878D82A}">
                    <a16:rowId xmlns:a16="http://schemas.microsoft.com/office/drawing/2014/main" val="3616546429"/>
                  </a:ext>
                </a:extLst>
              </a:tr>
              <a:tr h="586412">
                <a:tc rowSpan="2">
                  <a:txBody>
                    <a:bodyPr/>
                    <a:lstStyle/>
                    <a:p>
                      <a:pPr algn="ctr" rtl="0" fontAlgn="ctr"/>
                      <a:r>
                        <a:rPr lang="pt-BR" sz="1000" u="none" strike="noStrike" dirty="0">
                          <a:effectLst/>
                          <a:latin typeface="+mj-lt"/>
                        </a:rPr>
                        <a:t>II.1</a:t>
                      </a:r>
                      <a:endParaRPr lang="pt-BR" sz="1000" b="0" i="0" u="none" strike="noStrike" dirty="0">
                        <a:solidFill>
                          <a:srgbClr val="000000"/>
                        </a:solidFill>
                        <a:effectLst/>
                        <a:latin typeface="+mj-lt"/>
                      </a:endParaRPr>
                    </a:p>
                  </a:txBody>
                  <a:tcPr marL="3556" marR="3556" marT="3556" marB="0" anchor="ctr"/>
                </a:tc>
                <a:tc rowSpan="2">
                  <a:txBody>
                    <a:bodyPr/>
                    <a:lstStyle/>
                    <a:p>
                      <a:pPr algn="l" rtl="0" fontAlgn="ctr"/>
                      <a:r>
                        <a:rPr lang="pt-BR" sz="1000" u="none" strike="noStrike" dirty="0">
                          <a:effectLst/>
                          <a:latin typeface="+mj-lt"/>
                        </a:rPr>
                        <a:t>Capacitação de membros novos em até 120 dias</a:t>
                      </a:r>
                    </a:p>
                    <a:p>
                      <a:pPr algn="l" rtl="0" fontAlgn="ctr"/>
                      <a:r>
                        <a:rPr lang="pt-BR" sz="1000" b="0" i="0" u="none" strike="noStrike" dirty="0">
                          <a:solidFill>
                            <a:srgbClr val="000000"/>
                          </a:solidFill>
                          <a:effectLst/>
                          <a:latin typeface="+mj-lt"/>
                        </a:rPr>
                        <a:t>(carga horária mínima de 16 h)</a:t>
                      </a:r>
                    </a:p>
                  </a:txBody>
                  <a:tcPr marL="3556" marR="3556" marT="3556" marB="0" anchor="ctr"/>
                </a:tc>
                <a:tc rowSpan="2">
                  <a:txBody>
                    <a:bodyPr/>
                    <a:lstStyle/>
                    <a:p>
                      <a:pPr algn="l" rtl="0" fontAlgn="ctr"/>
                      <a:r>
                        <a:rPr lang="pt-BR" sz="1000" b="0" i="0" u="none" strike="noStrike" dirty="0">
                          <a:solidFill>
                            <a:srgbClr val="000000"/>
                          </a:solidFill>
                          <a:effectLst/>
                          <a:latin typeface="+mj-lt"/>
                        </a:rPr>
                        <a:t>Entraram membros novos</a:t>
                      </a:r>
                    </a:p>
                  </a:txBody>
                  <a:tcPr marL="3556" marR="3556" marT="3556" marB="0" anchor="ctr"/>
                </a:tc>
                <a:tc>
                  <a:txBody>
                    <a:bodyPr/>
                    <a:lstStyle/>
                    <a:p>
                      <a:pPr algn="ctr" rtl="0" fontAlgn="ctr"/>
                      <a:r>
                        <a:rPr lang="pt-BR" sz="1000" b="0" i="0" u="none" strike="noStrike" dirty="0">
                          <a:solidFill>
                            <a:srgbClr val="000000"/>
                          </a:solidFill>
                          <a:effectLst/>
                          <a:latin typeface="+mj-lt"/>
                        </a:rPr>
                        <a:t>    Sim</a:t>
                      </a:r>
                    </a:p>
                  </a:txBody>
                  <a:tcPr marL="3556" marR="3556" marT="3556" marB="0" anchor="ctr"/>
                </a:tc>
                <a:tc>
                  <a:txBody>
                    <a:bodyPr/>
                    <a:lstStyle/>
                    <a:p>
                      <a:pPr algn="ctr" rtl="0" fontAlgn="ctr"/>
                      <a:r>
                        <a:rPr lang="pt-BR" sz="1000" b="0" i="0" u="none" strike="noStrike" dirty="0">
                          <a:solidFill>
                            <a:srgbClr val="000000"/>
                          </a:solidFill>
                          <a:effectLst/>
                          <a:latin typeface="+mj-lt"/>
                        </a:rPr>
                        <a:t>6</a:t>
                      </a:r>
                    </a:p>
                  </a:txBody>
                  <a:tcPr marL="3556" marR="3556" marT="3556" marB="0" anchor="ctr"/>
                </a:tc>
                <a:tc>
                  <a:txBody>
                    <a:bodyPr/>
                    <a:lstStyle/>
                    <a:p>
                      <a:pPr algn="ctr" fontAlgn="ctr"/>
                      <a:r>
                        <a:rPr lang="pt-BR" sz="1000" b="0" i="0" u="none" strike="noStrike" dirty="0">
                          <a:solidFill>
                            <a:srgbClr val="000000"/>
                          </a:solidFill>
                          <a:effectLst/>
                          <a:latin typeface="+mj-lt"/>
                        </a:rPr>
                        <a:t>4</a:t>
                      </a:r>
                    </a:p>
                  </a:txBody>
                  <a:tcPr marL="3556" marR="3556" marT="3556" marB="0" anchor="ctr"/>
                </a:tc>
                <a:tc>
                  <a:txBody>
                    <a:bodyPr/>
                    <a:lstStyle/>
                    <a:p>
                      <a:pPr algn="ctr" fontAlgn="ctr"/>
                      <a:r>
                        <a:rPr lang="pt-BR" sz="1000" b="0" i="0" u="none" strike="noStrike" dirty="0">
                          <a:solidFill>
                            <a:srgbClr val="000000"/>
                          </a:solidFill>
                          <a:effectLst/>
                          <a:latin typeface="+mj-lt"/>
                        </a:rPr>
                        <a:t>4</a:t>
                      </a:r>
                    </a:p>
                  </a:txBody>
                  <a:tcPr marL="3556" marR="3556" marT="3556" marB="0" anchor="ctr"/>
                </a:tc>
                <a:extLst>
                  <a:ext uri="{0D108BD9-81ED-4DB2-BD59-A6C34878D82A}">
                    <a16:rowId xmlns:a16="http://schemas.microsoft.com/office/drawing/2014/main" val="2713605616"/>
                  </a:ext>
                </a:extLst>
              </a:tr>
              <a:tr h="586412">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rtl="0" fontAlgn="ctr"/>
                      <a:r>
                        <a:rPr lang="pt-BR" sz="1000" b="0" i="0" u="none" strike="noStrike" dirty="0">
                          <a:solidFill>
                            <a:srgbClr val="FF0000"/>
                          </a:solidFill>
                          <a:effectLst/>
                          <a:latin typeface="+mj-lt"/>
                        </a:rPr>
                        <a:t>Quantos fizeram?</a:t>
                      </a:r>
                    </a:p>
                  </a:txBody>
                  <a:tcPr marL="3556" marR="3556" marT="3556" marB="0" anchor="ctr"/>
                </a:tc>
                <a:tc>
                  <a:txBody>
                    <a:bodyPr/>
                    <a:lstStyle/>
                    <a:p>
                      <a:pPr algn="ctr" rtl="0" fontAlgn="ctr"/>
                      <a:r>
                        <a:rPr lang="pt-BR" sz="1000" b="0" i="0" u="none" strike="noStrike" dirty="0">
                          <a:solidFill>
                            <a:srgbClr val="FF0000"/>
                          </a:solidFill>
                          <a:effectLst/>
                          <a:latin typeface="+mj-lt"/>
                        </a:rPr>
                        <a:t>1</a:t>
                      </a:r>
                    </a:p>
                  </a:txBody>
                  <a:tcPr marL="3556" marR="3556" marT="3556" marB="0" anchor="ctr"/>
                </a:tc>
                <a:tc>
                  <a:txBody>
                    <a:bodyPr/>
                    <a:lstStyle/>
                    <a:p>
                      <a:pPr algn="ctr" fontAlgn="ctr"/>
                      <a:r>
                        <a:rPr lang="pt-BR" sz="1000" b="0" i="0" u="none" strike="noStrike" dirty="0">
                          <a:solidFill>
                            <a:srgbClr val="FF0000"/>
                          </a:solidFill>
                          <a:effectLst/>
                          <a:latin typeface="+mj-lt"/>
                        </a:rPr>
                        <a:t>2</a:t>
                      </a:r>
                    </a:p>
                  </a:txBody>
                  <a:tcPr marL="3556" marR="3556" marT="3556" marB="0" anchor="ctr"/>
                </a:tc>
                <a:tc>
                  <a:txBody>
                    <a:bodyPr/>
                    <a:lstStyle/>
                    <a:p>
                      <a:pPr algn="ctr" fontAlgn="ctr"/>
                      <a:r>
                        <a:rPr lang="pt-BR" sz="1000" b="0" i="0" u="none" strike="noStrike" dirty="0">
                          <a:solidFill>
                            <a:srgbClr val="FF0000"/>
                          </a:solidFill>
                          <a:effectLst/>
                          <a:latin typeface="+mj-lt"/>
                        </a:rPr>
                        <a:t>3</a:t>
                      </a:r>
                    </a:p>
                  </a:txBody>
                  <a:tcPr marL="3556" marR="3556" marT="3556" marB="0" anchor="ctr"/>
                </a:tc>
                <a:extLst>
                  <a:ext uri="{0D108BD9-81ED-4DB2-BD59-A6C34878D82A}">
                    <a16:rowId xmlns:a16="http://schemas.microsoft.com/office/drawing/2014/main" val="429477238"/>
                  </a:ext>
                </a:extLst>
              </a:tr>
              <a:tr h="705873">
                <a:tc>
                  <a:txBody>
                    <a:bodyPr/>
                    <a:lstStyle/>
                    <a:p>
                      <a:pPr algn="ctr" rtl="0" fontAlgn="ctr"/>
                      <a:endParaRPr lang="pt-BR" sz="1000" b="0" i="0" u="none" strike="noStrike" dirty="0">
                        <a:solidFill>
                          <a:srgbClr val="000000"/>
                        </a:solidFill>
                        <a:effectLst/>
                        <a:latin typeface="+mj-lt"/>
                      </a:endParaRPr>
                    </a:p>
                  </a:txBody>
                  <a:tcPr marL="3556" marR="3556" marT="3556" marB="0" anchor="ctr"/>
                </a:tc>
                <a:tc>
                  <a:txBody>
                    <a:bodyPr/>
                    <a:lstStyle/>
                    <a:p>
                      <a:pPr algn="l" rtl="0" fontAlgn="ctr"/>
                      <a:endParaRPr lang="pt-BR" sz="1000" b="0" i="0" u="none" strike="noStrike" dirty="0">
                        <a:solidFill>
                          <a:srgbClr val="000000"/>
                        </a:solidFill>
                        <a:effectLst/>
                        <a:latin typeface="+mj-lt"/>
                      </a:endParaRPr>
                    </a:p>
                  </a:txBody>
                  <a:tcPr marL="3556" marR="3556" marT="3556" marB="0" anchor="ctr"/>
                </a:tc>
                <a:tc gridSpan="2">
                  <a:txBody>
                    <a:bodyPr/>
                    <a:lstStyle/>
                    <a:p>
                      <a:pPr algn="l" rtl="0" fontAlgn="ctr"/>
                      <a:r>
                        <a:rPr lang="pt-BR" sz="1000" b="0" i="0" u="none" strike="noStrike" dirty="0">
                          <a:solidFill>
                            <a:srgbClr val="000000"/>
                          </a:solidFill>
                          <a:effectLst/>
                          <a:latin typeface="+mj-lt"/>
                        </a:rPr>
                        <a:t>Possui Plano de Capacitação?</a:t>
                      </a:r>
                    </a:p>
                  </a:txBody>
                  <a:tcPr marL="3556" marR="3556" marT="3556" marB="0" anchor="ctr"/>
                </a:tc>
                <a:tc hMerge="1">
                  <a:txBody>
                    <a:bodyPr/>
                    <a:lstStyle/>
                    <a:p>
                      <a:endParaRPr lang="pt-BR"/>
                    </a:p>
                  </a:txBody>
                  <a:tcPr/>
                </a:tc>
                <a:tc>
                  <a:txBody>
                    <a:bodyPr/>
                    <a:lstStyle/>
                    <a:p>
                      <a:pPr algn="ctr" rtl="0" fontAlgn="ctr"/>
                      <a:r>
                        <a:rPr lang="pt-BR" sz="1000" b="0" i="0" u="none" strike="noStrike" dirty="0">
                          <a:solidFill>
                            <a:srgbClr val="000000"/>
                          </a:solidFill>
                          <a:effectLst/>
                          <a:latin typeface="+mj-lt"/>
                        </a:rPr>
                        <a:t>não</a:t>
                      </a:r>
                    </a:p>
                  </a:txBody>
                  <a:tcPr marL="3556" marR="3556" marT="355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000" b="0" i="0" u="none" strike="noStrike" kern="1200" dirty="0">
                        <a:solidFill>
                          <a:srgbClr val="000000"/>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000" b="0" i="0" u="none" strike="noStrike" kern="1200" dirty="0">
                          <a:solidFill>
                            <a:srgbClr val="000000"/>
                          </a:solidFill>
                          <a:effectLst/>
                          <a:latin typeface="+mn-lt"/>
                          <a:ea typeface="+mn-ea"/>
                          <a:cs typeface="+mn-cs"/>
                        </a:rPr>
                        <a:t>não</a:t>
                      </a:r>
                    </a:p>
                    <a:p>
                      <a:pPr algn="ctr" fontAlgn="ctr"/>
                      <a:endParaRPr lang="pt-BR" sz="1000" b="0" i="0" u="none" strike="noStrike" dirty="0">
                        <a:solidFill>
                          <a:srgbClr val="000000"/>
                        </a:solidFill>
                        <a:effectLst/>
                        <a:latin typeface="+mj-lt"/>
                      </a:endParaRPr>
                    </a:p>
                  </a:txBody>
                  <a:tcPr marL="3556" marR="3556" marT="355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000" b="0" i="0" u="none" strike="noStrike" kern="1200" dirty="0">
                        <a:solidFill>
                          <a:srgbClr val="000000"/>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000" b="0" i="0" u="none" strike="noStrike" kern="1200" dirty="0">
                          <a:solidFill>
                            <a:srgbClr val="000000"/>
                          </a:solidFill>
                          <a:effectLst/>
                          <a:latin typeface="+mn-lt"/>
                          <a:ea typeface="+mn-ea"/>
                          <a:cs typeface="+mn-cs"/>
                        </a:rPr>
                        <a:t>não</a:t>
                      </a:r>
                    </a:p>
                    <a:p>
                      <a:pPr algn="ctr" fontAlgn="ctr"/>
                      <a:endParaRPr lang="pt-BR" sz="1000" b="0" i="0" u="none" strike="noStrike" dirty="0">
                        <a:solidFill>
                          <a:srgbClr val="000000"/>
                        </a:solidFill>
                        <a:effectLst/>
                        <a:latin typeface="+mj-lt"/>
                      </a:endParaRPr>
                    </a:p>
                  </a:txBody>
                  <a:tcPr marL="3556" marR="3556" marT="3556" marB="0" anchor="ctr"/>
                </a:tc>
                <a:extLst>
                  <a:ext uri="{0D108BD9-81ED-4DB2-BD59-A6C34878D82A}">
                    <a16:rowId xmlns:a16="http://schemas.microsoft.com/office/drawing/2014/main" val="1460087470"/>
                  </a:ext>
                </a:extLst>
              </a:tr>
            </a:tbl>
          </a:graphicData>
        </a:graphic>
      </p:graphicFrame>
      <p:sp>
        <p:nvSpPr>
          <p:cNvPr id="13" name="CaixaDeTexto 12">
            <a:extLst>
              <a:ext uri="{FF2B5EF4-FFF2-40B4-BE49-F238E27FC236}">
                <a16:creationId xmlns:a16="http://schemas.microsoft.com/office/drawing/2014/main" id="{9C11B4BE-622A-4BAB-B124-1DD1C58D62C1}"/>
              </a:ext>
            </a:extLst>
          </p:cNvPr>
          <p:cNvSpPr txBox="1"/>
          <p:nvPr/>
        </p:nvSpPr>
        <p:spPr>
          <a:xfrm>
            <a:off x="800018" y="1463877"/>
            <a:ext cx="3771900" cy="369332"/>
          </a:xfrm>
          <a:prstGeom prst="rect">
            <a:avLst/>
          </a:prstGeom>
          <a:noFill/>
        </p:spPr>
        <p:txBody>
          <a:bodyPr wrap="square" rtlCol="0">
            <a:spAutoFit/>
          </a:bodyPr>
          <a:lstStyle/>
          <a:p>
            <a:r>
              <a:rPr lang="pt-BR" b="1" dirty="0"/>
              <a:t>Quadro de Metas Pactuadas</a:t>
            </a:r>
          </a:p>
        </p:txBody>
      </p:sp>
      <p:sp>
        <p:nvSpPr>
          <p:cNvPr id="2" name="Retângulo 1">
            <a:extLst>
              <a:ext uri="{FF2B5EF4-FFF2-40B4-BE49-F238E27FC236}">
                <a16:creationId xmlns:a16="http://schemas.microsoft.com/office/drawing/2014/main" id="{2A278B05-26F1-4CC7-BE41-AAD0C4A0A928}"/>
              </a:ext>
            </a:extLst>
          </p:cNvPr>
          <p:cNvSpPr/>
          <p:nvPr/>
        </p:nvSpPr>
        <p:spPr>
          <a:xfrm>
            <a:off x="637673" y="2631687"/>
            <a:ext cx="5277685" cy="117087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9798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DE6690F-2E11-487D-977B-0E51ED6CFEA0}"/>
              </a:ext>
            </a:extLst>
          </p:cNvPr>
          <p:cNvSpPr txBox="1"/>
          <p:nvPr/>
        </p:nvSpPr>
        <p:spPr>
          <a:xfrm>
            <a:off x="572887" y="1291069"/>
            <a:ext cx="3771900" cy="369332"/>
          </a:xfrm>
          <a:prstGeom prst="rect">
            <a:avLst/>
          </a:prstGeom>
          <a:noFill/>
        </p:spPr>
        <p:txBody>
          <a:bodyPr wrap="square" rtlCol="0">
            <a:spAutoFit/>
          </a:bodyPr>
          <a:lstStyle/>
          <a:p>
            <a:r>
              <a:rPr lang="pt-BR" b="1" dirty="0"/>
              <a:t>Quadro de Metas Pactuadas</a:t>
            </a:r>
          </a:p>
        </p:txBody>
      </p:sp>
      <p:graphicFrame>
        <p:nvGraphicFramePr>
          <p:cNvPr id="5" name="Tabela 4">
            <a:extLst>
              <a:ext uri="{FF2B5EF4-FFF2-40B4-BE49-F238E27FC236}">
                <a16:creationId xmlns:a16="http://schemas.microsoft.com/office/drawing/2014/main" id="{2AE5015A-349B-4615-AF5C-12F5CFDDCDBC}"/>
              </a:ext>
            </a:extLst>
          </p:cNvPr>
          <p:cNvGraphicFramePr>
            <a:graphicFrameLocks noGrp="1"/>
          </p:cNvGraphicFramePr>
          <p:nvPr>
            <p:extLst>
              <p:ext uri="{D42A27DB-BD31-4B8C-83A1-F6EECF244321}">
                <p14:modId xmlns:p14="http://schemas.microsoft.com/office/powerpoint/2010/main" val="3015423789"/>
              </p:ext>
            </p:extLst>
          </p:nvPr>
        </p:nvGraphicFramePr>
        <p:xfrm>
          <a:off x="265762" y="1844591"/>
          <a:ext cx="4943912" cy="3521493"/>
        </p:xfrm>
        <a:graphic>
          <a:graphicData uri="http://schemas.openxmlformats.org/drawingml/2006/table">
            <a:tbl>
              <a:tblPr>
                <a:tableStyleId>{5C22544A-7EE6-4342-B048-85BDC9FD1C3A}</a:tableStyleId>
              </a:tblPr>
              <a:tblGrid>
                <a:gridCol w="307251">
                  <a:extLst>
                    <a:ext uri="{9D8B030D-6E8A-4147-A177-3AD203B41FA5}">
                      <a16:colId xmlns:a16="http://schemas.microsoft.com/office/drawing/2014/main" val="4010488626"/>
                    </a:ext>
                  </a:extLst>
                </a:gridCol>
                <a:gridCol w="1177399">
                  <a:extLst>
                    <a:ext uri="{9D8B030D-6E8A-4147-A177-3AD203B41FA5}">
                      <a16:colId xmlns:a16="http://schemas.microsoft.com/office/drawing/2014/main" val="1384882359"/>
                    </a:ext>
                  </a:extLst>
                </a:gridCol>
                <a:gridCol w="2521510">
                  <a:extLst>
                    <a:ext uri="{9D8B030D-6E8A-4147-A177-3AD203B41FA5}">
                      <a16:colId xmlns:a16="http://schemas.microsoft.com/office/drawing/2014/main" val="2822960484"/>
                    </a:ext>
                  </a:extLst>
                </a:gridCol>
                <a:gridCol w="552232">
                  <a:extLst>
                    <a:ext uri="{9D8B030D-6E8A-4147-A177-3AD203B41FA5}">
                      <a16:colId xmlns:a16="http://schemas.microsoft.com/office/drawing/2014/main" val="3447664524"/>
                    </a:ext>
                  </a:extLst>
                </a:gridCol>
                <a:gridCol w="385520">
                  <a:extLst>
                    <a:ext uri="{9D8B030D-6E8A-4147-A177-3AD203B41FA5}">
                      <a16:colId xmlns:a16="http://schemas.microsoft.com/office/drawing/2014/main" val="3607927288"/>
                    </a:ext>
                  </a:extLst>
                </a:gridCol>
              </a:tblGrid>
              <a:tr h="493832">
                <a:tc gridSpan="3">
                  <a:txBody>
                    <a:bodyPr/>
                    <a:lstStyle/>
                    <a:p>
                      <a:pPr algn="l" rtl="0" fontAlgn="ctr"/>
                      <a:r>
                        <a:rPr lang="pt-BR" sz="1400" b="1" u="none" strike="noStrike" dirty="0">
                          <a:solidFill>
                            <a:srgbClr val="C00000"/>
                          </a:solidFill>
                          <a:effectLst/>
                        </a:rPr>
                        <a:t>COMPONENTE III: Comunicação</a:t>
                      </a:r>
                      <a:endParaRPr lang="pt-BR" sz="14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rtl="0" fontAlgn="ctr"/>
                      <a:r>
                        <a:rPr lang="pt-BR" sz="1400" u="none" strike="noStrike">
                          <a:effectLst/>
                        </a:rPr>
                        <a:t> </a:t>
                      </a:r>
                      <a:endParaRPr lang="pt-B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400" b="1" i="0" u="none" strike="noStrike" dirty="0">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1335544222"/>
                  </a:ext>
                </a:extLst>
              </a:tr>
              <a:tr h="388011">
                <a:tc gridSpan="2">
                  <a:txBody>
                    <a:bodyPr/>
                    <a:lstStyle/>
                    <a:p>
                      <a:pPr algn="l" rtl="0" fontAlgn="ctr"/>
                      <a:r>
                        <a:rPr lang="pt-BR" sz="1200" u="none" strike="noStrike">
                          <a:effectLst/>
                        </a:rPr>
                        <a:t>Indicador</a:t>
                      </a:r>
                      <a:endParaRPr lang="pt-BR" sz="12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rtl="0" fontAlgn="ctr"/>
                      <a:r>
                        <a:rPr lang="pt-BR" sz="1200" u="none" strike="noStrike">
                          <a:effectLst/>
                        </a:rPr>
                        <a:t>Descrição da Meta</a:t>
                      </a:r>
                      <a:endParaRPr lang="pt-BR"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000" u="none" strike="noStrike">
                          <a:effectLst/>
                        </a:rPr>
                        <a:t>Resp. primário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2019</a:t>
                      </a:r>
                    </a:p>
                  </a:txBody>
                  <a:tcPr marL="9525" marR="9525" marT="9525" marB="0" anchor="ctr"/>
                </a:tc>
                <a:extLst>
                  <a:ext uri="{0D108BD9-81ED-4DB2-BD59-A6C34878D82A}">
                    <a16:rowId xmlns:a16="http://schemas.microsoft.com/office/drawing/2014/main" val="298665200"/>
                  </a:ext>
                </a:extLst>
              </a:tr>
              <a:tr h="799538">
                <a:tc>
                  <a:txBody>
                    <a:bodyPr/>
                    <a:lstStyle/>
                    <a:p>
                      <a:pPr algn="ctr" rtl="0" fontAlgn="ctr"/>
                      <a:r>
                        <a:rPr lang="pt-BR" sz="1100" u="none" strike="noStrike">
                          <a:effectLst/>
                        </a:rPr>
                        <a:t>III.1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a:effectLst/>
                        </a:rPr>
                        <a:t>Sitio Eletronico ou Fan Page em rede social</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dirty="0">
                          <a:effectLst/>
                        </a:rPr>
                        <a:t>Manutenção e atualização de sitio eletrônico, ou página pública em rede social, como instrumento de divulgação da atuação do Comitê</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000" u="none" strike="noStrike" dirty="0">
                          <a:effectLst/>
                        </a:rPr>
                        <a:t>EE</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x</a:t>
                      </a:r>
                    </a:p>
                  </a:txBody>
                  <a:tcPr marL="9525" marR="9525" marT="9525" marB="0" anchor="ctr"/>
                </a:tc>
                <a:extLst>
                  <a:ext uri="{0D108BD9-81ED-4DB2-BD59-A6C34878D82A}">
                    <a16:rowId xmlns:a16="http://schemas.microsoft.com/office/drawing/2014/main" val="2030603185"/>
                  </a:ext>
                </a:extLst>
              </a:tr>
              <a:tr h="987664">
                <a:tc>
                  <a:txBody>
                    <a:bodyPr/>
                    <a:lstStyle/>
                    <a:p>
                      <a:pPr algn="ctr" rtl="0" fontAlgn="ctr"/>
                      <a:r>
                        <a:rPr lang="pt-BR" sz="1100" u="none" strike="noStrike">
                          <a:effectLst/>
                        </a:rPr>
                        <a:t>III.2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a:effectLst/>
                        </a:rPr>
                        <a:t>Plano de Comunicação (aprovação/revisão)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dirty="0">
                          <a:effectLst/>
                        </a:rPr>
                        <a:t>Plano de Comunicação, elaborado para o Comitê de acordo com as suas necessidades e peculiaridades, aprovado e vigente. (o Plano de Comunicação deverá ser revisado ou validado a cada ciclo)</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000" u="none" strike="noStrike" dirty="0">
                          <a:effectLst/>
                        </a:rPr>
                        <a:t>Comitê </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94129387"/>
                  </a:ext>
                </a:extLst>
              </a:tr>
              <a:tr h="852448">
                <a:tc>
                  <a:txBody>
                    <a:bodyPr/>
                    <a:lstStyle/>
                    <a:p>
                      <a:pPr algn="ctr" rtl="0" fontAlgn="ctr"/>
                      <a:r>
                        <a:rPr lang="pt-BR" sz="1100" u="none" strike="noStrike">
                          <a:effectLst/>
                        </a:rPr>
                        <a:t>III.3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a:effectLst/>
                        </a:rPr>
                        <a:t>Implementação do Plano de Comunicação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1000" u="none" strike="noStrike">
                          <a:effectLst/>
                        </a:rPr>
                        <a:t>Ações previstas no Plano de Comunicação encontram-se em implementação conforme cronograma (indicar % de atendimento)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000" u="none" strike="noStrike" dirty="0">
                          <a:effectLst/>
                        </a:rPr>
                        <a:t>EE e/ou Comitê</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778277926"/>
                  </a:ext>
                </a:extLst>
              </a:tr>
            </a:tbl>
          </a:graphicData>
        </a:graphic>
      </p:graphicFrame>
      <p:graphicFrame>
        <p:nvGraphicFramePr>
          <p:cNvPr id="6" name="Tabela 5">
            <a:extLst>
              <a:ext uri="{FF2B5EF4-FFF2-40B4-BE49-F238E27FC236}">
                <a16:creationId xmlns:a16="http://schemas.microsoft.com/office/drawing/2014/main" id="{4B41CB45-15C3-473A-B2A0-3562FE7827FB}"/>
              </a:ext>
            </a:extLst>
          </p:cNvPr>
          <p:cNvGraphicFramePr>
            <a:graphicFrameLocks noGrp="1"/>
          </p:cNvGraphicFramePr>
          <p:nvPr>
            <p:extLst>
              <p:ext uri="{D42A27DB-BD31-4B8C-83A1-F6EECF244321}">
                <p14:modId xmlns:p14="http://schemas.microsoft.com/office/powerpoint/2010/main" val="4165785345"/>
              </p:ext>
            </p:extLst>
          </p:nvPr>
        </p:nvGraphicFramePr>
        <p:xfrm>
          <a:off x="5581649" y="2201778"/>
          <a:ext cx="6209297" cy="2815389"/>
        </p:xfrm>
        <a:graphic>
          <a:graphicData uri="http://schemas.openxmlformats.org/drawingml/2006/table">
            <a:tbl>
              <a:tblPr>
                <a:tableStyleId>{5C22544A-7EE6-4342-B048-85BDC9FD1C3A}</a:tableStyleId>
              </a:tblPr>
              <a:tblGrid>
                <a:gridCol w="371598">
                  <a:extLst>
                    <a:ext uri="{9D8B030D-6E8A-4147-A177-3AD203B41FA5}">
                      <a16:colId xmlns:a16="http://schemas.microsoft.com/office/drawing/2014/main" val="2618581006"/>
                    </a:ext>
                  </a:extLst>
                </a:gridCol>
                <a:gridCol w="1152408">
                  <a:extLst>
                    <a:ext uri="{9D8B030D-6E8A-4147-A177-3AD203B41FA5}">
                      <a16:colId xmlns:a16="http://schemas.microsoft.com/office/drawing/2014/main" val="361391561"/>
                    </a:ext>
                  </a:extLst>
                </a:gridCol>
                <a:gridCol w="2059468">
                  <a:extLst>
                    <a:ext uri="{9D8B030D-6E8A-4147-A177-3AD203B41FA5}">
                      <a16:colId xmlns:a16="http://schemas.microsoft.com/office/drawing/2014/main" val="2511901857"/>
                    </a:ext>
                  </a:extLst>
                </a:gridCol>
                <a:gridCol w="916463">
                  <a:extLst>
                    <a:ext uri="{9D8B030D-6E8A-4147-A177-3AD203B41FA5}">
                      <a16:colId xmlns:a16="http://schemas.microsoft.com/office/drawing/2014/main" val="468217016"/>
                    </a:ext>
                  </a:extLst>
                </a:gridCol>
                <a:gridCol w="895869">
                  <a:extLst>
                    <a:ext uri="{9D8B030D-6E8A-4147-A177-3AD203B41FA5}">
                      <a16:colId xmlns:a16="http://schemas.microsoft.com/office/drawing/2014/main" val="3559174399"/>
                    </a:ext>
                  </a:extLst>
                </a:gridCol>
                <a:gridCol w="813491">
                  <a:extLst>
                    <a:ext uri="{9D8B030D-6E8A-4147-A177-3AD203B41FA5}">
                      <a16:colId xmlns:a16="http://schemas.microsoft.com/office/drawing/2014/main" val="2117381881"/>
                    </a:ext>
                  </a:extLst>
                </a:gridCol>
              </a:tblGrid>
              <a:tr h="491056">
                <a:tc gridSpan="6">
                  <a:txBody>
                    <a:bodyPr/>
                    <a:lstStyle/>
                    <a:p>
                      <a:pPr algn="l" fontAlgn="ctr"/>
                      <a:r>
                        <a:rPr lang="pt-BR" sz="1600" b="1" u="none" strike="noStrike" dirty="0">
                          <a:solidFill>
                            <a:srgbClr val="002060"/>
                          </a:solidFill>
                          <a:effectLst/>
                        </a:rPr>
                        <a:t>Componente III - Comunicação</a:t>
                      </a:r>
                      <a:endParaRPr lang="pt-BR" sz="16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pt-BR"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01238812"/>
                  </a:ext>
                </a:extLst>
              </a:tr>
              <a:tr h="491056">
                <a:tc gridSpan="2">
                  <a:txBody>
                    <a:bodyPr/>
                    <a:lstStyle/>
                    <a:p>
                      <a:pPr algn="l" fontAlgn="ctr"/>
                      <a:r>
                        <a:rPr lang="pt-BR" sz="1100" b="0" i="0" u="none" strike="noStrike" dirty="0">
                          <a:solidFill>
                            <a:srgbClr val="000000"/>
                          </a:solidFill>
                          <a:effectLst/>
                          <a:latin typeface="Calibri" panose="020F0502020204030204" pitchFamily="34" charset="0"/>
                        </a:rPr>
                        <a:t>   Indicador</a:t>
                      </a:r>
                    </a:p>
                  </a:txBody>
                  <a:tcPr marL="9525" marR="9525" marT="9525" marB="0" anchor="ctr"/>
                </a:tc>
                <a:tc h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0" i="0" u="none" strike="noStrike" dirty="0">
                          <a:solidFill>
                            <a:srgbClr val="000000"/>
                          </a:solidFill>
                          <a:effectLst/>
                          <a:latin typeface="Calibri" panose="020F0502020204030204" pitchFamily="34" charset="0"/>
                        </a:rPr>
                        <a:t>Descrição da Meta</a:t>
                      </a:r>
                    </a:p>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Maranhão-DF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Paranaiba-DF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 Preto-DF</a:t>
                      </a:r>
                      <a:endParaRPr lang="pt-BR" sz="900" b="1" i="0" u="none" strike="noStrike" dirty="0">
                        <a:solidFill>
                          <a:srgbClr val="000000"/>
                        </a:solidFill>
                        <a:effectLst/>
                        <a:latin typeface="+mn-lt"/>
                      </a:endParaRPr>
                    </a:p>
                  </a:txBody>
                  <a:tcPr marL="5920" marR="5920" marT="5920" marB="0" anchor="ctr"/>
                </a:tc>
                <a:extLst>
                  <a:ext uri="{0D108BD9-81ED-4DB2-BD59-A6C34878D82A}">
                    <a16:rowId xmlns:a16="http://schemas.microsoft.com/office/drawing/2014/main" val="3680982731"/>
                  </a:ext>
                </a:extLst>
              </a:tr>
              <a:tr h="1342221">
                <a:tc>
                  <a:txBody>
                    <a:bodyPr/>
                    <a:lstStyle/>
                    <a:p>
                      <a:pPr algn="l" fontAlgn="ctr"/>
                      <a:r>
                        <a:rPr lang="pt-BR" sz="1100" u="none" strike="noStrike">
                          <a:effectLst/>
                        </a:rPr>
                        <a:t>III.1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Sítio eletrônico ou página em rede social</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u="none" strike="noStrike" dirty="0">
                          <a:effectLst/>
                        </a:rPr>
                        <a:t>Manutenção e atualização de sitio eletrônico, ou página pública em rede social, como instrumento de divulgação da atuação do Comitê</a:t>
                      </a:r>
                      <a:endParaRPr lang="pt-BR" sz="1100" b="0" i="0" u="none" strike="noStrike" dirty="0">
                        <a:solidFill>
                          <a:srgbClr val="000000"/>
                        </a:solidFill>
                        <a:effectLst/>
                        <a:latin typeface="Calibri" panose="020F0502020204030204" pitchFamily="34" charset="0"/>
                      </a:endParaRPr>
                    </a:p>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7838034"/>
                  </a:ext>
                </a:extLst>
              </a:tr>
              <a:tr h="491056">
                <a:tc>
                  <a:txBody>
                    <a:bodyPr/>
                    <a:lstStyle/>
                    <a:p>
                      <a:pPr algn="l" fontAlgn="ctr"/>
                      <a:r>
                        <a:rPr lang="pt-BR" sz="1100" u="none" strike="noStrike" dirty="0">
                          <a:effectLst/>
                        </a:rPr>
                        <a:t>III.2</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Possui Plano de Comunicação</a:t>
                      </a:r>
                      <a:endParaRPr lang="pt-B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pt-BR" sz="1100" u="none" strike="noStrike">
                          <a:effectLst/>
                        </a:rPr>
                        <a:t>Meta em 2020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Não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Não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3584132"/>
                  </a:ext>
                </a:extLst>
              </a:tr>
            </a:tbl>
          </a:graphicData>
        </a:graphic>
      </p:graphicFrame>
      <p:sp>
        <p:nvSpPr>
          <p:cNvPr id="7" name="CaixaDeTexto 6">
            <a:extLst>
              <a:ext uri="{FF2B5EF4-FFF2-40B4-BE49-F238E27FC236}">
                <a16:creationId xmlns:a16="http://schemas.microsoft.com/office/drawing/2014/main" id="{6937A71F-D4AA-49E6-9895-08D4BCC03AA3}"/>
              </a:ext>
            </a:extLst>
          </p:cNvPr>
          <p:cNvSpPr txBox="1"/>
          <p:nvPr/>
        </p:nvSpPr>
        <p:spPr>
          <a:xfrm>
            <a:off x="6659087" y="1659925"/>
            <a:ext cx="3771900" cy="369332"/>
          </a:xfrm>
          <a:prstGeom prst="rect">
            <a:avLst/>
          </a:prstGeom>
          <a:noFill/>
        </p:spPr>
        <p:txBody>
          <a:bodyPr wrap="square" rtlCol="0">
            <a:spAutoFit/>
          </a:bodyPr>
          <a:lstStyle/>
          <a:p>
            <a:pPr algn="ctr"/>
            <a:r>
              <a:rPr lang="pt-BR" b="1" dirty="0"/>
              <a:t>Quadro de Metas Cumpridas</a:t>
            </a:r>
          </a:p>
        </p:txBody>
      </p:sp>
      <p:sp>
        <p:nvSpPr>
          <p:cNvPr id="4" name="Retângulo 3">
            <a:extLst>
              <a:ext uri="{FF2B5EF4-FFF2-40B4-BE49-F238E27FC236}">
                <a16:creationId xmlns:a16="http://schemas.microsoft.com/office/drawing/2014/main" id="{6FC94E7E-A395-4471-AA37-778BA3AA00DE}"/>
              </a:ext>
            </a:extLst>
          </p:cNvPr>
          <p:cNvSpPr/>
          <p:nvPr/>
        </p:nvSpPr>
        <p:spPr>
          <a:xfrm>
            <a:off x="265762" y="2776654"/>
            <a:ext cx="4863799" cy="6523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1C451640-21ED-48D2-A505-F536660A844D}"/>
              </a:ext>
            </a:extLst>
          </p:cNvPr>
          <p:cNvSpPr/>
          <p:nvPr/>
        </p:nvSpPr>
        <p:spPr>
          <a:xfrm>
            <a:off x="5581649" y="4438184"/>
            <a:ext cx="6344589" cy="57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a:extLst>
              <a:ext uri="{FF2B5EF4-FFF2-40B4-BE49-F238E27FC236}">
                <a16:creationId xmlns:a16="http://schemas.microsoft.com/office/drawing/2014/main" id="{2E499A3E-25F3-41D7-A498-637A78636FAA}"/>
              </a:ext>
            </a:extLst>
          </p:cNvPr>
          <p:cNvPicPr>
            <a:picLocks noChangeAspect="1"/>
          </p:cNvPicPr>
          <p:nvPr/>
        </p:nvPicPr>
        <p:blipFill>
          <a:blip r:embed="rId2"/>
          <a:stretch>
            <a:fillRect/>
          </a:stretch>
        </p:blipFill>
        <p:spPr>
          <a:xfrm>
            <a:off x="7299081" y="5535722"/>
            <a:ext cx="3299171" cy="831287"/>
          </a:xfrm>
          <a:prstGeom prst="rect">
            <a:avLst/>
          </a:prstGeom>
        </p:spPr>
      </p:pic>
      <p:pic>
        <p:nvPicPr>
          <p:cNvPr id="11" name="Imagem 10">
            <a:extLst>
              <a:ext uri="{FF2B5EF4-FFF2-40B4-BE49-F238E27FC236}">
                <a16:creationId xmlns:a16="http://schemas.microsoft.com/office/drawing/2014/main" id="{CB8CCE1D-9899-4498-90BA-754F5EC062A0}"/>
              </a:ext>
            </a:extLst>
          </p:cNvPr>
          <p:cNvPicPr>
            <a:picLocks noChangeAspect="1"/>
          </p:cNvPicPr>
          <p:nvPr/>
        </p:nvPicPr>
        <p:blipFill>
          <a:blip r:embed="rId3"/>
          <a:stretch>
            <a:fillRect/>
          </a:stretch>
        </p:blipFill>
        <p:spPr>
          <a:xfrm>
            <a:off x="7202089" y="4631737"/>
            <a:ext cx="2276448" cy="831287"/>
          </a:xfrm>
          <a:prstGeom prst="rect">
            <a:avLst/>
          </a:prstGeom>
        </p:spPr>
      </p:pic>
    </p:spTree>
    <p:extLst>
      <p:ext uri="{BB962C8B-B14F-4D97-AF65-F5344CB8AC3E}">
        <p14:creationId xmlns:p14="http://schemas.microsoft.com/office/powerpoint/2010/main" val="21527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28C79D69-88BA-4B87-A496-BA971F3C4AEA}"/>
              </a:ext>
            </a:extLst>
          </p:cNvPr>
          <p:cNvGraphicFramePr>
            <a:graphicFrameLocks noGrp="1"/>
          </p:cNvGraphicFramePr>
          <p:nvPr>
            <p:extLst>
              <p:ext uri="{D42A27DB-BD31-4B8C-83A1-F6EECF244321}">
                <p14:modId xmlns:p14="http://schemas.microsoft.com/office/powerpoint/2010/main" val="758608242"/>
              </p:ext>
            </p:extLst>
          </p:nvPr>
        </p:nvGraphicFramePr>
        <p:xfrm>
          <a:off x="466547" y="2239132"/>
          <a:ext cx="5439218" cy="4050154"/>
        </p:xfrm>
        <a:graphic>
          <a:graphicData uri="http://schemas.openxmlformats.org/drawingml/2006/table">
            <a:tbl>
              <a:tblPr>
                <a:tableStyleId>{5C22544A-7EE6-4342-B048-85BDC9FD1C3A}</a:tableStyleId>
              </a:tblPr>
              <a:tblGrid>
                <a:gridCol w="273246">
                  <a:extLst>
                    <a:ext uri="{9D8B030D-6E8A-4147-A177-3AD203B41FA5}">
                      <a16:colId xmlns:a16="http://schemas.microsoft.com/office/drawing/2014/main" val="3297853291"/>
                    </a:ext>
                  </a:extLst>
                </a:gridCol>
                <a:gridCol w="1279817">
                  <a:extLst>
                    <a:ext uri="{9D8B030D-6E8A-4147-A177-3AD203B41FA5}">
                      <a16:colId xmlns:a16="http://schemas.microsoft.com/office/drawing/2014/main" val="2367116072"/>
                    </a:ext>
                  </a:extLst>
                </a:gridCol>
                <a:gridCol w="3325652">
                  <a:extLst>
                    <a:ext uri="{9D8B030D-6E8A-4147-A177-3AD203B41FA5}">
                      <a16:colId xmlns:a16="http://schemas.microsoft.com/office/drawing/2014/main" val="3862507866"/>
                    </a:ext>
                  </a:extLst>
                </a:gridCol>
                <a:gridCol w="560503">
                  <a:extLst>
                    <a:ext uri="{9D8B030D-6E8A-4147-A177-3AD203B41FA5}">
                      <a16:colId xmlns:a16="http://schemas.microsoft.com/office/drawing/2014/main" val="3676329308"/>
                    </a:ext>
                  </a:extLst>
                </a:gridCol>
              </a:tblGrid>
              <a:tr h="554772">
                <a:tc gridSpan="3">
                  <a:txBody>
                    <a:bodyPr/>
                    <a:lstStyle/>
                    <a:p>
                      <a:pPr algn="l" fontAlgn="ctr"/>
                      <a:r>
                        <a:rPr lang="pt-BR" sz="1400" b="1" u="none" strike="noStrike" dirty="0">
                          <a:solidFill>
                            <a:srgbClr val="C00000"/>
                          </a:solidFill>
                          <a:effectLst/>
                        </a:rPr>
                        <a:t>COMPONENTE IV: Cadastro Nacional de Instâncias Colegiadas do SINGREH - CINCO</a:t>
                      </a:r>
                      <a:endParaRPr lang="pt-BR" sz="14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u="none" strike="noStrike" dirty="0">
                          <a:effectLst/>
                        </a:rPr>
                        <a:t>Peso 15</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0226650"/>
                  </a:ext>
                </a:extLst>
              </a:tr>
              <a:tr h="554772">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dirty="0">
                          <a:effectLst/>
                        </a:rPr>
                        <a:t>Descrição da Meta</a:t>
                      </a:r>
                      <a:endParaRPr lang="pt-B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1788411"/>
                  </a:ext>
                </a:extLst>
              </a:tr>
              <a:tr h="960183">
                <a:tc>
                  <a:txBody>
                    <a:bodyPr/>
                    <a:lstStyle/>
                    <a:p>
                      <a:pPr algn="ctr" fontAlgn="ctr"/>
                      <a:r>
                        <a:rPr lang="pt-BR" sz="1100" u="none" strike="noStrike">
                          <a:effectLst/>
                        </a:rPr>
                        <a:t>IV.1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Conhecimento dos membros (entidades e representantes)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a composição do Comitê, entidades e membros, titulares e suplentes, mandatos, endereços, status de capacitação, dentre outras informações,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69157330"/>
                  </a:ext>
                </a:extLst>
              </a:tr>
              <a:tr h="975198">
                <a:tc>
                  <a:txBody>
                    <a:bodyPr/>
                    <a:lstStyle/>
                    <a:p>
                      <a:pPr algn="ctr" fontAlgn="ctr"/>
                      <a:r>
                        <a:rPr lang="pt-BR" sz="1100" u="none" strike="noStrike">
                          <a:effectLst/>
                        </a:rPr>
                        <a:t>IV.2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da Atuação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o registro da atuação do Comitê (convocatórias, atas, resoluções, moções, relatórios de atividades),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4157600"/>
                  </a:ext>
                </a:extLst>
              </a:tr>
              <a:tr h="1005229">
                <a:tc>
                  <a:txBody>
                    <a:bodyPr/>
                    <a:lstStyle/>
                    <a:p>
                      <a:pPr algn="ctr" fontAlgn="ctr"/>
                      <a:r>
                        <a:rPr lang="pt-BR" sz="1100" u="none" strike="noStrike">
                          <a:effectLst/>
                        </a:rPr>
                        <a:t>IV.3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dos Instrumentos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da base de conhecimento atualizada, considerando o status da implementação e ao menos os conteúdos afetos aos instrumentos de gestão sob governabilidade do Comitê (Plano, Enquadramento, Cobrança)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Comitê</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9252937"/>
                  </a:ext>
                </a:extLst>
              </a:tr>
            </a:tbl>
          </a:graphicData>
        </a:graphic>
      </p:graphicFrame>
      <p:sp>
        <p:nvSpPr>
          <p:cNvPr id="5" name="CaixaDeTexto 4">
            <a:extLst>
              <a:ext uri="{FF2B5EF4-FFF2-40B4-BE49-F238E27FC236}">
                <a16:creationId xmlns:a16="http://schemas.microsoft.com/office/drawing/2014/main" id="{F3CAE620-730C-492C-9D06-C479E94A9707}"/>
              </a:ext>
            </a:extLst>
          </p:cNvPr>
          <p:cNvSpPr txBox="1"/>
          <p:nvPr/>
        </p:nvSpPr>
        <p:spPr>
          <a:xfrm>
            <a:off x="6459187" y="1990301"/>
            <a:ext cx="3934327" cy="646331"/>
          </a:xfrm>
          <a:prstGeom prst="rect">
            <a:avLst/>
          </a:prstGeom>
          <a:noFill/>
        </p:spPr>
        <p:txBody>
          <a:bodyPr wrap="square" rtlCol="0">
            <a:spAutoFit/>
          </a:bodyPr>
          <a:lstStyle/>
          <a:p>
            <a:pPr algn="ctr"/>
            <a:r>
              <a:rPr lang="pt-BR" b="1" dirty="0"/>
              <a:t>Metas IV.2 e IV.3</a:t>
            </a:r>
          </a:p>
          <a:p>
            <a:pPr algn="ctr"/>
            <a:r>
              <a:rPr lang="pt-BR" b="1" dirty="0">
                <a:solidFill>
                  <a:schemeClr val="accent1">
                    <a:lumMod val="75000"/>
                  </a:schemeClr>
                </a:solidFill>
              </a:rPr>
              <a:t>CBH Maranhão-DF</a:t>
            </a:r>
          </a:p>
        </p:txBody>
      </p:sp>
      <p:pic>
        <p:nvPicPr>
          <p:cNvPr id="6" name="Imagem 5">
            <a:extLst>
              <a:ext uri="{FF2B5EF4-FFF2-40B4-BE49-F238E27FC236}">
                <a16:creationId xmlns:a16="http://schemas.microsoft.com/office/drawing/2014/main" id="{B63C306E-DB73-40EF-BA35-BFB112297708}"/>
              </a:ext>
            </a:extLst>
          </p:cNvPr>
          <p:cNvPicPr>
            <a:picLocks noChangeAspect="1"/>
          </p:cNvPicPr>
          <p:nvPr/>
        </p:nvPicPr>
        <p:blipFill>
          <a:blip r:embed="rId2"/>
          <a:stretch>
            <a:fillRect/>
          </a:stretch>
        </p:blipFill>
        <p:spPr>
          <a:xfrm>
            <a:off x="6459188" y="1360318"/>
            <a:ext cx="4419600" cy="581025"/>
          </a:xfrm>
          <a:prstGeom prst="rect">
            <a:avLst/>
          </a:prstGeom>
        </p:spPr>
      </p:pic>
      <p:sp>
        <p:nvSpPr>
          <p:cNvPr id="7" name="CaixaDeTexto 6">
            <a:extLst>
              <a:ext uri="{FF2B5EF4-FFF2-40B4-BE49-F238E27FC236}">
                <a16:creationId xmlns:a16="http://schemas.microsoft.com/office/drawing/2014/main" id="{36713488-D23A-443E-9ED4-12375159E4A4}"/>
              </a:ext>
            </a:extLst>
          </p:cNvPr>
          <p:cNvSpPr txBox="1"/>
          <p:nvPr/>
        </p:nvSpPr>
        <p:spPr>
          <a:xfrm>
            <a:off x="6459188" y="581352"/>
            <a:ext cx="3934327" cy="646331"/>
          </a:xfrm>
          <a:prstGeom prst="rect">
            <a:avLst/>
          </a:prstGeom>
          <a:noFill/>
        </p:spPr>
        <p:txBody>
          <a:bodyPr wrap="square" rtlCol="0">
            <a:spAutoFit/>
          </a:bodyPr>
          <a:lstStyle/>
          <a:p>
            <a:pPr algn="ctr"/>
            <a:r>
              <a:rPr lang="pt-BR" b="1" dirty="0"/>
              <a:t>Meta IV.1</a:t>
            </a:r>
          </a:p>
          <a:p>
            <a:pPr algn="ctr"/>
            <a:r>
              <a:rPr lang="pt-BR" b="1" dirty="0">
                <a:solidFill>
                  <a:schemeClr val="accent1">
                    <a:lumMod val="75000"/>
                  </a:schemeClr>
                </a:solidFill>
              </a:rPr>
              <a:t>CBH Maranhão-DF</a:t>
            </a:r>
          </a:p>
        </p:txBody>
      </p:sp>
      <p:sp>
        <p:nvSpPr>
          <p:cNvPr id="8" name="CaixaDeTexto 7">
            <a:extLst>
              <a:ext uri="{FF2B5EF4-FFF2-40B4-BE49-F238E27FC236}">
                <a16:creationId xmlns:a16="http://schemas.microsoft.com/office/drawing/2014/main" id="{B706DE6C-24FB-4F7C-ACE0-61E43C89E9CF}"/>
              </a:ext>
            </a:extLst>
          </p:cNvPr>
          <p:cNvSpPr txBox="1"/>
          <p:nvPr/>
        </p:nvSpPr>
        <p:spPr>
          <a:xfrm>
            <a:off x="787987" y="1656165"/>
            <a:ext cx="3771900" cy="369332"/>
          </a:xfrm>
          <a:prstGeom prst="rect">
            <a:avLst/>
          </a:prstGeom>
          <a:noFill/>
        </p:spPr>
        <p:txBody>
          <a:bodyPr wrap="square" rtlCol="0">
            <a:spAutoFit/>
          </a:bodyPr>
          <a:lstStyle/>
          <a:p>
            <a:r>
              <a:rPr lang="pt-BR" b="1" dirty="0"/>
              <a:t>Quadro de Metas Pactuadas</a:t>
            </a:r>
          </a:p>
        </p:txBody>
      </p:sp>
      <p:sp>
        <p:nvSpPr>
          <p:cNvPr id="9" name="CaixaDeTexto 8">
            <a:extLst>
              <a:ext uri="{FF2B5EF4-FFF2-40B4-BE49-F238E27FC236}">
                <a16:creationId xmlns:a16="http://schemas.microsoft.com/office/drawing/2014/main" id="{6E7743E4-BEFF-4846-B593-DD095465E3C8}"/>
              </a:ext>
            </a:extLst>
          </p:cNvPr>
          <p:cNvSpPr txBox="1"/>
          <p:nvPr/>
        </p:nvSpPr>
        <p:spPr>
          <a:xfrm>
            <a:off x="6923782" y="93353"/>
            <a:ext cx="3771900" cy="369332"/>
          </a:xfrm>
          <a:prstGeom prst="rect">
            <a:avLst/>
          </a:prstGeom>
          <a:noFill/>
        </p:spPr>
        <p:txBody>
          <a:bodyPr wrap="square" rtlCol="0">
            <a:spAutoFit/>
          </a:bodyPr>
          <a:lstStyle/>
          <a:p>
            <a:pPr algn="ctr"/>
            <a:r>
              <a:rPr lang="pt-BR" b="1" dirty="0"/>
              <a:t>Quadro de Metas Cumpridas</a:t>
            </a:r>
          </a:p>
        </p:txBody>
      </p:sp>
      <p:pic>
        <p:nvPicPr>
          <p:cNvPr id="2" name="Imagem 1">
            <a:extLst>
              <a:ext uri="{FF2B5EF4-FFF2-40B4-BE49-F238E27FC236}">
                <a16:creationId xmlns:a16="http://schemas.microsoft.com/office/drawing/2014/main" id="{2D08200A-0477-4CA5-A243-614CD34DF67D}"/>
              </a:ext>
            </a:extLst>
          </p:cNvPr>
          <p:cNvPicPr>
            <a:picLocks noChangeAspect="1"/>
          </p:cNvPicPr>
          <p:nvPr/>
        </p:nvPicPr>
        <p:blipFill>
          <a:blip r:embed="rId3"/>
          <a:stretch>
            <a:fillRect/>
          </a:stretch>
        </p:blipFill>
        <p:spPr>
          <a:xfrm>
            <a:off x="6194501" y="2590473"/>
            <a:ext cx="5705475" cy="3686175"/>
          </a:xfrm>
          <a:prstGeom prst="rect">
            <a:avLst/>
          </a:prstGeom>
        </p:spPr>
      </p:pic>
    </p:spTree>
    <p:extLst>
      <p:ext uri="{BB962C8B-B14F-4D97-AF65-F5344CB8AC3E}">
        <p14:creationId xmlns:p14="http://schemas.microsoft.com/office/powerpoint/2010/main" val="425585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28C79D69-88BA-4B87-A496-BA971F3C4AEA}"/>
              </a:ext>
            </a:extLst>
          </p:cNvPr>
          <p:cNvGraphicFramePr>
            <a:graphicFrameLocks noGrp="1"/>
          </p:cNvGraphicFramePr>
          <p:nvPr/>
        </p:nvGraphicFramePr>
        <p:xfrm>
          <a:off x="466547" y="2239134"/>
          <a:ext cx="4762440" cy="3254375"/>
        </p:xfrm>
        <a:graphic>
          <a:graphicData uri="http://schemas.openxmlformats.org/drawingml/2006/table">
            <a:tbl>
              <a:tblPr>
                <a:tableStyleId>{5C22544A-7EE6-4342-B048-85BDC9FD1C3A}</a:tableStyleId>
              </a:tblPr>
              <a:tblGrid>
                <a:gridCol w="239247">
                  <a:extLst>
                    <a:ext uri="{9D8B030D-6E8A-4147-A177-3AD203B41FA5}">
                      <a16:colId xmlns:a16="http://schemas.microsoft.com/office/drawing/2014/main" val="3297853291"/>
                    </a:ext>
                  </a:extLst>
                </a:gridCol>
                <a:gridCol w="1120574">
                  <a:extLst>
                    <a:ext uri="{9D8B030D-6E8A-4147-A177-3AD203B41FA5}">
                      <a16:colId xmlns:a16="http://schemas.microsoft.com/office/drawing/2014/main" val="2367116072"/>
                    </a:ext>
                  </a:extLst>
                </a:gridCol>
                <a:gridCol w="2911856">
                  <a:extLst>
                    <a:ext uri="{9D8B030D-6E8A-4147-A177-3AD203B41FA5}">
                      <a16:colId xmlns:a16="http://schemas.microsoft.com/office/drawing/2014/main" val="3862507866"/>
                    </a:ext>
                  </a:extLst>
                </a:gridCol>
                <a:gridCol w="490763">
                  <a:extLst>
                    <a:ext uri="{9D8B030D-6E8A-4147-A177-3AD203B41FA5}">
                      <a16:colId xmlns:a16="http://schemas.microsoft.com/office/drawing/2014/main" val="3676329308"/>
                    </a:ext>
                  </a:extLst>
                </a:gridCol>
              </a:tblGrid>
              <a:tr h="445770">
                <a:tc gridSpan="3">
                  <a:txBody>
                    <a:bodyPr/>
                    <a:lstStyle/>
                    <a:p>
                      <a:pPr algn="l" fontAlgn="ctr"/>
                      <a:r>
                        <a:rPr lang="pt-BR" sz="1200" b="1" u="none" strike="noStrike" dirty="0">
                          <a:solidFill>
                            <a:srgbClr val="C00000"/>
                          </a:solidFill>
                          <a:effectLst/>
                        </a:rPr>
                        <a:t>COMPONENTE IV: Cadastro Nacional de Instâncias Colegiadas do SINGREH - CINCO</a:t>
                      </a:r>
                      <a:endParaRPr lang="pt-BR" sz="12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u="none" strike="noStrike" dirty="0">
                          <a:effectLst/>
                        </a:rPr>
                        <a:t>Peso 15</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0226650"/>
                  </a:ext>
                </a:extLst>
              </a:tr>
              <a:tr h="445770">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dirty="0">
                          <a:effectLst/>
                        </a:rPr>
                        <a:t>Descrição da Meta</a:t>
                      </a:r>
                      <a:endParaRPr lang="pt-B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1788411"/>
                  </a:ext>
                </a:extLst>
              </a:tr>
              <a:tr h="769620">
                <a:tc>
                  <a:txBody>
                    <a:bodyPr/>
                    <a:lstStyle/>
                    <a:p>
                      <a:pPr algn="ctr" fontAlgn="ctr"/>
                      <a:r>
                        <a:rPr lang="pt-BR" sz="1100" u="none" strike="noStrike">
                          <a:effectLst/>
                        </a:rPr>
                        <a:t>IV.1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Conhecimento dos membros (entidades e representantes)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a composição do Comitê, entidades e membros, titulares e suplentes, mandatos, endereços, status de capacitação, dentre outras informações,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69157330"/>
                  </a:ext>
                </a:extLst>
              </a:tr>
              <a:tr h="783590">
                <a:tc>
                  <a:txBody>
                    <a:bodyPr/>
                    <a:lstStyle/>
                    <a:p>
                      <a:pPr algn="ctr" fontAlgn="ctr"/>
                      <a:r>
                        <a:rPr lang="pt-BR" sz="1100" u="none" strike="noStrike">
                          <a:effectLst/>
                        </a:rPr>
                        <a:t>IV.2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da Atuação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o registro da atuação do Comitê (convocatórias, atas, resoluções, moções, relatórios de atividades),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4157600"/>
                  </a:ext>
                </a:extLst>
              </a:tr>
              <a:tr h="807720">
                <a:tc>
                  <a:txBody>
                    <a:bodyPr/>
                    <a:lstStyle/>
                    <a:p>
                      <a:pPr algn="ctr" fontAlgn="ctr"/>
                      <a:r>
                        <a:rPr lang="pt-BR" sz="1100" u="none" strike="noStrike">
                          <a:effectLst/>
                        </a:rPr>
                        <a:t>IV.3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dos Instrumentos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da base de conhecimento atualizada, considerando o status da implementação e ao menos os conteúdos afetos aos instrumentos de gestão sob governabilidade do Comitê (Plano, Enquadramento, Cobrança)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Comitê</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9252937"/>
                  </a:ext>
                </a:extLst>
              </a:tr>
            </a:tbl>
          </a:graphicData>
        </a:graphic>
      </p:graphicFrame>
      <p:sp>
        <p:nvSpPr>
          <p:cNvPr id="5" name="CaixaDeTexto 4">
            <a:extLst>
              <a:ext uri="{FF2B5EF4-FFF2-40B4-BE49-F238E27FC236}">
                <a16:creationId xmlns:a16="http://schemas.microsoft.com/office/drawing/2014/main" id="{F3CAE620-730C-492C-9D06-C479E94A9707}"/>
              </a:ext>
            </a:extLst>
          </p:cNvPr>
          <p:cNvSpPr txBox="1"/>
          <p:nvPr/>
        </p:nvSpPr>
        <p:spPr>
          <a:xfrm>
            <a:off x="6096000" y="1977884"/>
            <a:ext cx="3934327" cy="646331"/>
          </a:xfrm>
          <a:prstGeom prst="rect">
            <a:avLst/>
          </a:prstGeom>
          <a:noFill/>
        </p:spPr>
        <p:txBody>
          <a:bodyPr wrap="square" rtlCol="0">
            <a:spAutoFit/>
          </a:bodyPr>
          <a:lstStyle/>
          <a:p>
            <a:pPr algn="ctr"/>
            <a:r>
              <a:rPr lang="pt-BR" b="1" dirty="0"/>
              <a:t>Metas IV.2 e IV.3</a:t>
            </a:r>
          </a:p>
          <a:p>
            <a:pPr algn="ctr"/>
            <a:r>
              <a:rPr lang="pt-BR" b="1" dirty="0">
                <a:solidFill>
                  <a:schemeClr val="accent1">
                    <a:lumMod val="75000"/>
                  </a:schemeClr>
                </a:solidFill>
              </a:rPr>
              <a:t>CBH Paranaíba-DF</a:t>
            </a:r>
          </a:p>
        </p:txBody>
      </p:sp>
      <p:pic>
        <p:nvPicPr>
          <p:cNvPr id="6" name="Imagem 5">
            <a:extLst>
              <a:ext uri="{FF2B5EF4-FFF2-40B4-BE49-F238E27FC236}">
                <a16:creationId xmlns:a16="http://schemas.microsoft.com/office/drawing/2014/main" id="{B63C306E-DB73-40EF-BA35-BFB112297708}"/>
              </a:ext>
            </a:extLst>
          </p:cNvPr>
          <p:cNvPicPr>
            <a:picLocks noChangeAspect="1"/>
          </p:cNvPicPr>
          <p:nvPr/>
        </p:nvPicPr>
        <p:blipFill>
          <a:blip r:embed="rId2"/>
          <a:stretch>
            <a:fillRect/>
          </a:stretch>
        </p:blipFill>
        <p:spPr>
          <a:xfrm>
            <a:off x="5979695" y="1385325"/>
            <a:ext cx="4419600" cy="581025"/>
          </a:xfrm>
          <a:prstGeom prst="rect">
            <a:avLst/>
          </a:prstGeom>
        </p:spPr>
      </p:pic>
      <p:sp>
        <p:nvSpPr>
          <p:cNvPr id="7" name="CaixaDeTexto 6">
            <a:extLst>
              <a:ext uri="{FF2B5EF4-FFF2-40B4-BE49-F238E27FC236}">
                <a16:creationId xmlns:a16="http://schemas.microsoft.com/office/drawing/2014/main" id="{36713488-D23A-443E-9ED4-12375159E4A4}"/>
              </a:ext>
            </a:extLst>
          </p:cNvPr>
          <p:cNvSpPr txBox="1"/>
          <p:nvPr/>
        </p:nvSpPr>
        <p:spPr>
          <a:xfrm>
            <a:off x="5979695" y="606359"/>
            <a:ext cx="3934327" cy="646331"/>
          </a:xfrm>
          <a:prstGeom prst="rect">
            <a:avLst/>
          </a:prstGeom>
          <a:noFill/>
        </p:spPr>
        <p:txBody>
          <a:bodyPr wrap="square" rtlCol="0">
            <a:spAutoFit/>
          </a:bodyPr>
          <a:lstStyle/>
          <a:p>
            <a:pPr algn="ctr"/>
            <a:r>
              <a:rPr lang="pt-BR" b="1" dirty="0"/>
              <a:t>Meta IV.1</a:t>
            </a:r>
          </a:p>
          <a:p>
            <a:pPr algn="ctr"/>
            <a:r>
              <a:rPr lang="pt-BR" b="1" dirty="0">
                <a:solidFill>
                  <a:schemeClr val="accent1">
                    <a:lumMod val="75000"/>
                  </a:schemeClr>
                </a:solidFill>
              </a:rPr>
              <a:t>CBH Paranaíba-DF</a:t>
            </a:r>
          </a:p>
        </p:txBody>
      </p:sp>
      <p:sp>
        <p:nvSpPr>
          <p:cNvPr id="8" name="CaixaDeTexto 7">
            <a:extLst>
              <a:ext uri="{FF2B5EF4-FFF2-40B4-BE49-F238E27FC236}">
                <a16:creationId xmlns:a16="http://schemas.microsoft.com/office/drawing/2014/main" id="{C411E45D-1005-40F5-9357-A8E5BC9E3603}"/>
              </a:ext>
            </a:extLst>
          </p:cNvPr>
          <p:cNvSpPr txBox="1"/>
          <p:nvPr/>
        </p:nvSpPr>
        <p:spPr>
          <a:xfrm>
            <a:off x="824081" y="1656165"/>
            <a:ext cx="3771900" cy="369332"/>
          </a:xfrm>
          <a:prstGeom prst="rect">
            <a:avLst/>
          </a:prstGeom>
          <a:noFill/>
        </p:spPr>
        <p:txBody>
          <a:bodyPr wrap="square" rtlCol="0">
            <a:spAutoFit/>
          </a:bodyPr>
          <a:lstStyle/>
          <a:p>
            <a:r>
              <a:rPr lang="pt-BR" b="1" dirty="0"/>
              <a:t>Quadro de Metas Pactuadas</a:t>
            </a:r>
          </a:p>
        </p:txBody>
      </p:sp>
      <p:sp>
        <p:nvSpPr>
          <p:cNvPr id="9" name="CaixaDeTexto 8">
            <a:extLst>
              <a:ext uri="{FF2B5EF4-FFF2-40B4-BE49-F238E27FC236}">
                <a16:creationId xmlns:a16="http://schemas.microsoft.com/office/drawing/2014/main" id="{C9F52E1F-F80B-4DF0-A7BE-100B39326E2C}"/>
              </a:ext>
            </a:extLst>
          </p:cNvPr>
          <p:cNvSpPr txBox="1"/>
          <p:nvPr/>
        </p:nvSpPr>
        <p:spPr>
          <a:xfrm>
            <a:off x="6887687" y="150359"/>
            <a:ext cx="3771900" cy="369332"/>
          </a:xfrm>
          <a:prstGeom prst="rect">
            <a:avLst/>
          </a:prstGeom>
          <a:noFill/>
        </p:spPr>
        <p:txBody>
          <a:bodyPr wrap="square" rtlCol="0">
            <a:spAutoFit/>
          </a:bodyPr>
          <a:lstStyle/>
          <a:p>
            <a:pPr algn="ctr"/>
            <a:r>
              <a:rPr lang="pt-BR" b="1" dirty="0"/>
              <a:t>Quadro de Metas Cumpridas</a:t>
            </a:r>
          </a:p>
        </p:txBody>
      </p:sp>
      <p:pic>
        <p:nvPicPr>
          <p:cNvPr id="2" name="Imagem 1">
            <a:extLst>
              <a:ext uri="{FF2B5EF4-FFF2-40B4-BE49-F238E27FC236}">
                <a16:creationId xmlns:a16="http://schemas.microsoft.com/office/drawing/2014/main" id="{E2026F18-F62D-4CFF-A410-BB6F93DC091D}"/>
              </a:ext>
            </a:extLst>
          </p:cNvPr>
          <p:cNvPicPr>
            <a:picLocks noChangeAspect="1"/>
          </p:cNvPicPr>
          <p:nvPr/>
        </p:nvPicPr>
        <p:blipFill>
          <a:blip r:embed="rId3"/>
          <a:stretch>
            <a:fillRect/>
          </a:stretch>
        </p:blipFill>
        <p:spPr>
          <a:xfrm>
            <a:off x="6095999" y="2647624"/>
            <a:ext cx="5237265" cy="3462219"/>
          </a:xfrm>
          <a:prstGeom prst="rect">
            <a:avLst/>
          </a:prstGeom>
        </p:spPr>
      </p:pic>
    </p:spTree>
    <p:extLst>
      <p:ext uri="{BB962C8B-B14F-4D97-AF65-F5344CB8AC3E}">
        <p14:creationId xmlns:p14="http://schemas.microsoft.com/office/powerpoint/2010/main" val="341730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03142BE-D63F-4BE6-94D5-C618FECB3AE4}"/>
              </a:ext>
            </a:extLst>
          </p:cNvPr>
          <p:cNvPicPr>
            <a:picLocks noChangeAspect="1"/>
          </p:cNvPicPr>
          <p:nvPr/>
        </p:nvPicPr>
        <p:blipFill>
          <a:blip r:embed="rId2"/>
          <a:stretch>
            <a:fillRect/>
          </a:stretch>
        </p:blipFill>
        <p:spPr>
          <a:xfrm>
            <a:off x="5846372" y="2469837"/>
            <a:ext cx="5676900" cy="3714750"/>
          </a:xfrm>
          <a:prstGeom prst="rect">
            <a:avLst/>
          </a:prstGeom>
        </p:spPr>
      </p:pic>
      <p:graphicFrame>
        <p:nvGraphicFramePr>
          <p:cNvPr id="3" name="Tabela 2">
            <a:extLst>
              <a:ext uri="{FF2B5EF4-FFF2-40B4-BE49-F238E27FC236}">
                <a16:creationId xmlns:a16="http://schemas.microsoft.com/office/drawing/2014/main" id="{28C79D69-88BA-4B87-A496-BA971F3C4AEA}"/>
              </a:ext>
            </a:extLst>
          </p:cNvPr>
          <p:cNvGraphicFramePr>
            <a:graphicFrameLocks noGrp="1"/>
          </p:cNvGraphicFramePr>
          <p:nvPr/>
        </p:nvGraphicFramePr>
        <p:xfrm>
          <a:off x="466547" y="2239134"/>
          <a:ext cx="4762440" cy="3254375"/>
        </p:xfrm>
        <a:graphic>
          <a:graphicData uri="http://schemas.openxmlformats.org/drawingml/2006/table">
            <a:tbl>
              <a:tblPr>
                <a:tableStyleId>{5C22544A-7EE6-4342-B048-85BDC9FD1C3A}</a:tableStyleId>
              </a:tblPr>
              <a:tblGrid>
                <a:gridCol w="239247">
                  <a:extLst>
                    <a:ext uri="{9D8B030D-6E8A-4147-A177-3AD203B41FA5}">
                      <a16:colId xmlns:a16="http://schemas.microsoft.com/office/drawing/2014/main" val="3297853291"/>
                    </a:ext>
                  </a:extLst>
                </a:gridCol>
                <a:gridCol w="1120574">
                  <a:extLst>
                    <a:ext uri="{9D8B030D-6E8A-4147-A177-3AD203B41FA5}">
                      <a16:colId xmlns:a16="http://schemas.microsoft.com/office/drawing/2014/main" val="2367116072"/>
                    </a:ext>
                  </a:extLst>
                </a:gridCol>
                <a:gridCol w="2911856">
                  <a:extLst>
                    <a:ext uri="{9D8B030D-6E8A-4147-A177-3AD203B41FA5}">
                      <a16:colId xmlns:a16="http://schemas.microsoft.com/office/drawing/2014/main" val="3862507866"/>
                    </a:ext>
                  </a:extLst>
                </a:gridCol>
                <a:gridCol w="490763">
                  <a:extLst>
                    <a:ext uri="{9D8B030D-6E8A-4147-A177-3AD203B41FA5}">
                      <a16:colId xmlns:a16="http://schemas.microsoft.com/office/drawing/2014/main" val="3676329308"/>
                    </a:ext>
                  </a:extLst>
                </a:gridCol>
              </a:tblGrid>
              <a:tr h="445770">
                <a:tc gridSpan="3">
                  <a:txBody>
                    <a:bodyPr/>
                    <a:lstStyle/>
                    <a:p>
                      <a:pPr algn="l" fontAlgn="ctr"/>
                      <a:r>
                        <a:rPr lang="pt-BR" sz="1200" b="1" u="none" strike="noStrike" dirty="0">
                          <a:solidFill>
                            <a:srgbClr val="C00000"/>
                          </a:solidFill>
                          <a:effectLst/>
                        </a:rPr>
                        <a:t>COMPONENTE IV: Cadastro Nacional de Instâncias Colegiadas do SINGREH - CINCO</a:t>
                      </a:r>
                      <a:endParaRPr lang="pt-BR" sz="12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u="none" strike="noStrike" dirty="0">
                          <a:effectLst/>
                        </a:rPr>
                        <a:t>Peso 15</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0226650"/>
                  </a:ext>
                </a:extLst>
              </a:tr>
              <a:tr h="445770">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dirty="0">
                          <a:effectLst/>
                        </a:rPr>
                        <a:t>Descrição da Meta</a:t>
                      </a:r>
                      <a:endParaRPr lang="pt-B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1788411"/>
                  </a:ext>
                </a:extLst>
              </a:tr>
              <a:tr h="769620">
                <a:tc>
                  <a:txBody>
                    <a:bodyPr/>
                    <a:lstStyle/>
                    <a:p>
                      <a:pPr algn="ctr" fontAlgn="ctr"/>
                      <a:r>
                        <a:rPr lang="pt-BR" sz="1100" u="none" strike="noStrike">
                          <a:effectLst/>
                        </a:rPr>
                        <a:t>IV.1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Conhecimento dos membros (entidades e representantes)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a composição do Comitê, entidades e membros, titulares e suplentes, mandatos, endereços, status de capacitação, dentre outras informações,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69157330"/>
                  </a:ext>
                </a:extLst>
              </a:tr>
              <a:tr h="783590">
                <a:tc>
                  <a:txBody>
                    <a:bodyPr/>
                    <a:lstStyle/>
                    <a:p>
                      <a:pPr algn="ctr" fontAlgn="ctr"/>
                      <a:r>
                        <a:rPr lang="pt-BR" sz="1100" u="none" strike="noStrike">
                          <a:effectLst/>
                        </a:rPr>
                        <a:t>IV.2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da Atuação</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de base de dados e informações atualizada, contendo o registro da atuação do Comitê (convocatórias, atas, resoluções, moções, relatórios de atividades), conforme padrão definido pela ANA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4157600"/>
                  </a:ext>
                </a:extLst>
              </a:tr>
              <a:tr h="807720">
                <a:tc>
                  <a:txBody>
                    <a:bodyPr/>
                    <a:lstStyle/>
                    <a:p>
                      <a:pPr algn="ctr" fontAlgn="ctr"/>
                      <a:r>
                        <a:rPr lang="pt-BR" sz="1100" u="none" strike="noStrike">
                          <a:effectLst/>
                        </a:rPr>
                        <a:t>IV.3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Conhecimento dos Instrumentos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Manutenção da base de conhecimento atualizada, considerando o status da implementação e ao menos os conteúdos afetos aos instrumentos de gestão sob governabilidade do Comitê (Plano, Enquadramento, Cobrança)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Comitê</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9252937"/>
                  </a:ext>
                </a:extLst>
              </a:tr>
            </a:tbl>
          </a:graphicData>
        </a:graphic>
      </p:graphicFrame>
      <p:sp>
        <p:nvSpPr>
          <p:cNvPr id="5" name="CaixaDeTexto 4">
            <a:extLst>
              <a:ext uri="{FF2B5EF4-FFF2-40B4-BE49-F238E27FC236}">
                <a16:creationId xmlns:a16="http://schemas.microsoft.com/office/drawing/2014/main" id="{F3CAE620-730C-492C-9D06-C479E94A9707}"/>
              </a:ext>
            </a:extLst>
          </p:cNvPr>
          <p:cNvSpPr txBox="1"/>
          <p:nvPr/>
        </p:nvSpPr>
        <p:spPr>
          <a:xfrm>
            <a:off x="6096000" y="1894759"/>
            <a:ext cx="3934327" cy="646331"/>
          </a:xfrm>
          <a:prstGeom prst="rect">
            <a:avLst/>
          </a:prstGeom>
          <a:noFill/>
        </p:spPr>
        <p:txBody>
          <a:bodyPr wrap="square" rtlCol="0">
            <a:spAutoFit/>
          </a:bodyPr>
          <a:lstStyle/>
          <a:p>
            <a:pPr algn="ctr"/>
            <a:r>
              <a:rPr lang="pt-BR" b="1" dirty="0"/>
              <a:t>Metas IV.2 e IV.3</a:t>
            </a:r>
          </a:p>
          <a:p>
            <a:pPr algn="ctr"/>
            <a:r>
              <a:rPr lang="pt-BR" b="1" dirty="0">
                <a:solidFill>
                  <a:schemeClr val="accent1">
                    <a:lumMod val="75000"/>
                  </a:schemeClr>
                </a:solidFill>
              </a:rPr>
              <a:t>CBH Preto-DF</a:t>
            </a:r>
          </a:p>
        </p:txBody>
      </p:sp>
      <p:pic>
        <p:nvPicPr>
          <p:cNvPr id="6" name="Imagem 5">
            <a:extLst>
              <a:ext uri="{FF2B5EF4-FFF2-40B4-BE49-F238E27FC236}">
                <a16:creationId xmlns:a16="http://schemas.microsoft.com/office/drawing/2014/main" id="{B63C306E-DB73-40EF-BA35-BFB112297708}"/>
              </a:ext>
            </a:extLst>
          </p:cNvPr>
          <p:cNvPicPr>
            <a:picLocks noChangeAspect="1"/>
          </p:cNvPicPr>
          <p:nvPr/>
        </p:nvPicPr>
        <p:blipFill>
          <a:blip r:embed="rId3"/>
          <a:stretch>
            <a:fillRect/>
          </a:stretch>
        </p:blipFill>
        <p:spPr>
          <a:xfrm>
            <a:off x="5979695" y="1289069"/>
            <a:ext cx="4419600" cy="581025"/>
          </a:xfrm>
          <a:prstGeom prst="rect">
            <a:avLst/>
          </a:prstGeom>
        </p:spPr>
      </p:pic>
      <p:sp>
        <p:nvSpPr>
          <p:cNvPr id="7" name="CaixaDeTexto 6">
            <a:extLst>
              <a:ext uri="{FF2B5EF4-FFF2-40B4-BE49-F238E27FC236}">
                <a16:creationId xmlns:a16="http://schemas.microsoft.com/office/drawing/2014/main" id="{36713488-D23A-443E-9ED4-12375159E4A4}"/>
              </a:ext>
            </a:extLst>
          </p:cNvPr>
          <p:cNvSpPr txBox="1"/>
          <p:nvPr/>
        </p:nvSpPr>
        <p:spPr>
          <a:xfrm>
            <a:off x="5979695" y="510103"/>
            <a:ext cx="3934327" cy="646331"/>
          </a:xfrm>
          <a:prstGeom prst="rect">
            <a:avLst/>
          </a:prstGeom>
          <a:noFill/>
        </p:spPr>
        <p:txBody>
          <a:bodyPr wrap="square" rtlCol="0">
            <a:spAutoFit/>
          </a:bodyPr>
          <a:lstStyle/>
          <a:p>
            <a:pPr algn="ctr"/>
            <a:r>
              <a:rPr lang="pt-BR" b="1" dirty="0"/>
              <a:t>Meta IV.1</a:t>
            </a:r>
          </a:p>
          <a:p>
            <a:pPr algn="ctr"/>
            <a:r>
              <a:rPr lang="pt-BR" b="1" dirty="0">
                <a:solidFill>
                  <a:schemeClr val="accent1">
                    <a:lumMod val="75000"/>
                  </a:schemeClr>
                </a:solidFill>
              </a:rPr>
              <a:t>CBH Preto-DF</a:t>
            </a:r>
          </a:p>
        </p:txBody>
      </p:sp>
      <p:sp>
        <p:nvSpPr>
          <p:cNvPr id="8" name="CaixaDeTexto 7">
            <a:extLst>
              <a:ext uri="{FF2B5EF4-FFF2-40B4-BE49-F238E27FC236}">
                <a16:creationId xmlns:a16="http://schemas.microsoft.com/office/drawing/2014/main" id="{D8EFA407-68E5-4BB5-8B14-8375F2F901D3}"/>
              </a:ext>
            </a:extLst>
          </p:cNvPr>
          <p:cNvSpPr txBox="1"/>
          <p:nvPr/>
        </p:nvSpPr>
        <p:spPr>
          <a:xfrm>
            <a:off x="679702" y="1656165"/>
            <a:ext cx="3771900" cy="369332"/>
          </a:xfrm>
          <a:prstGeom prst="rect">
            <a:avLst/>
          </a:prstGeom>
          <a:noFill/>
        </p:spPr>
        <p:txBody>
          <a:bodyPr wrap="square" rtlCol="0">
            <a:spAutoFit/>
          </a:bodyPr>
          <a:lstStyle/>
          <a:p>
            <a:r>
              <a:rPr lang="pt-BR" b="1" dirty="0"/>
              <a:t>Quadro de Metas Pactuadas</a:t>
            </a:r>
          </a:p>
        </p:txBody>
      </p:sp>
      <p:sp>
        <p:nvSpPr>
          <p:cNvPr id="9" name="CaixaDeTexto 8">
            <a:extLst>
              <a:ext uri="{FF2B5EF4-FFF2-40B4-BE49-F238E27FC236}">
                <a16:creationId xmlns:a16="http://schemas.microsoft.com/office/drawing/2014/main" id="{54D482F2-E24E-4C58-8F44-58FF7DCF653A}"/>
              </a:ext>
            </a:extLst>
          </p:cNvPr>
          <p:cNvSpPr txBox="1"/>
          <p:nvPr/>
        </p:nvSpPr>
        <p:spPr>
          <a:xfrm>
            <a:off x="7032066" y="32981"/>
            <a:ext cx="3771900" cy="369332"/>
          </a:xfrm>
          <a:prstGeom prst="rect">
            <a:avLst/>
          </a:prstGeom>
          <a:noFill/>
        </p:spPr>
        <p:txBody>
          <a:bodyPr wrap="square" rtlCol="0">
            <a:spAutoFit/>
          </a:bodyPr>
          <a:lstStyle/>
          <a:p>
            <a:pPr algn="ctr"/>
            <a:r>
              <a:rPr lang="pt-BR" b="1" dirty="0"/>
              <a:t>Quadro de Metas Cumpridas</a:t>
            </a:r>
          </a:p>
        </p:txBody>
      </p:sp>
    </p:spTree>
    <p:extLst>
      <p:ext uri="{BB962C8B-B14F-4D97-AF65-F5344CB8AC3E}">
        <p14:creationId xmlns:p14="http://schemas.microsoft.com/office/powerpoint/2010/main" val="72651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7CA3A644-A8D7-4915-B6A2-F5DBF282514C}"/>
              </a:ext>
            </a:extLst>
          </p:cNvPr>
          <p:cNvSpPr txBox="1"/>
          <p:nvPr/>
        </p:nvSpPr>
        <p:spPr>
          <a:xfrm>
            <a:off x="787986" y="1329743"/>
            <a:ext cx="3771900" cy="369332"/>
          </a:xfrm>
          <a:prstGeom prst="rect">
            <a:avLst/>
          </a:prstGeom>
          <a:noFill/>
        </p:spPr>
        <p:txBody>
          <a:bodyPr wrap="square" rtlCol="0">
            <a:spAutoFit/>
          </a:bodyPr>
          <a:lstStyle/>
          <a:p>
            <a:r>
              <a:rPr lang="pt-BR" b="1" dirty="0"/>
              <a:t>Quadro de Metas Pactuadas</a:t>
            </a:r>
          </a:p>
        </p:txBody>
      </p:sp>
      <p:sp>
        <p:nvSpPr>
          <p:cNvPr id="11" name="Retângulo 10">
            <a:extLst>
              <a:ext uri="{FF2B5EF4-FFF2-40B4-BE49-F238E27FC236}">
                <a16:creationId xmlns:a16="http://schemas.microsoft.com/office/drawing/2014/main" id="{3E0EE85C-C6AB-40C6-A0E1-4F9C74BFA93A}"/>
              </a:ext>
            </a:extLst>
          </p:cNvPr>
          <p:cNvSpPr/>
          <p:nvPr/>
        </p:nvSpPr>
        <p:spPr>
          <a:xfrm>
            <a:off x="8622357" y="1158723"/>
            <a:ext cx="479503" cy="516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E311C33A-0C46-43FA-9259-3ECB4F382B1D}"/>
              </a:ext>
            </a:extLst>
          </p:cNvPr>
          <p:cNvPicPr>
            <a:picLocks noChangeAspect="1"/>
          </p:cNvPicPr>
          <p:nvPr/>
        </p:nvPicPr>
        <p:blipFill>
          <a:blip r:embed="rId2"/>
          <a:stretch>
            <a:fillRect/>
          </a:stretch>
        </p:blipFill>
        <p:spPr>
          <a:xfrm>
            <a:off x="184445" y="2424764"/>
            <a:ext cx="5604823" cy="3438525"/>
          </a:xfrm>
          <a:prstGeom prst="rect">
            <a:avLst/>
          </a:prstGeom>
        </p:spPr>
      </p:pic>
      <p:graphicFrame>
        <p:nvGraphicFramePr>
          <p:cNvPr id="3" name="Tabela 2">
            <a:extLst>
              <a:ext uri="{FF2B5EF4-FFF2-40B4-BE49-F238E27FC236}">
                <a16:creationId xmlns:a16="http://schemas.microsoft.com/office/drawing/2014/main" id="{8F326895-3D47-4897-A7E1-F06426C2AEF7}"/>
              </a:ext>
            </a:extLst>
          </p:cNvPr>
          <p:cNvGraphicFramePr>
            <a:graphicFrameLocks noGrp="1"/>
          </p:cNvGraphicFramePr>
          <p:nvPr>
            <p:extLst>
              <p:ext uri="{D42A27DB-BD31-4B8C-83A1-F6EECF244321}">
                <p14:modId xmlns:p14="http://schemas.microsoft.com/office/powerpoint/2010/main" val="3375656159"/>
              </p:ext>
            </p:extLst>
          </p:nvPr>
        </p:nvGraphicFramePr>
        <p:xfrm>
          <a:off x="6013155" y="2424764"/>
          <a:ext cx="5994400" cy="3438525"/>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036233017"/>
                    </a:ext>
                  </a:extLst>
                </a:gridCol>
                <a:gridCol w="2019300">
                  <a:extLst>
                    <a:ext uri="{9D8B030D-6E8A-4147-A177-3AD203B41FA5}">
                      <a16:colId xmlns:a16="http://schemas.microsoft.com/office/drawing/2014/main" val="3654714453"/>
                    </a:ext>
                  </a:extLst>
                </a:gridCol>
                <a:gridCol w="2298700">
                  <a:extLst>
                    <a:ext uri="{9D8B030D-6E8A-4147-A177-3AD203B41FA5}">
                      <a16:colId xmlns:a16="http://schemas.microsoft.com/office/drawing/2014/main" val="1258801482"/>
                    </a:ext>
                  </a:extLst>
                </a:gridCol>
                <a:gridCol w="990600">
                  <a:extLst>
                    <a:ext uri="{9D8B030D-6E8A-4147-A177-3AD203B41FA5}">
                      <a16:colId xmlns:a16="http://schemas.microsoft.com/office/drawing/2014/main" val="4034461885"/>
                    </a:ext>
                  </a:extLst>
                </a:gridCol>
              </a:tblGrid>
              <a:tr h="371475">
                <a:tc gridSpan="2">
                  <a:txBody>
                    <a:bodyPr/>
                    <a:lstStyle/>
                    <a:p>
                      <a:pPr algn="l" fontAlgn="ctr"/>
                      <a:r>
                        <a:rPr lang="pt-BR" sz="1400" b="1" u="none" strike="noStrike" dirty="0">
                          <a:solidFill>
                            <a:srgbClr val="002060"/>
                          </a:solidFill>
                          <a:effectLst/>
                        </a:rPr>
                        <a:t>Componente V - Instrumentos</a:t>
                      </a:r>
                      <a:endParaRPr lang="pt-BR" sz="14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Maranhão-DF</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7001966"/>
                  </a:ext>
                </a:extLst>
              </a:tr>
              <a:tr h="371475">
                <a:tc>
                  <a:txBody>
                    <a:bodyPr/>
                    <a:lstStyle/>
                    <a:p>
                      <a:pPr algn="l" fontAlgn="ctr"/>
                      <a:r>
                        <a:rPr lang="pt-BR" sz="1100" u="none" strike="noStrike" dirty="0">
                          <a:effectLst/>
                        </a:rPr>
                        <a:t>V.1  a V 8</a:t>
                      </a: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O CBH possui PRH?</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0036914"/>
                  </a:ext>
                </a:extLst>
              </a:tr>
              <a:tr h="55245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possui proposta de Enquadramento ou revisão</a:t>
                      </a:r>
                      <a:endParaRPr lang="pt-B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pt-BR" sz="1100" u="none" strike="noStrike">
                          <a:effectLst/>
                        </a:rPr>
                        <a:t>Deliberação 04/2013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1789875"/>
                  </a:ext>
                </a:extLst>
              </a:tr>
              <a:tr h="371475">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TDR para PRH</a:t>
                      </a:r>
                      <a:endParaRPr lang="pt-B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4558655"/>
                  </a:ext>
                </a:extLst>
              </a:tr>
              <a:tr h="657225">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Estudos para implementação da Cobrança (proposição de mecanismos e valores)</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Deliberação nº 2/2019</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7931571"/>
                  </a:ext>
                </a:extLst>
              </a:tr>
              <a:tr h="371475">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Cobrança</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Não</a:t>
                      </a:r>
                      <a:endParaRPr lang="pt-BR"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0486802"/>
                  </a:ext>
                </a:extLst>
              </a:tr>
              <a:tr h="371475">
                <a:tc>
                  <a:txBody>
                    <a:bodyPr/>
                    <a:lstStyle/>
                    <a:p>
                      <a:pPr algn="l" fontAlgn="ctr"/>
                      <a:r>
                        <a:rPr lang="pt-BR" sz="1100" u="none" strike="noStrike">
                          <a:effectLst/>
                        </a:rPr>
                        <a:t>V.9</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Atuação político-institucional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O CBH definiu alguma meta alternativa?</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70C0"/>
                          </a:solidFill>
                          <a:effectLst/>
                          <a:latin typeface="Calibri" panose="020F0502020204030204" pitchFamily="34" charset="0"/>
                        </a:rPr>
                        <a:t>Meta 2020</a:t>
                      </a:r>
                    </a:p>
                  </a:txBody>
                  <a:tcPr marL="9525" marR="9525" marT="9525" marB="0" anchor="ctr"/>
                </a:tc>
                <a:extLst>
                  <a:ext uri="{0D108BD9-81ED-4DB2-BD59-A6C34878D82A}">
                    <a16:rowId xmlns:a16="http://schemas.microsoft.com/office/drawing/2014/main" val="4154089441"/>
                  </a:ext>
                </a:extLst>
              </a:tr>
              <a:tr h="371475">
                <a:tc>
                  <a:txBody>
                    <a:bodyPr/>
                    <a:lstStyle/>
                    <a:p>
                      <a:pPr algn="l" fontAlgn="ctr"/>
                      <a:r>
                        <a:rPr lang="pt-BR" sz="1100" u="none" strike="noStrike">
                          <a:effectLst/>
                        </a:rPr>
                        <a:t>V.10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Situação especial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O CBH definiu alguma meta alternativa?</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70C0"/>
                          </a:solidFill>
                          <a:effectLst/>
                          <a:latin typeface="Calibri" panose="020F0502020204030204" pitchFamily="34" charset="0"/>
                        </a:rPr>
                        <a:t>Meta 2023</a:t>
                      </a:r>
                    </a:p>
                  </a:txBody>
                  <a:tcPr marL="9525" marR="9525" marT="9525" marB="0" anchor="ctr"/>
                </a:tc>
                <a:extLst>
                  <a:ext uri="{0D108BD9-81ED-4DB2-BD59-A6C34878D82A}">
                    <a16:rowId xmlns:a16="http://schemas.microsoft.com/office/drawing/2014/main" val="2841277105"/>
                  </a:ext>
                </a:extLst>
              </a:tr>
            </a:tbl>
          </a:graphicData>
        </a:graphic>
      </p:graphicFrame>
      <p:sp>
        <p:nvSpPr>
          <p:cNvPr id="9" name="CaixaDeTexto 8">
            <a:extLst>
              <a:ext uri="{FF2B5EF4-FFF2-40B4-BE49-F238E27FC236}">
                <a16:creationId xmlns:a16="http://schemas.microsoft.com/office/drawing/2014/main" id="{273C15E0-845D-4D8F-BA5F-21A0B15EC361}"/>
              </a:ext>
            </a:extLst>
          </p:cNvPr>
          <p:cNvSpPr txBox="1"/>
          <p:nvPr/>
        </p:nvSpPr>
        <p:spPr>
          <a:xfrm>
            <a:off x="6740610" y="536715"/>
            <a:ext cx="6623825" cy="461665"/>
          </a:xfrm>
          <a:prstGeom prst="rect">
            <a:avLst/>
          </a:prstGeom>
          <a:noFill/>
        </p:spPr>
        <p:txBody>
          <a:bodyPr wrap="square" rtlCol="0">
            <a:spAutoFit/>
          </a:bodyPr>
          <a:lstStyle/>
          <a:p>
            <a:pPr algn="ctr"/>
            <a:r>
              <a:rPr lang="pt-BR" sz="2400" b="1" dirty="0"/>
              <a:t>CBH Maranhão-DF</a:t>
            </a:r>
            <a:endParaRPr lang="pt-BR" sz="2400" dirty="0"/>
          </a:p>
        </p:txBody>
      </p:sp>
    </p:spTree>
    <p:extLst>
      <p:ext uri="{BB962C8B-B14F-4D97-AF65-F5344CB8AC3E}">
        <p14:creationId xmlns:p14="http://schemas.microsoft.com/office/powerpoint/2010/main" val="211033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C90A5258-7D9D-4EF7-8F9B-F0C2C8DDD8F8}"/>
              </a:ext>
            </a:extLst>
          </p:cNvPr>
          <p:cNvPicPr>
            <a:picLocks noChangeAspect="1"/>
          </p:cNvPicPr>
          <p:nvPr/>
        </p:nvPicPr>
        <p:blipFill>
          <a:blip r:embed="rId2"/>
          <a:stretch>
            <a:fillRect/>
          </a:stretch>
        </p:blipFill>
        <p:spPr>
          <a:xfrm>
            <a:off x="9683815" y="2091782"/>
            <a:ext cx="577408" cy="374985"/>
          </a:xfrm>
          <a:prstGeom prst="rect">
            <a:avLst/>
          </a:prstGeom>
        </p:spPr>
      </p:pic>
      <p:sp>
        <p:nvSpPr>
          <p:cNvPr id="11" name="Retângulo 10">
            <a:extLst>
              <a:ext uri="{FF2B5EF4-FFF2-40B4-BE49-F238E27FC236}">
                <a16:creationId xmlns:a16="http://schemas.microsoft.com/office/drawing/2014/main" id="{3E0EE85C-C6AB-40C6-A0E1-4F9C74BFA93A}"/>
              </a:ext>
            </a:extLst>
          </p:cNvPr>
          <p:cNvSpPr/>
          <p:nvPr/>
        </p:nvSpPr>
        <p:spPr>
          <a:xfrm>
            <a:off x="8608741" y="1158723"/>
            <a:ext cx="479503" cy="5162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1EB8B6A-3F89-4B28-AF13-8D8642284F01}"/>
              </a:ext>
            </a:extLst>
          </p:cNvPr>
          <p:cNvSpPr/>
          <p:nvPr/>
        </p:nvSpPr>
        <p:spPr>
          <a:xfrm>
            <a:off x="9101860" y="1158723"/>
            <a:ext cx="2681808" cy="5151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FBFEF9C3-53D8-4692-8D70-4AF94BFD3818}"/>
              </a:ext>
            </a:extLst>
          </p:cNvPr>
          <p:cNvSpPr txBox="1"/>
          <p:nvPr/>
        </p:nvSpPr>
        <p:spPr>
          <a:xfrm>
            <a:off x="2330115" y="305882"/>
            <a:ext cx="6623825" cy="461665"/>
          </a:xfrm>
          <a:prstGeom prst="rect">
            <a:avLst/>
          </a:prstGeom>
          <a:noFill/>
        </p:spPr>
        <p:txBody>
          <a:bodyPr wrap="square" rtlCol="0">
            <a:spAutoFit/>
          </a:bodyPr>
          <a:lstStyle/>
          <a:p>
            <a:pPr algn="ctr"/>
            <a:r>
              <a:rPr lang="pt-BR" sz="2400" b="1" dirty="0"/>
              <a:t>CBH Maranhão-DF</a:t>
            </a:r>
            <a:endParaRPr lang="pt-BR" sz="2400" dirty="0"/>
          </a:p>
        </p:txBody>
      </p:sp>
      <p:pic>
        <p:nvPicPr>
          <p:cNvPr id="2" name="Imagem 1">
            <a:extLst>
              <a:ext uri="{FF2B5EF4-FFF2-40B4-BE49-F238E27FC236}">
                <a16:creationId xmlns:a16="http://schemas.microsoft.com/office/drawing/2014/main" id="{A0A56790-3881-43DC-8446-DDBA6BE7E442}"/>
              </a:ext>
            </a:extLst>
          </p:cNvPr>
          <p:cNvPicPr>
            <a:picLocks noChangeAspect="1"/>
          </p:cNvPicPr>
          <p:nvPr/>
        </p:nvPicPr>
        <p:blipFill>
          <a:blip r:embed="rId3"/>
          <a:stretch>
            <a:fillRect/>
          </a:stretch>
        </p:blipFill>
        <p:spPr>
          <a:xfrm>
            <a:off x="508334" y="914316"/>
            <a:ext cx="10934700" cy="914400"/>
          </a:xfrm>
          <a:prstGeom prst="rect">
            <a:avLst/>
          </a:prstGeom>
        </p:spPr>
      </p:pic>
      <p:pic>
        <p:nvPicPr>
          <p:cNvPr id="3" name="Imagem 2">
            <a:extLst>
              <a:ext uri="{FF2B5EF4-FFF2-40B4-BE49-F238E27FC236}">
                <a16:creationId xmlns:a16="http://schemas.microsoft.com/office/drawing/2014/main" id="{A09DFCDB-4ED3-4054-810F-298AB3E09A99}"/>
              </a:ext>
            </a:extLst>
          </p:cNvPr>
          <p:cNvPicPr>
            <a:picLocks noChangeAspect="1"/>
          </p:cNvPicPr>
          <p:nvPr/>
        </p:nvPicPr>
        <p:blipFill>
          <a:blip r:embed="rId4"/>
          <a:stretch>
            <a:fillRect/>
          </a:stretch>
        </p:blipFill>
        <p:spPr>
          <a:xfrm>
            <a:off x="492556" y="1828716"/>
            <a:ext cx="10972800" cy="4724400"/>
          </a:xfrm>
          <a:prstGeom prst="rect">
            <a:avLst/>
          </a:prstGeom>
        </p:spPr>
      </p:pic>
      <p:sp>
        <p:nvSpPr>
          <p:cNvPr id="4" name="Elipse 3">
            <a:extLst>
              <a:ext uri="{FF2B5EF4-FFF2-40B4-BE49-F238E27FC236}">
                <a16:creationId xmlns:a16="http://schemas.microsoft.com/office/drawing/2014/main" id="{43A173F4-1454-481D-8AF9-BB22B2956054}"/>
              </a:ext>
            </a:extLst>
          </p:cNvPr>
          <p:cNvSpPr/>
          <p:nvPr/>
        </p:nvSpPr>
        <p:spPr>
          <a:xfrm>
            <a:off x="3072810" y="1307805"/>
            <a:ext cx="776177"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984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D760EF3-3CE2-44B7-A4B6-CA989E848353}"/>
              </a:ext>
            </a:extLst>
          </p:cNvPr>
          <p:cNvPicPr>
            <a:picLocks noChangeAspect="1"/>
          </p:cNvPicPr>
          <p:nvPr/>
        </p:nvPicPr>
        <p:blipFill>
          <a:blip r:embed="rId2"/>
          <a:stretch>
            <a:fillRect/>
          </a:stretch>
        </p:blipFill>
        <p:spPr>
          <a:xfrm>
            <a:off x="404812" y="2270433"/>
            <a:ext cx="11382375" cy="4200525"/>
          </a:xfrm>
          <a:prstGeom prst="rect">
            <a:avLst/>
          </a:prstGeom>
        </p:spPr>
      </p:pic>
      <p:sp>
        <p:nvSpPr>
          <p:cNvPr id="3" name="CaixaDeTexto 2">
            <a:extLst>
              <a:ext uri="{FF2B5EF4-FFF2-40B4-BE49-F238E27FC236}">
                <a16:creationId xmlns:a16="http://schemas.microsoft.com/office/drawing/2014/main" id="{8BBA185C-A9CD-4F72-9135-B303B487371C}"/>
              </a:ext>
            </a:extLst>
          </p:cNvPr>
          <p:cNvSpPr txBox="1"/>
          <p:nvPr/>
        </p:nvSpPr>
        <p:spPr>
          <a:xfrm>
            <a:off x="4503762" y="1002626"/>
            <a:ext cx="6127845" cy="461665"/>
          </a:xfrm>
          <a:prstGeom prst="rect">
            <a:avLst/>
          </a:prstGeom>
          <a:noFill/>
        </p:spPr>
        <p:txBody>
          <a:bodyPr wrap="square" rtlCol="0">
            <a:spAutoFit/>
          </a:bodyPr>
          <a:lstStyle/>
          <a:p>
            <a:r>
              <a:rPr lang="pt-BR" sz="2400" b="1" dirty="0"/>
              <a:t>CBH Maranhão-DF</a:t>
            </a:r>
          </a:p>
        </p:txBody>
      </p:sp>
      <p:pic>
        <p:nvPicPr>
          <p:cNvPr id="4" name="Imagem 3">
            <a:extLst>
              <a:ext uri="{FF2B5EF4-FFF2-40B4-BE49-F238E27FC236}">
                <a16:creationId xmlns:a16="http://schemas.microsoft.com/office/drawing/2014/main" id="{87507B6B-3EA2-42E1-9BF8-B6D126A5EF30}"/>
              </a:ext>
            </a:extLst>
          </p:cNvPr>
          <p:cNvPicPr>
            <a:picLocks noChangeAspect="1"/>
          </p:cNvPicPr>
          <p:nvPr/>
        </p:nvPicPr>
        <p:blipFill>
          <a:blip r:embed="rId3"/>
          <a:stretch>
            <a:fillRect/>
          </a:stretch>
        </p:blipFill>
        <p:spPr>
          <a:xfrm>
            <a:off x="423862" y="1514937"/>
            <a:ext cx="11363325" cy="704850"/>
          </a:xfrm>
          <a:prstGeom prst="rect">
            <a:avLst/>
          </a:prstGeom>
        </p:spPr>
      </p:pic>
      <p:sp>
        <p:nvSpPr>
          <p:cNvPr id="6" name="Elipse 5">
            <a:extLst>
              <a:ext uri="{FF2B5EF4-FFF2-40B4-BE49-F238E27FC236}">
                <a16:creationId xmlns:a16="http://schemas.microsoft.com/office/drawing/2014/main" id="{00710E38-C8B0-4D51-83A5-7A9CA366A7E6}"/>
              </a:ext>
            </a:extLst>
          </p:cNvPr>
          <p:cNvSpPr/>
          <p:nvPr/>
        </p:nvSpPr>
        <p:spPr>
          <a:xfrm>
            <a:off x="3678875" y="1786290"/>
            <a:ext cx="776177"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7186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BBA185C-A9CD-4F72-9135-B303B487371C}"/>
              </a:ext>
            </a:extLst>
          </p:cNvPr>
          <p:cNvSpPr txBox="1"/>
          <p:nvPr/>
        </p:nvSpPr>
        <p:spPr>
          <a:xfrm>
            <a:off x="4503762" y="826902"/>
            <a:ext cx="6127845" cy="461665"/>
          </a:xfrm>
          <a:prstGeom prst="rect">
            <a:avLst/>
          </a:prstGeom>
          <a:noFill/>
        </p:spPr>
        <p:txBody>
          <a:bodyPr wrap="square" rtlCol="0">
            <a:spAutoFit/>
          </a:bodyPr>
          <a:lstStyle/>
          <a:p>
            <a:r>
              <a:rPr lang="pt-BR" sz="2400" b="1" dirty="0"/>
              <a:t>CBH Maranhão-DF</a:t>
            </a:r>
          </a:p>
        </p:txBody>
      </p:sp>
      <p:pic>
        <p:nvPicPr>
          <p:cNvPr id="4" name="Imagem 3">
            <a:extLst>
              <a:ext uri="{FF2B5EF4-FFF2-40B4-BE49-F238E27FC236}">
                <a16:creationId xmlns:a16="http://schemas.microsoft.com/office/drawing/2014/main" id="{87507B6B-3EA2-42E1-9BF8-B6D126A5EF30}"/>
              </a:ext>
            </a:extLst>
          </p:cNvPr>
          <p:cNvPicPr>
            <a:picLocks noChangeAspect="1"/>
          </p:cNvPicPr>
          <p:nvPr/>
        </p:nvPicPr>
        <p:blipFill>
          <a:blip r:embed="rId2"/>
          <a:stretch>
            <a:fillRect/>
          </a:stretch>
        </p:blipFill>
        <p:spPr>
          <a:xfrm>
            <a:off x="1119187" y="1339213"/>
            <a:ext cx="9953626" cy="704850"/>
          </a:xfrm>
          <a:prstGeom prst="rect">
            <a:avLst/>
          </a:prstGeom>
        </p:spPr>
      </p:pic>
      <p:pic>
        <p:nvPicPr>
          <p:cNvPr id="6" name="Imagem 5">
            <a:extLst>
              <a:ext uri="{FF2B5EF4-FFF2-40B4-BE49-F238E27FC236}">
                <a16:creationId xmlns:a16="http://schemas.microsoft.com/office/drawing/2014/main" id="{E52E7663-FEA1-4DB8-88AB-B00E2DF2FF16}"/>
              </a:ext>
            </a:extLst>
          </p:cNvPr>
          <p:cNvPicPr>
            <a:picLocks noChangeAspect="1"/>
          </p:cNvPicPr>
          <p:nvPr/>
        </p:nvPicPr>
        <p:blipFill>
          <a:blip r:embed="rId3"/>
          <a:stretch>
            <a:fillRect/>
          </a:stretch>
        </p:blipFill>
        <p:spPr>
          <a:xfrm>
            <a:off x="1119187" y="2072176"/>
            <a:ext cx="9953625" cy="4610100"/>
          </a:xfrm>
          <a:prstGeom prst="rect">
            <a:avLst/>
          </a:prstGeom>
        </p:spPr>
      </p:pic>
      <p:sp>
        <p:nvSpPr>
          <p:cNvPr id="7" name="Elipse 6">
            <a:extLst>
              <a:ext uri="{FF2B5EF4-FFF2-40B4-BE49-F238E27FC236}">
                <a16:creationId xmlns:a16="http://schemas.microsoft.com/office/drawing/2014/main" id="{808007FE-90A8-4C9D-ACEB-FA859874893B}"/>
              </a:ext>
            </a:extLst>
          </p:cNvPr>
          <p:cNvSpPr/>
          <p:nvPr/>
        </p:nvSpPr>
        <p:spPr>
          <a:xfrm>
            <a:off x="3965952" y="1627501"/>
            <a:ext cx="633507"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770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760191E3-10BC-4C98-941E-540F1C179A08}"/>
              </a:ext>
            </a:extLst>
          </p:cNvPr>
          <p:cNvPicPr>
            <a:picLocks noChangeAspect="1"/>
          </p:cNvPicPr>
          <p:nvPr/>
        </p:nvPicPr>
        <p:blipFill>
          <a:blip r:embed="rId2"/>
          <a:stretch>
            <a:fillRect/>
          </a:stretch>
        </p:blipFill>
        <p:spPr>
          <a:xfrm>
            <a:off x="946481" y="2157672"/>
            <a:ext cx="11039475" cy="885825"/>
          </a:xfrm>
          <a:prstGeom prst="rect">
            <a:avLst/>
          </a:prstGeom>
        </p:spPr>
      </p:pic>
      <p:sp>
        <p:nvSpPr>
          <p:cNvPr id="8" name="CaixaDeTexto 7">
            <a:extLst>
              <a:ext uri="{FF2B5EF4-FFF2-40B4-BE49-F238E27FC236}">
                <a16:creationId xmlns:a16="http://schemas.microsoft.com/office/drawing/2014/main" id="{829A71DC-1E5A-47CC-A90A-C5A51DA27A9D}"/>
              </a:ext>
            </a:extLst>
          </p:cNvPr>
          <p:cNvSpPr txBox="1"/>
          <p:nvPr/>
        </p:nvSpPr>
        <p:spPr>
          <a:xfrm>
            <a:off x="4443604" y="716901"/>
            <a:ext cx="6127845" cy="461665"/>
          </a:xfrm>
          <a:prstGeom prst="rect">
            <a:avLst/>
          </a:prstGeom>
          <a:noFill/>
        </p:spPr>
        <p:txBody>
          <a:bodyPr wrap="square" rtlCol="0">
            <a:spAutoFit/>
          </a:bodyPr>
          <a:lstStyle/>
          <a:p>
            <a:r>
              <a:rPr lang="pt-BR" sz="2400" b="1" dirty="0"/>
              <a:t>CBH Maranhão-DF</a:t>
            </a:r>
          </a:p>
        </p:txBody>
      </p:sp>
      <p:pic>
        <p:nvPicPr>
          <p:cNvPr id="9" name="Imagem 8">
            <a:extLst>
              <a:ext uri="{FF2B5EF4-FFF2-40B4-BE49-F238E27FC236}">
                <a16:creationId xmlns:a16="http://schemas.microsoft.com/office/drawing/2014/main" id="{A56FF829-63C3-4139-909E-3E4292D17878}"/>
              </a:ext>
            </a:extLst>
          </p:cNvPr>
          <p:cNvPicPr>
            <a:picLocks noChangeAspect="1"/>
          </p:cNvPicPr>
          <p:nvPr/>
        </p:nvPicPr>
        <p:blipFill>
          <a:blip r:embed="rId3"/>
          <a:stretch>
            <a:fillRect/>
          </a:stretch>
        </p:blipFill>
        <p:spPr>
          <a:xfrm>
            <a:off x="1538191" y="3102372"/>
            <a:ext cx="9519433" cy="1424263"/>
          </a:xfrm>
          <a:prstGeom prst="rect">
            <a:avLst/>
          </a:prstGeom>
        </p:spPr>
      </p:pic>
      <p:sp>
        <p:nvSpPr>
          <p:cNvPr id="10" name="Retângulo 9">
            <a:extLst>
              <a:ext uri="{FF2B5EF4-FFF2-40B4-BE49-F238E27FC236}">
                <a16:creationId xmlns:a16="http://schemas.microsoft.com/office/drawing/2014/main" id="{7FB9D2DA-8D69-4D05-9D81-CCB0A8AAD1ED}"/>
              </a:ext>
            </a:extLst>
          </p:cNvPr>
          <p:cNvSpPr/>
          <p:nvPr/>
        </p:nvSpPr>
        <p:spPr>
          <a:xfrm>
            <a:off x="0" y="1752357"/>
            <a:ext cx="1588218" cy="1696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9381C05-FAC3-4ACF-82A1-3D471FFB1DF3}"/>
              </a:ext>
            </a:extLst>
          </p:cNvPr>
          <p:cNvSpPr/>
          <p:nvPr/>
        </p:nvSpPr>
        <p:spPr>
          <a:xfrm>
            <a:off x="11033560" y="1888454"/>
            <a:ext cx="1134376" cy="1696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2F518EFF-A19B-4558-A07B-55F684E12DFA}"/>
              </a:ext>
            </a:extLst>
          </p:cNvPr>
          <p:cNvSpPr/>
          <p:nvPr/>
        </p:nvSpPr>
        <p:spPr>
          <a:xfrm>
            <a:off x="393029" y="192001"/>
            <a:ext cx="2120318" cy="1696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Elipse 12">
            <a:extLst>
              <a:ext uri="{FF2B5EF4-FFF2-40B4-BE49-F238E27FC236}">
                <a16:creationId xmlns:a16="http://schemas.microsoft.com/office/drawing/2014/main" id="{13117A5B-F3C2-4B86-B018-5A2540BA0AF3}"/>
              </a:ext>
            </a:extLst>
          </p:cNvPr>
          <p:cNvSpPr/>
          <p:nvPr/>
        </p:nvSpPr>
        <p:spPr>
          <a:xfrm>
            <a:off x="4359350" y="2593140"/>
            <a:ext cx="776177"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008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4A7FB35-AE31-4D0C-9ECA-ECCDB1BB022B}"/>
              </a:ext>
            </a:extLst>
          </p:cNvPr>
          <p:cNvSpPr txBox="1"/>
          <p:nvPr/>
        </p:nvSpPr>
        <p:spPr>
          <a:xfrm>
            <a:off x="1949720" y="1840831"/>
            <a:ext cx="7447547" cy="1077218"/>
          </a:xfrm>
          <a:prstGeom prst="rect">
            <a:avLst/>
          </a:prstGeom>
          <a:noFill/>
        </p:spPr>
        <p:txBody>
          <a:bodyPr wrap="square" rtlCol="0">
            <a:spAutoFit/>
          </a:bodyPr>
          <a:lstStyle/>
          <a:p>
            <a:pPr algn="ctr"/>
            <a:r>
              <a:rPr lang="pt-BR" sz="3200" b="1" dirty="0"/>
              <a:t>Procomitês - Planilhas de Certificação</a:t>
            </a:r>
          </a:p>
          <a:p>
            <a:pPr algn="ctr"/>
            <a:r>
              <a:rPr lang="pt-BR" sz="3200" b="1" dirty="0"/>
              <a:t>Ciclo 1 - 2019</a:t>
            </a:r>
          </a:p>
        </p:txBody>
      </p:sp>
      <p:sp>
        <p:nvSpPr>
          <p:cNvPr id="4" name="Retângulo: Cantos Arredondados 3">
            <a:extLst>
              <a:ext uri="{FF2B5EF4-FFF2-40B4-BE49-F238E27FC236}">
                <a16:creationId xmlns:a16="http://schemas.microsoft.com/office/drawing/2014/main" id="{CD8CFC3D-8F7E-41B0-A5C2-B8857C273A1B}"/>
              </a:ext>
            </a:extLst>
          </p:cNvPr>
          <p:cNvSpPr/>
          <p:nvPr/>
        </p:nvSpPr>
        <p:spPr>
          <a:xfrm>
            <a:off x="1684429" y="3396936"/>
            <a:ext cx="2080254" cy="107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hlinkClick r:id="rId2" action="ppaction://hlinkfile">
                  <a:extLst>
                    <a:ext uri="{A12FA001-AC4F-418D-AE19-62706E023703}">
                      <ahyp:hlinkClr xmlns:ahyp="http://schemas.microsoft.com/office/drawing/2018/hyperlinkcolor" val="tx"/>
                    </a:ext>
                  </a:extLst>
                </a:hlinkClick>
              </a:rPr>
              <a:t>CBH Maranhão-DF</a:t>
            </a:r>
            <a:endParaRPr lang="pt-BR" sz="2400" b="1" dirty="0">
              <a:solidFill>
                <a:schemeClr val="bg1"/>
              </a:solidFill>
            </a:endParaRPr>
          </a:p>
        </p:txBody>
      </p:sp>
      <p:sp>
        <p:nvSpPr>
          <p:cNvPr id="5" name="Retângulo: Cantos Arredondados 4">
            <a:extLst>
              <a:ext uri="{FF2B5EF4-FFF2-40B4-BE49-F238E27FC236}">
                <a16:creationId xmlns:a16="http://schemas.microsoft.com/office/drawing/2014/main" id="{B2A2A83F-1DDC-4721-9F33-098FDAC07982}"/>
              </a:ext>
            </a:extLst>
          </p:cNvPr>
          <p:cNvSpPr/>
          <p:nvPr/>
        </p:nvSpPr>
        <p:spPr>
          <a:xfrm>
            <a:off x="4861975" y="3396936"/>
            <a:ext cx="2080254" cy="107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hlinkClick r:id="rId3" action="ppaction://hlinkfile">
                  <a:extLst>
                    <a:ext uri="{A12FA001-AC4F-418D-AE19-62706E023703}">
                      <ahyp:hlinkClr xmlns:ahyp="http://schemas.microsoft.com/office/drawing/2018/hyperlinkcolor" val="tx"/>
                    </a:ext>
                  </a:extLst>
                </a:hlinkClick>
              </a:rPr>
              <a:t>CBH Paranaíba-DF</a:t>
            </a:r>
            <a:endParaRPr lang="pt-BR" sz="2400" b="1" dirty="0">
              <a:solidFill>
                <a:schemeClr val="bg1"/>
              </a:solidFill>
            </a:endParaRPr>
          </a:p>
          <a:p>
            <a:pPr algn="ctr"/>
            <a:endParaRPr lang="pt-BR" sz="2400" b="1" dirty="0"/>
          </a:p>
        </p:txBody>
      </p:sp>
      <p:sp>
        <p:nvSpPr>
          <p:cNvPr id="6" name="Retângulo: Cantos Arredondados 5">
            <a:extLst>
              <a:ext uri="{FF2B5EF4-FFF2-40B4-BE49-F238E27FC236}">
                <a16:creationId xmlns:a16="http://schemas.microsoft.com/office/drawing/2014/main" id="{E6778984-E788-41C0-8D86-944C2E14A942}"/>
              </a:ext>
            </a:extLst>
          </p:cNvPr>
          <p:cNvSpPr/>
          <p:nvPr/>
        </p:nvSpPr>
        <p:spPr>
          <a:xfrm>
            <a:off x="7916787" y="3396936"/>
            <a:ext cx="2080254" cy="107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bg1"/>
                </a:solidFill>
                <a:hlinkClick r:id="rId4" action="ppaction://hlinkfile">
                  <a:extLst>
                    <a:ext uri="{A12FA001-AC4F-418D-AE19-62706E023703}">
                      <ahyp:hlinkClr xmlns:ahyp="http://schemas.microsoft.com/office/drawing/2018/hyperlinkcolor" val="tx"/>
                    </a:ext>
                  </a:extLst>
                </a:hlinkClick>
              </a:rPr>
              <a:t>CBH </a:t>
            </a:r>
          </a:p>
          <a:p>
            <a:pPr algn="ctr"/>
            <a:r>
              <a:rPr lang="pt-BR" sz="2400" b="1" dirty="0">
                <a:solidFill>
                  <a:schemeClr val="bg1"/>
                </a:solidFill>
                <a:hlinkClick r:id="rId4" action="ppaction://hlinkfile">
                  <a:extLst>
                    <a:ext uri="{A12FA001-AC4F-418D-AE19-62706E023703}">
                      <ahyp:hlinkClr xmlns:ahyp="http://schemas.microsoft.com/office/drawing/2018/hyperlinkcolor" val="tx"/>
                    </a:ext>
                  </a:extLst>
                </a:hlinkClick>
              </a:rPr>
              <a:t>Preto-DF</a:t>
            </a:r>
            <a:endParaRPr lang="pt-BR" sz="2400" b="1" dirty="0">
              <a:solidFill>
                <a:schemeClr val="bg1"/>
              </a:solidFill>
            </a:endParaRPr>
          </a:p>
        </p:txBody>
      </p:sp>
    </p:spTree>
    <p:extLst>
      <p:ext uri="{BB962C8B-B14F-4D97-AF65-F5344CB8AC3E}">
        <p14:creationId xmlns:p14="http://schemas.microsoft.com/office/powerpoint/2010/main" val="76087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CE6F601-BEA1-4D04-851F-054D1D26F815}"/>
              </a:ext>
            </a:extLst>
          </p:cNvPr>
          <p:cNvPicPr>
            <a:picLocks noChangeAspect="1"/>
          </p:cNvPicPr>
          <p:nvPr/>
        </p:nvPicPr>
        <p:blipFill>
          <a:blip r:embed="rId2"/>
          <a:stretch>
            <a:fillRect/>
          </a:stretch>
        </p:blipFill>
        <p:spPr>
          <a:xfrm>
            <a:off x="6156170" y="1190491"/>
            <a:ext cx="483006" cy="313191"/>
          </a:xfrm>
          <a:prstGeom prst="rect">
            <a:avLst/>
          </a:prstGeom>
        </p:spPr>
      </p:pic>
      <p:sp>
        <p:nvSpPr>
          <p:cNvPr id="4" name="Retângulo 3">
            <a:extLst>
              <a:ext uri="{FF2B5EF4-FFF2-40B4-BE49-F238E27FC236}">
                <a16:creationId xmlns:a16="http://schemas.microsoft.com/office/drawing/2014/main" id="{38DDCB8B-CF98-483A-9D63-26B7EAE34E88}"/>
              </a:ext>
            </a:extLst>
          </p:cNvPr>
          <p:cNvSpPr/>
          <p:nvPr/>
        </p:nvSpPr>
        <p:spPr>
          <a:xfrm>
            <a:off x="8520112" y="5267325"/>
            <a:ext cx="614363" cy="280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74D64443-0030-4D7F-BAFF-6C66B4C87458}"/>
              </a:ext>
            </a:extLst>
          </p:cNvPr>
          <p:cNvSpPr txBox="1"/>
          <p:nvPr/>
        </p:nvSpPr>
        <p:spPr>
          <a:xfrm>
            <a:off x="4443604" y="716901"/>
            <a:ext cx="6127845" cy="461665"/>
          </a:xfrm>
          <a:prstGeom prst="rect">
            <a:avLst/>
          </a:prstGeom>
          <a:noFill/>
        </p:spPr>
        <p:txBody>
          <a:bodyPr wrap="square" rtlCol="0">
            <a:spAutoFit/>
          </a:bodyPr>
          <a:lstStyle/>
          <a:p>
            <a:r>
              <a:rPr lang="pt-BR" sz="2400" b="1" dirty="0"/>
              <a:t>CBH Paranaíba-DF</a:t>
            </a:r>
          </a:p>
        </p:txBody>
      </p:sp>
      <p:graphicFrame>
        <p:nvGraphicFramePr>
          <p:cNvPr id="9" name="Tabela 8">
            <a:extLst>
              <a:ext uri="{FF2B5EF4-FFF2-40B4-BE49-F238E27FC236}">
                <a16:creationId xmlns:a16="http://schemas.microsoft.com/office/drawing/2014/main" id="{9E196FA1-E79D-4A03-A3C7-AC456B3FE7E3}"/>
              </a:ext>
            </a:extLst>
          </p:cNvPr>
          <p:cNvGraphicFramePr>
            <a:graphicFrameLocks noGrp="1"/>
          </p:cNvGraphicFramePr>
          <p:nvPr>
            <p:extLst>
              <p:ext uri="{D42A27DB-BD31-4B8C-83A1-F6EECF244321}">
                <p14:modId xmlns:p14="http://schemas.microsoft.com/office/powerpoint/2010/main" val="2184488162"/>
              </p:ext>
            </p:extLst>
          </p:nvPr>
        </p:nvGraphicFramePr>
        <p:xfrm>
          <a:off x="6712607" y="1828800"/>
          <a:ext cx="5245101" cy="3438525"/>
        </p:xfrm>
        <a:graphic>
          <a:graphicData uri="http://schemas.openxmlformats.org/drawingml/2006/table">
            <a:tbl>
              <a:tblPr>
                <a:tableStyleId>{5C22544A-7EE6-4342-B048-85BDC9FD1C3A}</a:tableStyleId>
              </a:tblPr>
              <a:tblGrid>
                <a:gridCol w="790097">
                  <a:extLst>
                    <a:ext uri="{9D8B030D-6E8A-4147-A177-3AD203B41FA5}">
                      <a16:colId xmlns:a16="http://schemas.microsoft.com/office/drawing/2014/main" val="577293902"/>
                    </a:ext>
                  </a:extLst>
                </a:gridCol>
                <a:gridCol w="1903848">
                  <a:extLst>
                    <a:ext uri="{9D8B030D-6E8A-4147-A177-3AD203B41FA5}">
                      <a16:colId xmlns:a16="http://schemas.microsoft.com/office/drawing/2014/main" val="4277551747"/>
                    </a:ext>
                  </a:extLst>
                </a:gridCol>
                <a:gridCol w="1637309">
                  <a:extLst>
                    <a:ext uri="{9D8B030D-6E8A-4147-A177-3AD203B41FA5}">
                      <a16:colId xmlns:a16="http://schemas.microsoft.com/office/drawing/2014/main" val="1072431226"/>
                    </a:ext>
                  </a:extLst>
                </a:gridCol>
                <a:gridCol w="913847">
                  <a:extLst>
                    <a:ext uri="{9D8B030D-6E8A-4147-A177-3AD203B41FA5}">
                      <a16:colId xmlns:a16="http://schemas.microsoft.com/office/drawing/2014/main" val="921936732"/>
                    </a:ext>
                  </a:extLst>
                </a:gridCol>
              </a:tblGrid>
              <a:tr h="371475">
                <a:tc gridSpan="4">
                  <a:txBody>
                    <a:bodyPr/>
                    <a:lstStyle/>
                    <a:p>
                      <a:pPr algn="l" fontAlgn="ctr"/>
                      <a:r>
                        <a:rPr lang="pt-BR" sz="1400" b="1" u="none" strike="noStrike" dirty="0">
                          <a:solidFill>
                            <a:srgbClr val="002060"/>
                          </a:solidFill>
                          <a:effectLst/>
                        </a:rPr>
                        <a:t>Componente V - Instrumentos</a:t>
                      </a:r>
                      <a:endParaRPr lang="pt-BR" sz="14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b"/>
                      <a:endParaRPr lang="pt-B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8815711"/>
                  </a:ext>
                </a:extLst>
              </a:tr>
              <a:tr h="371475">
                <a:tc>
                  <a:txBody>
                    <a:bodyPr/>
                    <a:lstStyle/>
                    <a:p>
                      <a:pPr algn="ctr" fontAlgn="ctr"/>
                      <a:r>
                        <a:rPr lang="pt-BR" sz="1100" u="none" strike="noStrike" dirty="0">
                          <a:effectLst/>
                        </a:rPr>
                        <a:t>V.1  a V 8</a:t>
                      </a: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O CBH possui PRH?</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a:effectLst/>
                        </a:rPr>
                        <a:t>Não                  (Meta 2020)</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29154988"/>
                  </a:ext>
                </a:extLst>
              </a:tr>
              <a:tr h="552450">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O CBH possui proposta de Enquadramento ou revisão</a:t>
                      </a:r>
                      <a:endParaRPr lang="pt-BR" sz="11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pt-BR" sz="1100" u="none" strike="noStrike" dirty="0">
                          <a:effectLst/>
                        </a:rPr>
                        <a:t>Deliberação 04/2013</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9666652"/>
                  </a:ext>
                </a:extLst>
              </a:tr>
              <a:tr h="371475">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TDR para PRH</a:t>
                      </a:r>
                      <a:endParaRPr lang="pt-BR"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8106666"/>
                  </a:ext>
                </a:extLst>
              </a:tr>
              <a:tr h="657225">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Estudos para implementação da Cobrança (proposição de mecanismos e valores)</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Deliberação nº 2/2019</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4428637"/>
                  </a:ext>
                </a:extLst>
              </a:tr>
              <a:tr h="371475">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Cobrança</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dirty="0">
                          <a:effectLst/>
                        </a:rPr>
                        <a:t>(Meta 2022)</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5901512"/>
                  </a:ext>
                </a:extLst>
              </a:tr>
              <a:tr h="371475">
                <a:tc>
                  <a:txBody>
                    <a:bodyPr/>
                    <a:lstStyle/>
                    <a:p>
                      <a:pPr algn="ctr" fontAlgn="ctr"/>
                      <a:r>
                        <a:rPr lang="pt-BR" sz="1100" u="none" strike="noStrike">
                          <a:effectLst/>
                        </a:rPr>
                        <a:t>V.9</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Atuação político-institucional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definiu alguma meta alternativa?</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Não</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7732274"/>
                  </a:ext>
                </a:extLst>
              </a:tr>
              <a:tr h="371475">
                <a:tc>
                  <a:txBody>
                    <a:bodyPr/>
                    <a:lstStyle/>
                    <a:p>
                      <a:pPr algn="ctr" fontAlgn="ctr"/>
                      <a:r>
                        <a:rPr lang="pt-BR" sz="1100" u="none" strike="noStrike">
                          <a:effectLst/>
                        </a:rPr>
                        <a:t>V.10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Situação especial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definiu alguma meta alternativa?</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1308617"/>
                  </a:ext>
                </a:extLst>
              </a:tr>
            </a:tbl>
          </a:graphicData>
        </a:graphic>
      </p:graphicFrame>
      <p:pic>
        <p:nvPicPr>
          <p:cNvPr id="10" name="Imagem 9">
            <a:extLst>
              <a:ext uri="{FF2B5EF4-FFF2-40B4-BE49-F238E27FC236}">
                <a16:creationId xmlns:a16="http://schemas.microsoft.com/office/drawing/2014/main" id="{9F994416-E393-49C7-B8DC-E4B307F115DB}"/>
              </a:ext>
            </a:extLst>
          </p:cNvPr>
          <p:cNvPicPr>
            <a:picLocks noChangeAspect="1"/>
          </p:cNvPicPr>
          <p:nvPr/>
        </p:nvPicPr>
        <p:blipFill>
          <a:blip r:embed="rId3"/>
          <a:stretch>
            <a:fillRect/>
          </a:stretch>
        </p:blipFill>
        <p:spPr>
          <a:xfrm>
            <a:off x="119064" y="1197617"/>
            <a:ext cx="6127845" cy="5191125"/>
          </a:xfrm>
          <a:prstGeom prst="rect">
            <a:avLst/>
          </a:prstGeom>
        </p:spPr>
      </p:pic>
      <p:pic>
        <p:nvPicPr>
          <p:cNvPr id="24" name="Imagem 23">
            <a:extLst>
              <a:ext uri="{FF2B5EF4-FFF2-40B4-BE49-F238E27FC236}">
                <a16:creationId xmlns:a16="http://schemas.microsoft.com/office/drawing/2014/main" id="{6C09C59D-E57D-487F-970C-FE287B159ACF}"/>
              </a:ext>
            </a:extLst>
          </p:cNvPr>
          <p:cNvPicPr>
            <a:picLocks noChangeAspect="1"/>
          </p:cNvPicPr>
          <p:nvPr/>
        </p:nvPicPr>
        <p:blipFill>
          <a:blip r:embed="rId4"/>
          <a:stretch>
            <a:fillRect/>
          </a:stretch>
        </p:blipFill>
        <p:spPr>
          <a:xfrm>
            <a:off x="6229601" y="1479237"/>
            <a:ext cx="409575" cy="4933950"/>
          </a:xfrm>
          <a:prstGeom prst="rect">
            <a:avLst/>
          </a:prstGeom>
        </p:spPr>
      </p:pic>
    </p:spTree>
    <p:extLst>
      <p:ext uri="{BB962C8B-B14F-4D97-AF65-F5344CB8AC3E}">
        <p14:creationId xmlns:p14="http://schemas.microsoft.com/office/powerpoint/2010/main" val="261069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82A7A80B-EACF-4897-A174-C166E0CEFFE5}"/>
              </a:ext>
            </a:extLst>
          </p:cNvPr>
          <p:cNvSpPr txBox="1"/>
          <p:nvPr/>
        </p:nvSpPr>
        <p:spPr>
          <a:xfrm>
            <a:off x="3916217" y="376793"/>
            <a:ext cx="4765964" cy="369332"/>
          </a:xfrm>
          <a:prstGeom prst="rect">
            <a:avLst/>
          </a:prstGeom>
          <a:noFill/>
        </p:spPr>
        <p:txBody>
          <a:bodyPr wrap="square" rtlCol="0">
            <a:spAutoFit/>
          </a:bodyPr>
          <a:lstStyle/>
          <a:p>
            <a:pPr algn="ctr"/>
            <a:r>
              <a:rPr lang="pt-BR" b="1" dirty="0"/>
              <a:t>CBH Paranaíba-DF </a:t>
            </a:r>
          </a:p>
        </p:txBody>
      </p:sp>
      <p:pic>
        <p:nvPicPr>
          <p:cNvPr id="13" name="Picture 2" descr="Logo_ADASA_2009_Hor_Color">
            <a:extLst>
              <a:ext uri="{FF2B5EF4-FFF2-40B4-BE49-F238E27FC236}">
                <a16:creationId xmlns:a16="http://schemas.microsoft.com/office/drawing/2014/main" id="{0A437DD8-0570-453C-A860-AD1971074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251" y="110715"/>
            <a:ext cx="1632408" cy="58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92B22D7D-C553-408F-8519-1E3FC81974A3}"/>
              </a:ext>
            </a:extLst>
          </p:cNvPr>
          <p:cNvSpPr/>
          <p:nvPr/>
        </p:nvSpPr>
        <p:spPr>
          <a:xfrm>
            <a:off x="8513373" y="791800"/>
            <a:ext cx="3490376" cy="6160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60CE034-F800-4F29-B0E9-3A7A080F0BC7}"/>
              </a:ext>
            </a:extLst>
          </p:cNvPr>
          <p:cNvSpPr/>
          <p:nvPr/>
        </p:nvSpPr>
        <p:spPr>
          <a:xfrm>
            <a:off x="188250" y="2623384"/>
            <a:ext cx="8778435" cy="4211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8CA06FC0-7A1C-4C37-962C-324F643CDB66}"/>
              </a:ext>
            </a:extLst>
          </p:cNvPr>
          <p:cNvPicPr>
            <a:picLocks noChangeAspect="1"/>
          </p:cNvPicPr>
          <p:nvPr/>
        </p:nvPicPr>
        <p:blipFill>
          <a:blip r:embed="rId3"/>
          <a:stretch>
            <a:fillRect/>
          </a:stretch>
        </p:blipFill>
        <p:spPr>
          <a:xfrm>
            <a:off x="642937" y="760275"/>
            <a:ext cx="10906125" cy="876300"/>
          </a:xfrm>
          <a:prstGeom prst="rect">
            <a:avLst/>
          </a:prstGeom>
        </p:spPr>
      </p:pic>
      <p:pic>
        <p:nvPicPr>
          <p:cNvPr id="7" name="Imagem 6">
            <a:extLst>
              <a:ext uri="{FF2B5EF4-FFF2-40B4-BE49-F238E27FC236}">
                <a16:creationId xmlns:a16="http://schemas.microsoft.com/office/drawing/2014/main" id="{25E0680F-0238-4E6C-A853-62FBCFC40DC3}"/>
              </a:ext>
            </a:extLst>
          </p:cNvPr>
          <p:cNvPicPr>
            <a:picLocks noChangeAspect="1"/>
          </p:cNvPicPr>
          <p:nvPr/>
        </p:nvPicPr>
        <p:blipFill>
          <a:blip r:embed="rId4"/>
          <a:stretch>
            <a:fillRect/>
          </a:stretch>
        </p:blipFill>
        <p:spPr>
          <a:xfrm>
            <a:off x="604836" y="1636575"/>
            <a:ext cx="10982325" cy="4714875"/>
          </a:xfrm>
          <a:prstGeom prst="rect">
            <a:avLst/>
          </a:prstGeom>
        </p:spPr>
      </p:pic>
      <p:sp>
        <p:nvSpPr>
          <p:cNvPr id="14" name="Elipse 13">
            <a:extLst>
              <a:ext uri="{FF2B5EF4-FFF2-40B4-BE49-F238E27FC236}">
                <a16:creationId xmlns:a16="http://schemas.microsoft.com/office/drawing/2014/main" id="{4C96F893-3B2E-451E-973F-4579121FD7FB}"/>
              </a:ext>
            </a:extLst>
          </p:cNvPr>
          <p:cNvSpPr/>
          <p:nvPr/>
        </p:nvSpPr>
        <p:spPr>
          <a:xfrm>
            <a:off x="3193205" y="1401997"/>
            <a:ext cx="776177"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9419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82A7A80B-EACF-4897-A174-C166E0CEFFE5}"/>
              </a:ext>
            </a:extLst>
          </p:cNvPr>
          <p:cNvSpPr txBox="1"/>
          <p:nvPr/>
        </p:nvSpPr>
        <p:spPr>
          <a:xfrm>
            <a:off x="8062915" y="259834"/>
            <a:ext cx="4765964" cy="369332"/>
          </a:xfrm>
          <a:prstGeom prst="rect">
            <a:avLst/>
          </a:prstGeom>
          <a:noFill/>
        </p:spPr>
        <p:txBody>
          <a:bodyPr wrap="square" rtlCol="0">
            <a:spAutoFit/>
          </a:bodyPr>
          <a:lstStyle/>
          <a:p>
            <a:pPr algn="ctr"/>
            <a:r>
              <a:rPr lang="pt-BR" b="1" dirty="0"/>
              <a:t>CBH Paranaíba-DF </a:t>
            </a:r>
          </a:p>
        </p:txBody>
      </p:sp>
      <p:pic>
        <p:nvPicPr>
          <p:cNvPr id="2" name="Imagem 1">
            <a:extLst>
              <a:ext uri="{FF2B5EF4-FFF2-40B4-BE49-F238E27FC236}">
                <a16:creationId xmlns:a16="http://schemas.microsoft.com/office/drawing/2014/main" id="{330C7F92-F7D0-47A8-96B5-734C0777A12C}"/>
              </a:ext>
            </a:extLst>
          </p:cNvPr>
          <p:cNvPicPr>
            <a:picLocks noChangeAspect="1"/>
          </p:cNvPicPr>
          <p:nvPr/>
        </p:nvPicPr>
        <p:blipFill>
          <a:blip r:embed="rId2"/>
          <a:stretch>
            <a:fillRect/>
          </a:stretch>
        </p:blipFill>
        <p:spPr>
          <a:xfrm>
            <a:off x="0" y="880839"/>
            <a:ext cx="12192000" cy="750559"/>
          </a:xfrm>
          <a:prstGeom prst="rect">
            <a:avLst/>
          </a:prstGeom>
        </p:spPr>
      </p:pic>
      <p:pic>
        <p:nvPicPr>
          <p:cNvPr id="3" name="Imagem 2">
            <a:extLst>
              <a:ext uri="{FF2B5EF4-FFF2-40B4-BE49-F238E27FC236}">
                <a16:creationId xmlns:a16="http://schemas.microsoft.com/office/drawing/2014/main" id="{A97EC4D5-983B-46FC-B26C-73BB35CE3C4F}"/>
              </a:ext>
            </a:extLst>
          </p:cNvPr>
          <p:cNvPicPr>
            <a:picLocks noChangeAspect="1"/>
          </p:cNvPicPr>
          <p:nvPr/>
        </p:nvPicPr>
        <p:blipFill>
          <a:blip r:embed="rId3"/>
          <a:stretch>
            <a:fillRect/>
          </a:stretch>
        </p:blipFill>
        <p:spPr>
          <a:xfrm>
            <a:off x="414337" y="1883071"/>
            <a:ext cx="11363325" cy="4133850"/>
          </a:xfrm>
          <a:prstGeom prst="rect">
            <a:avLst/>
          </a:prstGeom>
        </p:spPr>
      </p:pic>
      <p:sp>
        <p:nvSpPr>
          <p:cNvPr id="7" name="Elipse 6">
            <a:extLst>
              <a:ext uri="{FF2B5EF4-FFF2-40B4-BE49-F238E27FC236}">
                <a16:creationId xmlns:a16="http://schemas.microsoft.com/office/drawing/2014/main" id="{4DD31DDE-CEAE-4467-B702-38D21078E543}"/>
              </a:ext>
            </a:extLst>
          </p:cNvPr>
          <p:cNvSpPr/>
          <p:nvPr/>
        </p:nvSpPr>
        <p:spPr>
          <a:xfrm>
            <a:off x="3891516" y="1180209"/>
            <a:ext cx="584808"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2852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82A7A80B-EACF-4897-A174-C166E0CEFFE5}"/>
              </a:ext>
            </a:extLst>
          </p:cNvPr>
          <p:cNvSpPr txBox="1"/>
          <p:nvPr/>
        </p:nvSpPr>
        <p:spPr>
          <a:xfrm>
            <a:off x="8062915" y="81709"/>
            <a:ext cx="4765964" cy="369332"/>
          </a:xfrm>
          <a:prstGeom prst="rect">
            <a:avLst/>
          </a:prstGeom>
          <a:noFill/>
        </p:spPr>
        <p:txBody>
          <a:bodyPr wrap="square" rtlCol="0">
            <a:spAutoFit/>
          </a:bodyPr>
          <a:lstStyle/>
          <a:p>
            <a:pPr algn="ctr"/>
            <a:r>
              <a:rPr lang="pt-BR" b="1" dirty="0"/>
              <a:t>CBH Paranaíba-DF </a:t>
            </a:r>
          </a:p>
        </p:txBody>
      </p:sp>
      <p:pic>
        <p:nvPicPr>
          <p:cNvPr id="2" name="Imagem 1">
            <a:extLst>
              <a:ext uri="{FF2B5EF4-FFF2-40B4-BE49-F238E27FC236}">
                <a16:creationId xmlns:a16="http://schemas.microsoft.com/office/drawing/2014/main" id="{330C7F92-F7D0-47A8-96B5-734C0777A12C}"/>
              </a:ext>
            </a:extLst>
          </p:cNvPr>
          <p:cNvPicPr>
            <a:picLocks noChangeAspect="1"/>
          </p:cNvPicPr>
          <p:nvPr/>
        </p:nvPicPr>
        <p:blipFill>
          <a:blip r:embed="rId2"/>
          <a:stretch>
            <a:fillRect/>
          </a:stretch>
        </p:blipFill>
        <p:spPr>
          <a:xfrm>
            <a:off x="-1" y="493560"/>
            <a:ext cx="12216809" cy="750559"/>
          </a:xfrm>
          <a:prstGeom prst="rect">
            <a:avLst/>
          </a:prstGeom>
        </p:spPr>
      </p:pic>
      <p:pic>
        <p:nvPicPr>
          <p:cNvPr id="3" name="Imagem 2">
            <a:extLst>
              <a:ext uri="{FF2B5EF4-FFF2-40B4-BE49-F238E27FC236}">
                <a16:creationId xmlns:a16="http://schemas.microsoft.com/office/drawing/2014/main" id="{01724445-5A0E-4B30-A40F-5EB5FA263F6F}"/>
              </a:ext>
            </a:extLst>
          </p:cNvPr>
          <p:cNvPicPr>
            <a:picLocks noChangeAspect="1"/>
          </p:cNvPicPr>
          <p:nvPr/>
        </p:nvPicPr>
        <p:blipFill>
          <a:blip r:embed="rId3"/>
          <a:stretch>
            <a:fillRect/>
          </a:stretch>
        </p:blipFill>
        <p:spPr>
          <a:xfrm>
            <a:off x="409575" y="1291966"/>
            <a:ext cx="11395992" cy="5229225"/>
          </a:xfrm>
          <a:prstGeom prst="rect">
            <a:avLst/>
          </a:prstGeom>
        </p:spPr>
      </p:pic>
      <p:sp>
        <p:nvSpPr>
          <p:cNvPr id="4" name="Retângulo 3">
            <a:extLst>
              <a:ext uri="{FF2B5EF4-FFF2-40B4-BE49-F238E27FC236}">
                <a16:creationId xmlns:a16="http://schemas.microsoft.com/office/drawing/2014/main" id="{B031EB7A-0AA0-4AD3-9181-327769153545}"/>
              </a:ext>
            </a:extLst>
          </p:cNvPr>
          <p:cNvSpPr/>
          <p:nvPr/>
        </p:nvSpPr>
        <p:spPr>
          <a:xfrm>
            <a:off x="11702904" y="445713"/>
            <a:ext cx="489096" cy="793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45BA0B3B-2621-43AD-8876-E00B746D5ED7}"/>
              </a:ext>
            </a:extLst>
          </p:cNvPr>
          <p:cNvSpPr/>
          <p:nvPr/>
        </p:nvSpPr>
        <p:spPr>
          <a:xfrm>
            <a:off x="-1" y="378106"/>
            <a:ext cx="489096" cy="793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49F433A9-E54F-415A-AE77-090ACE652CB4}"/>
              </a:ext>
            </a:extLst>
          </p:cNvPr>
          <p:cNvSpPr/>
          <p:nvPr/>
        </p:nvSpPr>
        <p:spPr>
          <a:xfrm>
            <a:off x="3818963" y="1025705"/>
            <a:ext cx="669858"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1632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82A7A80B-EACF-4897-A174-C166E0CEFFE5}"/>
              </a:ext>
            </a:extLst>
          </p:cNvPr>
          <p:cNvSpPr txBox="1"/>
          <p:nvPr/>
        </p:nvSpPr>
        <p:spPr>
          <a:xfrm>
            <a:off x="7924691" y="557547"/>
            <a:ext cx="4765964" cy="369332"/>
          </a:xfrm>
          <a:prstGeom prst="rect">
            <a:avLst/>
          </a:prstGeom>
          <a:noFill/>
        </p:spPr>
        <p:txBody>
          <a:bodyPr wrap="square" rtlCol="0">
            <a:spAutoFit/>
          </a:bodyPr>
          <a:lstStyle/>
          <a:p>
            <a:pPr algn="ctr"/>
            <a:r>
              <a:rPr lang="pt-BR" b="1" dirty="0"/>
              <a:t>CBH Paranaíba-DF </a:t>
            </a:r>
          </a:p>
        </p:txBody>
      </p:sp>
      <p:pic>
        <p:nvPicPr>
          <p:cNvPr id="2" name="Imagem 1">
            <a:extLst>
              <a:ext uri="{FF2B5EF4-FFF2-40B4-BE49-F238E27FC236}">
                <a16:creationId xmlns:a16="http://schemas.microsoft.com/office/drawing/2014/main" id="{0482C142-553E-4E34-BBEC-1DA13ED6048C}"/>
              </a:ext>
            </a:extLst>
          </p:cNvPr>
          <p:cNvPicPr>
            <a:picLocks noChangeAspect="1"/>
          </p:cNvPicPr>
          <p:nvPr/>
        </p:nvPicPr>
        <p:blipFill>
          <a:blip r:embed="rId2"/>
          <a:stretch>
            <a:fillRect/>
          </a:stretch>
        </p:blipFill>
        <p:spPr>
          <a:xfrm>
            <a:off x="1820659" y="1997813"/>
            <a:ext cx="8115713" cy="438150"/>
          </a:xfrm>
          <a:prstGeom prst="rect">
            <a:avLst/>
          </a:prstGeom>
        </p:spPr>
      </p:pic>
      <p:pic>
        <p:nvPicPr>
          <p:cNvPr id="3" name="Imagem 2">
            <a:extLst>
              <a:ext uri="{FF2B5EF4-FFF2-40B4-BE49-F238E27FC236}">
                <a16:creationId xmlns:a16="http://schemas.microsoft.com/office/drawing/2014/main" id="{AB0914A3-6C4C-40CD-B850-C5DAC805C1B6}"/>
              </a:ext>
            </a:extLst>
          </p:cNvPr>
          <p:cNvPicPr>
            <a:picLocks noChangeAspect="1"/>
          </p:cNvPicPr>
          <p:nvPr/>
        </p:nvPicPr>
        <p:blipFill>
          <a:blip r:embed="rId3"/>
          <a:stretch>
            <a:fillRect/>
          </a:stretch>
        </p:blipFill>
        <p:spPr>
          <a:xfrm>
            <a:off x="1820659" y="2513381"/>
            <a:ext cx="8115714" cy="1831238"/>
          </a:xfrm>
          <a:prstGeom prst="rect">
            <a:avLst/>
          </a:prstGeom>
        </p:spPr>
      </p:pic>
      <p:sp>
        <p:nvSpPr>
          <p:cNvPr id="6" name="Elipse 5">
            <a:extLst>
              <a:ext uri="{FF2B5EF4-FFF2-40B4-BE49-F238E27FC236}">
                <a16:creationId xmlns:a16="http://schemas.microsoft.com/office/drawing/2014/main" id="{54B8CEB5-D9FE-4D90-8F71-4A9738A26848}"/>
              </a:ext>
            </a:extLst>
          </p:cNvPr>
          <p:cNvSpPr/>
          <p:nvPr/>
        </p:nvSpPr>
        <p:spPr>
          <a:xfrm>
            <a:off x="3806456" y="1997813"/>
            <a:ext cx="669858"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9709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F10D793-55AB-4579-8ED9-C4004949E8DA}"/>
              </a:ext>
            </a:extLst>
          </p:cNvPr>
          <p:cNvPicPr>
            <a:picLocks noChangeAspect="1"/>
          </p:cNvPicPr>
          <p:nvPr/>
        </p:nvPicPr>
        <p:blipFill>
          <a:blip r:embed="rId2"/>
          <a:stretch>
            <a:fillRect/>
          </a:stretch>
        </p:blipFill>
        <p:spPr>
          <a:xfrm>
            <a:off x="116963" y="1197713"/>
            <a:ext cx="6991350" cy="4781550"/>
          </a:xfrm>
          <a:prstGeom prst="rect">
            <a:avLst/>
          </a:prstGeom>
        </p:spPr>
      </p:pic>
      <p:sp>
        <p:nvSpPr>
          <p:cNvPr id="3" name="CaixaDeTexto 2">
            <a:extLst>
              <a:ext uri="{FF2B5EF4-FFF2-40B4-BE49-F238E27FC236}">
                <a16:creationId xmlns:a16="http://schemas.microsoft.com/office/drawing/2014/main" id="{837295CC-288F-4AA1-B9EE-A87AB21E8ADA}"/>
              </a:ext>
            </a:extLst>
          </p:cNvPr>
          <p:cNvSpPr txBox="1"/>
          <p:nvPr/>
        </p:nvSpPr>
        <p:spPr>
          <a:xfrm>
            <a:off x="7903426" y="270468"/>
            <a:ext cx="4765964" cy="369332"/>
          </a:xfrm>
          <a:prstGeom prst="rect">
            <a:avLst/>
          </a:prstGeom>
          <a:noFill/>
        </p:spPr>
        <p:txBody>
          <a:bodyPr wrap="square" rtlCol="0">
            <a:spAutoFit/>
          </a:bodyPr>
          <a:lstStyle/>
          <a:p>
            <a:pPr algn="ctr"/>
            <a:r>
              <a:rPr lang="pt-BR" b="1" dirty="0"/>
              <a:t>CBH Preto-DF </a:t>
            </a:r>
          </a:p>
        </p:txBody>
      </p:sp>
      <p:pic>
        <p:nvPicPr>
          <p:cNvPr id="4" name="Imagem 3">
            <a:extLst>
              <a:ext uri="{FF2B5EF4-FFF2-40B4-BE49-F238E27FC236}">
                <a16:creationId xmlns:a16="http://schemas.microsoft.com/office/drawing/2014/main" id="{87786A51-1DBC-4453-B4B9-4DD8CB7CBA38}"/>
              </a:ext>
            </a:extLst>
          </p:cNvPr>
          <p:cNvPicPr>
            <a:picLocks noChangeAspect="1"/>
          </p:cNvPicPr>
          <p:nvPr/>
        </p:nvPicPr>
        <p:blipFill>
          <a:blip r:embed="rId3"/>
          <a:stretch>
            <a:fillRect/>
          </a:stretch>
        </p:blipFill>
        <p:spPr>
          <a:xfrm>
            <a:off x="7108313" y="1473938"/>
            <a:ext cx="447675" cy="4505325"/>
          </a:xfrm>
          <a:prstGeom prst="rect">
            <a:avLst/>
          </a:prstGeom>
        </p:spPr>
      </p:pic>
      <p:pic>
        <p:nvPicPr>
          <p:cNvPr id="5" name="Imagem 4">
            <a:extLst>
              <a:ext uri="{FF2B5EF4-FFF2-40B4-BE49-F238E27FC236}">
                <a16:creationId xmlns:a16="http://schemas.microsoft.com/office/drawing/2014/main" id="{7B12DF26-9917-4F7D-B7AC-92DC78C8E949}"/>
              </a:ext>
            </a:extLst>
          </p:cNvPr>
          <p:cNvPicPr>
            <a:picLocks noChangeAspect="1"/>
          </p:cNvPicPr>
          <p:nvPr/>
        </p:nvPicPr>
        <p:blipFill>
          <a:blip r:embed="rId4"/>
          <a:stretch>
            <a:fillRect/>
          </a:stretch>
        </p:blipFill>
        <p:spPr>
          <a:xfrm>
            <a:off x="7072982" y="1160747"/>
            <a:ext cx="483006" cy="313191"/>
          </a:xfrm>
          <a:prstGeom prst="rect">
            <a:avLst/>
          </a:prstGeom>
        </p:spPr>
      </p:pic>
      <p:graphicFrame>
        <p:nvGraphicFramePr>
          <p:cNvPr id="6" name="Tabela 5">
            <a:extLst>
              <a:ext uri="{FF2B5EF4-FFF2-40B4-BE49-F238E27FC236}">
                <a16:creationId xmlns:a16="http://schemas.microsoft.com/office/drawing/2014/main" id="{19BFC673-CB4A-46EC-BD2F-2939627C52AF}"/>
              </a:ext>
            </a:extLst>
          </p:cNvPr>
          <p:cNvGraphicFramePr>
            <a:graphicFrameLocks noGrp="1"/>
          </p:cNvGraphicFramePr>
          <p:nvPr>
            <p:extLst>
              <p:ext uri="{D42A27DB-BD31-4B8C-83A1-F6EECF244321}">
                <p14:modId xmlns:p14="http://schemas.microsoft.com/office/powerpoint/2010/main" val="744247342"/>
              </p:ext>
            </p:extLst>
          </p:nvPr>
        </p:nvGraphicFramePr>
        <p:xfrm>
          <a:off x="7719235" y="1698307"/>
          <a:ext cx="4327082" cy="3461385"/>
        </p:xfrm>
        <a:graphic>
          <a:graphicData uri="http://schemas.openxmlformats.org/drawingml/2006/table">
            <a:tbl>
              <a:tblPr>
                <a:tableStyleId>{5C22544A-7EE6-4342-B048-85BDC9FD1C3A}</a:tableStyleId>
              </a:tblPr>
              <a:tblGrid>
                <a:gridCol w="446089">
                  <a:extLst>
                    <a:ext uri="{9D8B030D-6E8A-4147-A177-3AD203B41FA5}">
                      <a16:colId xmlns:a16="http://schemas.microsoft.com/office/drawing/2014/main" val="4279578510"/>
                    </a:ext>
                  </a:extLst>
                </a:gridCol>
                <a:gridCol w="1467402">
                  <a:extLst>
                    <a:ext uri="{9D8B030D-6E8A-4147-A177-3AD203B41FA5}">
                      <a16:colId xmlns:a16="http://schemas.microsoft.com/office/drawing/2014/main" val="2834469197"/>
                    </a:ext>
                  </a:extLst>
                </a:gridCol>
                <a:gridCol w="1605517">
                  <a:extLst>
                    <a:ext uri="{9D8B030D-6E8A-4147-A177-3AD203B41FA5}">
                      <a16:colId xmlns:a16="http://schemas.microsoft.com/office/drawing/2014/main" val="4135485499"/>
                    </a:ext>
                  </a:extLst>
                </a:gridCol>
                <a:gridCol w="808074">
                  <a:extLst>
                    <a:ext uri="{9D8B030D-6E8A-4147-A177-3AD203B41FA5}">
                      <a16:colId xmlns:a16="http://schemas.microsoft.com/office/drawing/2014/main" val="3802651000"/>
                    </a:ext>
                  </a:extLst>
                </a:gridCol>
              </a:tblGrid>
              <a:tr h="371475">
                <a:tc gridSpan="4">
                  <a:txBody>
                    <a:bodyPr/>
                    <a:lstStyle/>
                    <a:p>
                      <a:pPr algn="l" fontAlgn="ctr"/>
                      <a:r>
                        <a:rPr lang="pt-BR" sz="1600" b="1" u="none" strike="noStrike" dirty="0">
                          <a:solidFill>
                            <a:srgbClr val="002060"/>
                          </a:solidFill>
                          <a:effectLst/>
                        </a:rPr>
                        <a:t>Componente V - Instrumentos</a:t>
                      </a:r>
                      <a:endParaRPr lang="pt-BR" sz="16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51434026"/>
                  </a:ext>
                </a:extLst>
              </a:tr>
              <a:tr h="371475">
                <a:tc rowSpan="5">
                  <a:txBody>
                    <a:bodyPr/>
                    <a:lstStyle/>
                    <a:p>
                      <a:pPr algn="ctr" fontAlgn="ctr"/>
                      <a:r>
                        <a:rPr lang="pt-BR" sz="1100" u="none" strike="noStrike" dirty="0">
                          <a:effectLst/>
                        </a:rPr>
                        <a:t>V.1</a:t>
                      </a:r>
                    </a:p>
                    <a:p>
                      <a:pPr algn="ctr" fontAlgn="ctr"/>
                      <a:r>
                        <a:rPr lang="pt-BR" sz="1100" u="none" strike="noStrike" dirty="0">
                          <a:effectLst/>
                        </a:rPr>
                        <a:t>  a </a:t>
                      </a:r>
                    </a:p>
                    <a:p>
                      <a:pPr algn="ctr" fontAlgn="ctr"/>
                      <a:r>
                        <a:rPr lang="pt-BR" sz="1100" u="none" strike="noStrike" dirty="0">
                          <a:effectLst/>
                        </a:rPr>
                        <a:t>V 8</a:t>
                      </a: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O CBH possui PRH?</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a:effectLst/>
                        </a:rPr>
                        <a:t>Não                  (Meta 2020)</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029246"/>
                  </a:ext>
                </a:extLst>
              </a:tr>
              <a:tr h="552450">
                <a:tc v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possui proposta de Enquadramento ou revisão</a:t>
                      </a:r>
                      <a:endParaRPr lang="pt-BR" sz="1100" b="0" i="0" u="none" strike="noStrike">
                        <a:solidFill>
                          <a:srgbClr val="000000"/>
                        </a:solidFill>
                        <a:effectLst/>
                        <a:latin typeface="Calibri" panose="020F0502020204030204" pitchFamily="34" charset="0"/>
                      </a:endParaRPr>
                    </a:p>
                  </a:txBody>
                  <a:tcPr marL="85725" marR="9525" marT="9525" marB="0" anchor="ctr"/>
                </a:tc>
                <a:tc>
                  <a:txBody>
                    <a:bodyPr/>
                    <a:lstStyle/>
                    <a:p>
                      <a:pPr algn="l" fontAlgn="ctr"/>
                      <a:r>
                        <a:rPr lang="pt-BR" sz="1100" u="none" strike="noStrike" dirty="0">
                          <a:effectLst/>
                        </a:rPr>
                        <a:t>Deliberação 04/2013</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7968959"/>
                  </a:ext>
                </a:extLst>
              </a:tr>
              <a:tr h="371475">
                <a:tc v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TDR para PRH</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7628640"/>
                  </a:ext>
                </a:extLst>
              </a:tr>
              <a:tr h="657225">
                <a:tc v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Estudos para implementação da Cobrança (proposição de mecanismos e valores)</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Deliberação nº 2/2019</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2005327"/>
                  </a:ext>
                </a:extLst>
              </a:tr>
              <a:tr h="371475">
                <a:tc v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a:effectLst/>
                        </a:rPr>
                        <a:t>Cobrança</a:t>
                      </a:r>
                      <a:endParaRPr lang="pt-BR"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ctr" fontAlgn="ctr"/>
                      <a:r>
                        <a:rPr lang="pt-BR" sz="1100" u="none" strike="noStrike">
                          <a:effectLst/>
                        </a:rPr>
                        <a:t>(Meta 2022)</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2611539"/>
                  </a:ext>
                </a:extLst>
              </a:tr>
              <a:tr h="371475">
                <a:tc>
                  <a:txBody>
                    <a:bodyPr/>
                    <a:lstStyle/>
                    <a:p>
                      <a:pPr algn="ctr" fontAlgn="ctr"/>
                      <a:r>
                        <a:rPr lang="pt-BR" sz="1100" u="none" strike="noStrike">
                          <a:effectLst/>
                        </a:rPr>
                        <a:t>V.9</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Atuação político-institucional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O CBH definiu alguma meta alternativa?</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1880717"/>
                  </a:ext>
                </a:extLst>
              </a:tr>
              <a:tr h="371475">
                <a:tc>
                  <a:txBody>
                    <a:bodyPr/>
                    <a:lstStyle/>
                    <a:p>
                      <a:pPr algn="ctr" fontAlgn="ctr"/>
                      <a:r>
                        <a:rPr lang="pt-BR" sz="1100" u="none" strike="noStrike">
                          <a:effectLst/>
                        </a:rPr>
                        <a:t>V.10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Situação especial</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O CBH definiu alguma meta alternativa?</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194614"/>
                  </a:ext>
                </a:extLst>
              </a:tr>
            </a:tbl>
          </a:graphicData>
        </a:graphic>
      </p:graphicFrame>
    </p:spTree>
    <p:extLst>
      <p:ext uri="{BB962C8B-B14F-4D97-AF65-F5344CB8AC3E}">
        <p14:creationId xmlns:p14="http://schemas.microsoft.com/office/powerpoint/2010/main" val="105436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3EE52DA-F7A0-4523-AD61-5AC48836BC44}"/>
              </a:ext>
            </a:extLst>
          </p:cNvPr>
          <p:cNvPicPr>
            <a:picLocks noChangeAspect="1"/>
          </p:cNvPicPr>
          <p:nvPr/>
        </p:nvPicPr>
        <p:blipFill>
          <a:blip r:embed="rId2"/>
          <a:stretch>
            <a:fillRect/>
          </a:stretch>
        </p:blipFill>
        <p:spPr>
          <a:xfrm>
            <a:off x="619125" y="742618"/>
            <a:ext cx="10953750" cy="885825"/>
          </a:xfrm>
          <a:prstGeom prst="rect">
            <a:avLst/>
          </a:prstGeom>
        </p:spPr>
      </p:pic>
      <p:sp>
        <p:nvSpPr>
          <p:cNvPr id="3" name="CaixaDeTexto 2">
            <a:extLst>
              <a:ext uri="{FF2B5EF4-FFF2-40B4-BE49-F238E27FC236}">
                <a16:creationId xmlns:a16="http://schemas.microsoft.com/office/drawing/2014/main" id="{8A8C89C3-8997-4234-AB8B-1DB187B2A43F}"/>
              </a:ext>
            </a:extLst>
          </p:cNvPr>
          <p:cNvSpPr txBox="1"/>
          <p:nvPr/>
        </p:nvSpPr>
        <p:spPr>
          <a:xfrm>
            <a:off x="7903426" y="270468"/>
            <a:ext cx="4765964" cy="369332"/>
          </a:xfrm>
          <a:prstGeom prst="rect">
            <a:avLst/>
          </a:prstGeom>
          <a:noFill/>
        </p:spPr>
        <p:txBody>
          <a:bodyPr wrap="square" rtlCol="0">
            <a:spAutoFit/>
          </a:bodyPr>
          <a:lstStyle/>
          <a:p>
            <a:pPr algn="ctr"/>
            <a:r>
              <a:rPr lang="pt-BR" b="1" dirty="0"/>
              <a:t>CBH Preto-DF </a:t>
            </a:r>
          </a:p>
        </p:txBody>
      </p:sp>
      <p:pic>
        <p:nvPicPr>
          <p:cNvPr id="4" name="Imagem 3">
            <a:extLst>
              <a:ext uri="{FF2B5EF4-FFF2-40B4-BE49-F238E27FC236}">
                <a16:creationId xmlns:a16="http://schemas.microsoft.com/office/drawing/2014/main" id="{CA69633D-2A38-4FDF-B0E9-4E4DE6F714B9}"/>
              </a:ext>
            </a:extLst>
          </p:cNvPr>
          <p:cNvPicPr>
            <a:picLocks noChangeAspect="1"/>
          </p:cNvPicPr>
          <p:nvPr/>
        </p:nvPicPr>
        <p:blipFill>
          <a:blip r:embed="rId3"/>
          <a:stretch>
            <a:fillRect/>
          </a:stretch>
        </p:blipFill>
        <p:spPr>
          <a:xfrm>
            <a:off x="619125" y="1731261"/>
            <a:ext cx="10953750" cy="4743450"/>
          </a:xfrm>
          <a:prstGeom prst="rect">
            <a:avLst/>
          </a:prstGeom>
        </p:spPr>
      </p:pic>
      <p:sp>
        <p:nvSpPr>
          <p:cNvPr id="5" name="Elipse 4">
            <a:extLst>
              <a:ext uri="{FF2B5EF4-FFF2-40B4-BE49-F238E27FC236}">
                <a16:creationId xmlns:a16="http://schemas.microsoft.com/office/drawing/2014/main" id="{8D8B2D9B-9CF4-449F-9000-B9AF7016E360}"/>
              </a:ext>
            </a:extLst>
          </p:cNvPr>
          <p:cNvSpPr/>
          <p:nvPr/>
        </p:nvSpPr>
        <p:spPr>
          <a:xfrm>
            <a:off x="3296083" y="1158943"/>
            <a:ext cx="669858"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2296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E48BD3F-CB21-4079-8253-47D00BF355E8}"/>
              </a:ext>
            </a:extLst>
          </p:cNvPr>
          <p:cNvSpPr txBox="1"/>
          <p:nvPr/>
        </p:nvSpPr>
        <p:spPr>
          <a:xfrm>
            <a:off x="7903426" y="270468"/>
            <a:ext cx="4765964" cy="369332"/>
          </a:xfrm>
          <a:prstGeom prst="rect">
            <a:avLst/>
          </a:prstGeom>
          <a:noFill/>
        </p:spPr>
        <p:txBody>
          <a:bodyPr wrap="square" rtlCol="0">
            <a:spAutoFit/>
          </a:bodyPr>
          <a:lstStyle/>
          <a:p>
            <a:pPr algn="ctr"/>
            <a:r>
              <a:rPr lang="pt-BR" b="1" dirty="0"/>
              <a:t>CBH Preto-DF </a:t>
            </a:r>
          </a:p>
        </p:txBody>
      </p:sp>
      <p:pic>
        <p:nvPicPr>
          <p:cNvPr id="3" name="Imagem 2">
            <a:extLst>
              <a:ext uri="{FF2B5EF4-FFF2-40B4-BE49-F238E27FC236}">
                <a16:creationId xmlns:a16="http://schemas.microsoft.com/office/drawing/2014/main" id="{0CDEB62D-0411-4AAC-8DE4-368B7772432C}"/>
              </a:ext>
            </a:extLst>
          </p:cNvPr>
          <p:cNvPicPr>
            <a:picLocks noChangeAspect="1"/>
          </p:cNvPicPr>
          <p:nvPr/>
        </p:nvPicPr>
        <p:blipFill>
          <a:blip r:embed="rId2"/>
          <a:stretch>
            <a:fillRect/>
          </a:stretch>
        </p:blipFill>
        <p:spPr>
          <a:xfrm>
            <a:off x="438150" y="958777"/>
            <a:ext cx="11315700" cy="714375"/>
          </a:xfrm>
          <a:prstGeom prst="rect">
            <a:avLst/>
          </a:prstGeom>
        </p:spPr>
      </p:pic>
      <p:pic>
        <p:nvPicPr>
          <p:cNvPr id="4" name="Imagem 3">
            <a:extLst>
              <a:ext uri="{FF2B5EF4-FFF2-40B4-BE49-F238E27FC236}">
                <a16:creationId xmlns:a16="http://schemas.microsoft.com/office/drawing/2014/main" id="{74A815E5-3462-470A-98AF-B87DAC085652}"/>
              </a:ext>
            </a:extLst>
          </p:cNvPr>
          <p:cNvPicPr>
            <a:picLocks noChangeAspect="1"/>
          </p:cNvPicPr>
          <p:nvPr/>
        </p:nvPicPr>
        <p:blipFill>
          <a:blip r:embed="rId3"/>
          <a:stretch>
            <a:fillRect/>
          </a:stretch>
        </p:blipFill>
        <p:spPr>
          <a:xfrm>
            <a:off x="438150" y="1832123"/>
            <a:ext cx="11344275" cy="4171950"/>
          </a:xfrm>
          <a:prstGeom prst="rect">
            <a:avLst/>
          </a:prstGeom>
        </p:spPr>
      </p:pic>
      <p:sp>
        <p:nvSpPr>
          <p:cNvPr id="5" name="Elipse 4">
            <a:extLst>
              <a:ext uri="{FF2B5EF4-FFF2-40B4-BE49-F238E27FC236}">
                <a16:creationId xmlns:a16="http://schemas.microsoft.com/office/drawing/2014/main" id="{A7B47B50-A7DA-4475-8576-741A47DF161B}"/>
              </a:ext>
            </a:extLst>
          </p:cNvPr>
          <p:cNvSpPr/>
          <p:nvPr/>
        </p:nvSpPr>
        <p:spPr>
          <a:xfrm>
            <a:off x="3838354" y="1265273"/>
            <a:ext cx="542260"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4429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E48BD3F-CB21-4079-8253-47D00BF355E8}"/>
              </a:ext>
            </a:extLst>
          </p:cNvPr>
          <p:cNvSpPr txBox="1"/>
          <p:nvPr/>
        </p:nvSpPr>
        <p:spPr>
          <a:xfrm>
            <a:off x="7903426" y="270468"/>
            <a:ext cx="4765964" cy="369332"/>
          </a:xfrm>
          <a:prstGeom prst="rect">
            <a:avLst/>
          </a:prstGeom>
          <a:noFill/>
        </p:spPr>
        <p:txBody>
          <a:bodyPr wrap="square" rtlCol="0">
            <a:spAutoFit/>
          </a:bodyPr>
          <a:lstStyle/>
          <a:p>
            <a:pPr algn="ctr"/>
            <a:r>
              <a:rPr lang="pt-BR" b="1" dirty="0"/>
              <a:t>CBH Preto-DF </a:t>
            </a:r>
          </a:p>
        </p:txBody>
      </p:sp>
      <p:pic>
        <p:nvPicPr>
          <p:cNvPr id="3" name="Imagem 2">
            <a:extLst>
              <a:ext uri="{FF2B5EF4-FFF2-40B4-BE49-F238E27FC236}">
                <a16:creationId xmlns:a16="http://schemas.microsoft.com/office/drawing/2014/main" id="{0CDEB62D-0411-4AAC-8DE4-368B7772432C}"/>
              </a:ext>
            </a:extLst>
          </p:cNvPr>
          <p:cNvPicPr>
            <a:picLocks noChangeAspect="1"/>
          </p:cNvPicPr>
          <p:nvPr/>
        </p:nvPicPr>
        <p:blipFill>
          <a:blip r:embed="rId2"/>
          <a:stretch>
            <a:fillRect/>
          </a:stretch>
        </p:blipFill>
        <p:spPr>
          <a:xfrm>
            <a:off x="452437" y="781862"/>
            <a:ext cx="11315700" cy="714375"/>
          </a:xfrm>
          <a:prstGeom prst="rect">
            <a:avLst/>
          </a:prstGeom>
        </p:spPr>
      </p:pic>
      <p:pic>
        <p:nvPicPr>
          <p:cNvPr id="5" name="Imagem 4">
            <a:extLst>
              <a:ext uri="{FF2B5EF4-FFF2-40B4-BE49-F238E27FC236}">
                <a16:creationId xmlns:a16="http://schemas.microsoft.com/office/drawing/2014/main" id="{955F733C-CC52-4273-860F-0BBB4446EBE8}"/>
              </a:ext>
            </a:extLst>
          </p:cNvPr>
          <p:cNvPicPr>
            <a:picLocks noChangeAspect="1"/>
          </p:cNvPicPr>
          <p:nvPr/>
        </p:nvPicPr>
        <p:blipFill>
          <a:blip r:embed="rId3"/>
          <a:stretch>
            <a:fillRect/>
          </a:stretch>
        </p:blipFill>
        <p:spPr>
          <a:xfrm>
            <a:off x="452437" y="1496237"/>
            <a:ext cx="11344275" cy="5219700"/>
          </a:xfrm>
          <a:prstGeom prst="rect">
            <a:avLst/>
          </a:prstGeom>
        </p:spPr>
      </p:pic>
      <p:sp>
        <p:nvSpPr>
          <p:cNvPr id="6" name="Elipse 5">
            <a:extLst>
              <a:ext uri="{FF2B5EF4-FFF2-40B4-BE49-F238E27FC236}">
                <a16:creationId xmlns:a16="http://schemas.microsoft.com/office/drawing/2014/main" id="{E9EC3ED0-E3F8-49D3-A3AE-3FA3653C1CBD}"/>
              </a:ext>
            </a:extLst>
          </p:cNvPr>
          <p:cNvSpPr/>
          <p:nvPr/>
        </p:nvSpPr>
        <p:spPr>
          <a:xfrm>
            <a:off x="3859620" y="1073879"/>
            <a:ext cx="584791"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8726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BC95A1C-8E43-4E4E-8029-9C3A90E9DFA4}"/>
              </a:ext>
            </a:extLst>
          </p:cNvPr>
          <p:cNvSpPr txBox="1"/>
          <p:nvPr/>
        </p:nvSpPr>
        <p:spPr>
          <a:xfrm>
            <a:off x="7903426" y="270468"/>
            <a:ext cx="4765964" cy="369332"/>
          </a:xfrm>
          <a:prstGeom prst="rect">
            <a:avLst/>
          </a:prstGeom>
          <a:noFill/>
        </p:spPr>
        <p:txBody>
          <a:bodyPr wrap="square" rtlCol="0">
            <a:spAutoFit/>
          </a:bodyPr>
          <a:lstStyle/>
          <a:p>
            <a:pPr algn="ctr"/>
            <a:r>
              <a:rPr lang="pt-BR" b="1" dirty="0"/>
              <a:t>CBH Preto-DF </a:t>
            </a:r>
          </a:p>
        </p:txBody>
      </p:sp>
      <p:pic>
        <p:nvPicPr>
          <p:cNvPr id="3" name="Imagem 2">
            <a:extLst>
              <a:ext uri="{FF2B5EF4-FFF2-40B4-BE49-F238E27FC236}">
                <a16:creationId xmlns:a16="http://schemas.microsoft.com/office/drawing/2014/main" id="{20A76C4B-A6C7-4F61-BF12-84652550ABF2}"/>
              </a:ext>
            </a:extLst>
          </p:cNvPr>
          <p:cNvPicPr>
            <a:picLocks noChangeAspect="1"/>
          </p:cNvPicPr>
          <p:nvPr/>
        </p:nvPicPr>
        <p:blipFill>
          <a:blip r:embed="rId2"/>
          <a:stretch>
            <a:fillRect/>
          </a:stretch>
        </p:blipFill>
        <p:spPr>
          <a:xfrm>
            <a:off x="561975" y="1583698"/>
            <a:ext cx="11068050" cy="904875"/>
          </a:xfrm>
          <a:prstGeom prst="rect">
            <a:avLst/>
          </a:prstGeom>
        </p:spPr>
      </p:pic>
      <p:pic>
        <p:nvPicPr>
          <p:cNvPr id="4" name="Imagem 3">
            <a:extLst>
              <a:ext uri="{FF2B5EF4-FFF2-40B4-BE49-F238E27FC236}">
                <a16:creationId xmlns:a16="http://schemas.microsoft.com/office/drawing/2014/main" id="{A1893241-D18B-40F3-A885-CC34A81399BE}"/>
              </a:ext>
            </a:extLst>
          </p:cNvPr>
          <p:cNvPicPr>
            <a:picLocks noChangeAspect="1"/>
          </p:cNvPicPr>
          <p:nvPr/>
        </p:nvPicPr>
        <p:blipFill>
          <a:blip r:embed="rId3"/>
          <a:stretch>
            <a:fillRect/>
          </a:stretch>
        </p:blipFill>
        <p:spPr>
          <a:xfrm>
            <a:off x="1507571" y="2721382"/>
            <a:ext cx="8971922" cy="2007783"/>
          </a:xfrm>
          <a:prstGeom prst="rect">
            <a:avLst/>
          </a:prstGeom>
        </p:spPr>
      </p:pic>
      <p:sp>
        <p:nvSpPr>
          <p:cNvPr id="5" name="Retângulo 4">
            <a:extLst>
              <a:ext uri="{FF2B5EF4-FFF2-40B4-BE49-F238E27FC236}">
                <a16:creationId xmlns:a16="http://schemas.microsoft.com/office/drawing/2014/main" id="{F3E2732C-B1F7-422F-82A6-D478FA536D2E}"/>
              </a:ext>
            </a:extLst>
          </p:cNvPr>
          <p:cNvSpPr/>
          <p:nvPr/>
        </p:nvSpPr>
        <p:spPr>
          <a:xfrm>
            <a:off x="10479493" y="1456660"/>
            <a:ext cx="1150532" cy="111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0F7F6F6F-0966-45E0-9331-FECDC41CAB47}"/>
              </a:ext>
            </a:extLst>
          </p:cNvPr>
          <p:cNvSpPr/>
          <p:nvPr/>
        </p:nvSpPr>
        <p:spPr>
          <a:xfrm>
            <a:off x="409575" y="1477925"/>
            <a:ext cx="1150532" cy="1116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36C2396B-AE70-49A7-BDDB-88C62A047952}"/>
              </a:ext>
            </a:extLst>
          </p:cNvPr>
          <p:cNvSpPr/>
          <p:nvPr/>
        </p:nvSpPr>
        <p:spPr>
          <a:xfrm>
            <a:off x="4072280" y="1988305"/>
            <a:ext cx="669858" cy="287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02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5">
            <a:extLst>
              <a:ext uri="{FF2B5EF4-FFF2-40B4-BE49-F238E27FC236}">
                <a16:creationId xmlns:a16="http://schemas.microsoft.com/office/drawing/2014/main" id="{0CE95DD6-5043-4EA3-87B4-7C2B05AF93F5}"/>
              </a:ext>
            </a:extLst>
          </p:cNvPr>
          <p:cNvGraphicFramePr>
            <a:graphicFrameLocks noGrp="1"/>
          </p:cNvGraphicFramePr>
          <p:nvPr>
            <p:extLst>
              <p:ext uri="{D42A27DB-BD31-4B8C-83A1-F6EECF244321}">
                <p14:modId xmlns:p14="http://schemas.microsoft.com/office/powerpoint/2010/main" val="1271705620"/>
              </p:ext>
            </p:extLst>
          </p:nvPr>
        </p:nvGraphicFramePr>
        <p:xfrm>
          <a:off x="493295" y="1070803"/>
          <a:ext cx="11466094" cy="4765626"/>
        </p:xfrm>
        <a:graphic>
          <a:graphicData uri="http://schemas.openxmlformats.org/drawingml/2006/table">
            <a:tbl>
              <a:tblPr firstRow="1" bandRow="1">
                <a:tableStyleId>{5C22544A-7EE6-4342-B048-85BDC9FD1C3A}</a:tableStyleId>
              </a:tblPr>
              <a:tblGrid>
                <a:gridCol w="5799221">
                  <a:extLst>
                    <a:ext uri="{9D8B030D-6E8A-4147-A177-3AD203B41FA5}">
                      <a16:colId xmlns:a16="http://schemas.microsoft.com/office/drawing/2014/main" val="1239326684"/>
                    </a:ext>
                  </a:extLst>
                </a:gridCol>
                <a:gridCol w="2057400">
                  <a:extLst>
                    <a:ext uri="{9D8B030D-6E8A-4147-A177-3AD203B41FA5}">
                      <a16:colId xmlns:a16="http://schemas.microsoft.com/office/drawing/2014/main" val="1812752934"/>
                    </a:ext>
                  </a:extLst>
                </a:gridCol>
                <a:gridCol w="1937084">
                  <a:extLst>
                    <a:ext uri="{9D8B030D-6E8A-4147-A177-3AD203B41FA5}">
                      <a16:colId xmlns:a16="http://schemas.microsoft.com/office/drawing/2014/main" val="3955870092"/>
                    </a:ext>
                  </a:extLst>
                </a:gridCol>
                <a:gridCol w="1672389">
                  <a:extLst>
                    <a:ext uri="{9D8B030D-6E8A-4147-A177-3AD203B41FA5}">
                      <a16:colId xmlns:a16="http://schemas.microsoft.com/office/drawing/2014/main" val="1954953929"/>
                    </a:ext>
                  </a:extLst>
                </a:gridCol>
              </a:tblGrid>
              <a:tr h="446289">
                <a:tc>
                  <a:txBody>
                    <a:bodyPr/>
                    <a:lstStyle/>
                    <a:p>
                      <a:pPr algn="ctr"/>
                      <a:r>
                        <a:rPr lang="pt-BR" dirty="0"/>
                        <a:t>COMPONENTES/  Nº DE INDICADORES</a:t>
                      </a:r>
                    </a:p>
                  </a:txBody>
                  <a:tcPr/>
                </a:tc>
                <a:tc>
                  <a:txBody>
                    <a:bodyPr/>
                    <a:lstStyle/>
                    <a:p>
                      <a:pPr algn="ctr"/>
                      <a:r>
                        <a:rPr lang="pt-BR"/>
                        <a:t>CBH Maranhão-DF</a:t>
                      </a:r>
                      <a:endParaRPr lang="pt-BR" dirty="0"/>
                    </a:p>
                  </a:txBody>
                  <a:tcPr/>
                </a:tc>
                <a:tc>
                  <a:txBody>
                    <a:bodyPr/>
                    <a:lstStyle/>
                    <a:p>
                      <a:pPr algn="ctr"/>
                      <a:r>
                        <a:rPr lang="pt-BR"/>
                        <a:t>CBH Paranaíba-DF</a:t>
                      </a:r>
                      <a:endParaRPr lang="pt-BR" dirty="0"/>
                    </a:p>
                  </a:txBody>
                  <a:tcPr/>
                </a:tc>
                <a:tc>
                  <a:txBody>
                    <a:bodyPr/>
                    <a:lstStyle/>
                    <a:p>
                      <a:pPr algn="ctr"/>
                      <a:r>
                        <a:rPr lang="pt-BR"/>
                        <a:t>CBH Preto-DF</a:t>
                      </a:r>
                      <a:endParaRPr lang="pt-BR" dirty="0"/>
                    </a:p>
                  </a:txBody>
                  <a:tcPr/>
                </a:tc>
                <a:extLst>
                  <a:ext uri="{0D108BD9-81ED-4DB2-BD59-A6C34878D82A}">
                    <a16:rowId xmlns:a16="http://schemas.microsoft.com/office/drawing/2014/main" val="699591963"/>
                  </a:ext>
                </a:extLst>
              </a:tr>
              <a:tr h="446289">
                <a:tc>
                  <a:txBody>
                    <a:bodyPr/>
                    <a:lstStyle/>
                    <a:p>
                      <a:pPr algn="just"/>
                      <a:r>
                        <a:rPr lang="pt-BR" b="1" dirty="0"/>
                        <a:t>Componente I - </a:t>
                      </a:r>
                      <a:r>
                        <a:rPr lang="pt-BR" dirty="0"/>
                        <a:t>Funcionamento</a:t>
                      </a:r>
                    </a:p>
                  </a:txBody>
                  <a:tcPr/>
                </a:tc>
                <a:tc>
                  <a:txBody>
                    <a:bodyPr/>
                    <a:lstStyle/>
                    <a:p>
                      <a:pPr algn="ctr"/>
                      <a:r>
                        <a:rPr lang="pt-BR"/>
                        <a:t>9</a:t>
                      </a:r>
                      <a:endParaRPr lang="pt-BR" dirty="0"/>
                    </a:p>
                  </a:txBody>
                  <a:tcPr/>
                </a:tc>
                <a:tc>
                  <a:txBody>
                    <a:bodyPr/>
                    <a:lstStyle/>
                    <a:p>
                      <a:pPr algn="ctr"/>
                      <a:r>
                        <a:rPr lang="pt-BR"/>
                        <a:t>9</a:t>
                      </a:r>
                      <a:endParaRPr lang="pt-BR" dirty="0"/>
                    </a:p>
                  </a:txBody>
                  <a:tcPr/>
                </a:tc>
                <a:tc>
                  <a:txBody>
                    <a:bodyPr/>
                    <a:lstStyle/>
                    <a:p>
                      <a:pPr algn="ctr"/>
                      <a:r>
                        <a:rPr lang="pt-BR"/>
                        <a:t>9</a:t>
                      </a:r>
                      <a:endParaRPr lang="pt-BR" dirty="0"/>
                    </a:p>
                  </a:txBody>
                  <a:tcPr/>
                </a:tc>
                <a:extLst>
                  <a:ext uri="{0D108BD9-81ED-4DB2-BD59-A6C34878D82A}">
                    <a16:rowId xmlns:a16="http://schemas.microsoft.com/office/drawing/2014/main" val="1427268275"/>
                  </a:ext>
                </a:extLst>
              </a:tr>
              <a:tr h="446289">
                <a:tc>
                  <a:txBody>
                    <a:bodyPr/>
                    <a:lstStyle/>
                    <a:p>
                      <a:pPr algn="just"/>
                      <a:r>
                        <a:rPr lang="pt-BR" b="1" dirty="0"/>
                        <a:t>Componente II </a:t>
                      </a:r>
                      <a:r>
                        <a:rPr lang="pt-BR" dirty="0"/>
                        <a:t>- Capacitação</a:t>
                      </a:r>
                    </a:p>
                  </a:txBody>
                  <a:tcPr/>
                </a:tc>
                <a:tc>
                  <a:txBody>
                    <a:bodyPr/>
                    <a:lstStyle/>
                    <a:p>
                      <a:pPr algn="ctr"/>
                      <a:r>
                        <a:rPr lang="pt-BR"/>
                        <a:t>1</a:t>
                      </a:r>
                      <a:endParaRPr lang="pt-BR" dirty="0"/>
                    </a:p>
                  </a:txBody>
                  <a:tcPr/>
                </a:tc>
                <a:tc>
                  <a:txBody>
                    <a:bodyPr/>
                    <a:lstStyle/>
                    <a:p>
                      <a:pPr algn="ctr"/>
                      <a:r>
                        <a:rPr lang="pt-BR"/>
                        <a:t>1</a:t>
                      </a:r>
                      <a:endParaRPr lang="pt-BR" dirty="0"/>
                    </a:p>
                  </a:txBody>
                  <a:tcPr/>
                </a:tc>
                <a:tc>
                  <a:txBody>
                    <a:bodyPr/>
                    <a:lstStyle/>
                    <a:p>
                      <a:pPr algn="ctr"/>
                      <a:r>
                        <a:rPr lang="pt-BR"/>
                        <a:t>1</a:t>
                      </a:r>
                      <a:endParaRPr lang="pt-BR" dirty="0"/>
                    </a:p>
                  </a:txBody>
                  <a:tcPr/>
                </a:tc>
                <a:extLst>
                  <a:ext uri="{0D108BD9-81ED-4DB2-BD59-A6C34878D82A}">
                    <a16:rowId xmlns:a16="http://schemas.microsoft.com/office/drawing/2014/main" val="2829462161"/>
                  </a:ext>
                </a:extLst>
              </a:tr>
              <a:tr h="446289">
                <a:tc>
                  <a:txBody>
                    <a:bodyPr/>
                    <a:lstStyle/>
                    <a:p>
                      <a:pPr algn="just"/>
                      <a:r>
                        <a:rPr lang="pt-BR" b="1" dirty="0"/>
                        <a:t>Componente III </a:t>
                      </a:r>
                      <a:r>
                        <a:rPr lang="pt-BR" dirty="0"/>
                        <a:t>- Comunicação</a:t>
                      </a:r>
                    </a:p>
                  </a:txBody>
                  <a:tcPr/>
                </a:tc>
                <a:tc>
                  <a:txBody>
                    <a:bodyPr/>
                    <a:lstStyle/>
                    <a:p>
                      <a:pPr algn="ctr"/>
                      <a:r>
                        <a:rPr lang="pt-BR"/>
                        <a:t>1</a:t>
                      </a:r>
                      <a:endParaRPr lang="pt-BR" dirty="0"/>
                    </a:p>
                  </a:txBody>
                  <a:tcPr/>
                </a:tc>
                <a:tc>
                  <a:txBody>
                    <a:bodyPr/>
                    <a:lstStyle/>
                    <a:p>
                      <a:pPr algn="ctr"/>
                      <a:r>
                        <a:rPr lang="pt-BR"/>
                        <a:t>1</a:t>
                      </a:r>
                      <a:endParaRPr lang="pt-BR" dirty="0"/>
                    </a:p>
                  </a:txBody>
                  <a:tcPr/>
                </a:tc>
                <a:tc>
                  <a:txBody>
                    <a:bodyPr/>
                    <a:lstStyle/>
                    <a:p>
                      <a:pPr algn="ctr"/>
                      <a:r>
                        <a:rPr lang="pt-BR"/>
                        <a:t>1</a:t>
                      </a:r>
                      <a:endParaRPr lang="pt-BR" dirty="0"/>
                    </a:p>
                  </a:txBody>
                  <a:tcPr/>
                </a:tc>
                <a:extLst>
                  <a:ext uri="{0D108BD9-81ED-4DB2-BD59-A6C34878D82A}">
                    <a16:rowId xmlns:a16="http://schemas.microsoft.com/office/drawing/2014/main" val="2804794070"/>
                  </a:ext>
                </a:extLst>
              </a:tr>
              <a:tr h="446289">
                <a:tc>
                  <a:txBody>
                    <a:bodyPr/>
                    <a:lstStyle/>
                    <a:p>
                      <a:pPr algn="just"/>
                      <a:r>
                        <a:rPr lang="pt-BR" b="1" dirty="0"/>
                        <a:t>Componente IV </a:t>
                      </a:r>
                      <a:r>
                        <a:rPr lang="pt-BR" dirty="0"/>
                        <a:t>– Cadastro CINCO</a:t>
                      </a:r>
                    </a:p>
                  </a:txBody>
                  <a:tcPr/>
                </a:tc>
                <a:tc>
                  <a:txBody>
                    <a:bodyPr/>
                    <a:lstStyle/>
                    <a:p>
                      <a:pPr algn="ctr"/>
                      <a:r>
                        <a:rPr lang="pt-BR"/>
                        <a:t>3</a:t>
                      </a:r>
                      <a:endParaRPr lang="pt-BR" dirty="0"/>
                    </a:p>
                  </a:txBody>
                  <a:tcPr/>
                </a:tc>
                <a:tc>
                  <a:txBody>
                    <a:bodyPr/>
                    <a:lstStyle/>
                    <a:p>
                      <a:pPr algn="ctr"/>
                      <a:r>
                        <a:rPr lang="pt-BR"/>
                        <a:t>3</a:t>
                      </a:r>
                      <a:endParaRPr lang="pt-BR" dirty="0"/>
                    </a:p>
                  </a:txBody>
                  <a:tcPr/>
                </a:tc>
                <a:tc>
                  <a:txBody>
                    <a:bodyPr/>
                    <a:lstStyle/>
                    <a:p>
                      <a:pPr algn="ctr"/>
                      <a:r>
                        <a:rPr lang="pt-BR"/>
                        <a:t>3</a:t>
                      </a:r>
                      <a:endParaRPr lang="pt-BR" dirty="0"/>
                    </a:p>
                  </a:txBody>
                  <a:tcPr/>
                </a:tc>
                <a:extLst>
                  <a:ext uri="{0D108BD9-81ED-4DB2-BD59-A6C34878D82A}">
                    <a16:rowId xmlns:a16="http://schemas.microsoft.com/office/drawing/2014/main" val="3146480572"/>
                  </a:ext>
                </a:extLst>
              </a:tr>
              <a:tr h="446289">
                <a:tc>
                  <a:txBody>
                    <a:bodyPr/>
                    <a:lstStyle/>
                    <a:p>
                      <a:pPr algn="just"/>
                      <a:r>
                        <a:rPr lang="pt-BR" b="1" dirty="0"/>
                        <a:t>Componente V </a:t>
                      </a:r>
                      <a:r>
                        <a:rPr lang="pt-BR" dirty="0"/>
                        <a:t>- Instrumentos</a:t>
                      </a:r>
                    </a:p>
                  </a:txBody>
                  <a:tcPr/>
                </a:tc>
                <a:tc>
                  <a:txBody>
                    <a:bodyPr/>
                    <a:lstStyle/>
                    <a:p>
                      <a:pPr algn="ctr"/>
                      <a:r>
                        <a:rPr lang="pt-BR" dirty="0"/>
                        <a:t>  9*</a:t>
                      </a:r>
                    </a:p>
                  </a:txBody>
                  <a:tcPr/>
                </a:tc>
                <a:tc>
                  <a:txBody>
                    <a:bodyPr/>
                    <a:lstStyle/>
                    <a:p>
                      <a:pPr algn="ctr"/>
                      <a:r>
                        <a:rPr lang="pt-BR" dirty="0"/>
                        <a:t>7</a:t>
                      </a:r>
                    </a:p>
                  </a:txBody>
                  <a:tcPr/>
                </a:tc>
                <a:tc>
                  <a:txBody>
                    <a:bodyPr/>
                    <a:lstStyle/>
                    <a:p>
                      <a:pPr algn="ctr"/>
                      <a:r>
                        <a:rPr lang="pt-BR" dirty="0"/>
                        <a:t>    8**</a:t>
                      </a:r>
                    </a:p>
                  </a:txBody>
                  <a:tcPr/>
                </a:tc>
                <a:extLst>
                  <a:ext uri="{0D108BD9-81ED-4DB2-BD59-A6C34878D82A}">
                    <a16:rowId xmlns:a16="http://schemas.microsoft.com/office/drawing/2014/main" val="3110379025"/>
                  </a:ext>
                </a:extLst>
              </a:tr>
              <a:tr h="446289">
                <a:tc gridSpan="4">
                  <a:txBody>
                    <a:bodyPr/>
                    <a:lstStyle/>
                    <a:p>
                      <a:pPr marL="285750" indent="-285750" algn="just">
                        <a:buFont typeface="Arial" panose="020B0604020202020204" pitchFamily="34" charset="0"/>
                        <a:buChar char="•"/>
                      </a:pPr>
                      <a:r>
                        <a:rPr lang="pt-BR" dirty="0"/>
                        <a:t> Anexo 1 – Conteúdo do PRH ou TDR – exigências para diagnóstico, prognóstico e plano de ações</a:t>
                      </a:r>
                    </a:p>
                  </a:txBody>
                  <a:tcPr/>
                </a:tc>
                <a:tc hMerge="1">
                  <a:txBody>
                    <a:bodyPr/>
                    <a:lstStyle/>
                    <a:p>
                      <a:endParaRPr lang="pt-BR"/>
                    </a:p>
                  </a:txBody>
                  <a:tcPr/>
                </a:tc>
                <a:tc hMerge="1">
                  <a:txBody>
                    <a:bodyPr/>
                    <a:lstStyle/>
                    <a:p>
                      <a:endParaRPr lang="pt-BR"/>
                    </a:p>
                  </a:txBody>
                  <a:tcPr/>
                </a:tc>
                <a:tc hMerge="1">
                  <a:txBody>
                    <a:bodyPr/>
                    <a:lstStyle/>
                    <a:p>
                      <a:pPr marL="285750" indent="-285750" algn="just">
                        <a:buFont typeface="Arial" panose="020B0604020202020204" pitchFamily="34" charset="0"/>
                        <a:buChar char="•"/>
                      </a:pPr>
                      <a:endParaRPr lang="pt-BR" dirty="0"/>
                    </a:p>
                  </a:txBody>
                  <a:tcPr/>
                </a:tc>
                <a:extLst>
                  <a:ext uri="{0D108BD9-81ED-4DB2-BD59-A6C34878D82A}">
                    <a16:rowId xmlns:a16="http://schemas.microsoft.com/office/drawing/2014/main" val="4125446518"/>
                  </a:ext>
                </a:extLst>
              </a:tr>
              <a:tr h="770307">
                <a:tc gridSpan="4">
                  <a:txBody>
                    <a:bodyPr/>
                    <a:lstStyle/>
                    <a:p>
                      <a:pPr marL="285750" indent="-285750" algn="just">
                        <a:buFont typeface="Arial" panose="020B0604020202020204" pitchFamily="34" charset="0"/>
                        <a:buChar char="•"/>
                      </a:pPr>
                      <a:r>
                        <a:rPr lang="pt-BR" sz="1800" kern="1200" dirty="0">
                          <a:solidFill>
                            <a:schemeClr val="dk1"/>
                          </a:solidFill>
                          <a:latin typeface="+mn-lt"/>
                          <a:ea typeface="+mn-ea"/>
                          <a:cs typeface="+mn-cs"/>
                        </a:rPr>
                        <a:t>Anexo 2 – Conteúdo da proposta do Enquadramento ou TDR – diagnóstico, propostas e metas, e, programa para efetivação</a:t>
                      </a:r>
                    </a:p>
                  </a:txBody>
                  <a:tcPr/>
                </a:tc>
                <a:tc hMerge="1">
                  <a:txBody>
                    <a:bodyPr/>
                    <a:lstStyle/>
                    <a:p>
                      <a:endParaRPr lang="pt-BR"/>
                    </a:p>
                  </a:txBody>
                  <a:tcPr/>
                </a:tc>
                <a:tc hMerge="1">
                  <a:txBody>
                    <a:bodyPr/>
                    <a:lstStyle/>
                    <a:p>
                      <a:endParaRPr lang="pt-BR"/>
                    </a:p>
                  </a:txBody>
                  <a:tcPr/>
                </a:tc>
                <a:tc hMerge="1">
                  <a:txBody>
                    <a:bodyPr/>
                    <a:lstStyle/>
                    <a:p>
                      <a:pPr marL="285750" indent="-285750" algn="just">
                        <a:buFont typeface="Arial" panose="020B0604020202020204" pitchFamily="34" charset="0"/>
                        <a:buChar char="•"/>
                      </a:pPr>
                      <a:endParaRPr lang="pt-BR" sz="1800" kern="1200" dirty="0">
                        <a:solidFill>
                          <a:schemeClr val="dk1"/>
                        </a:solidFill>
                        <a:latin typeface="+mn-lt"/>
                        <a:ea typeface="+mn-ea"/>
                        <a:cs typeface="+mn-cs"/>
                      </a:endParaRPr>
                    </a:p>
                  </a:txBody>
                  <a:tcPr/>
                </a:tc>
                <a:extLst>
                  <a:ext uri="{0D108BD9-81ED-4DB2-BD59-A6C34878D82A}">
                    <a16:rowId xmlns:a16="http://schemas.microsoft.com/office/drawing/2014/main" val="379287240"/>
                  </a:ext>
                </a:extLst>
              </a:tr>
              <a:tr h="425007">
                <a:tc gridSpan="4">
                  <a:txBody>
                    <a:bodyPr/>
                    <a:lstStyle/>
                    <a:p>
                      <a:pPr marL="285750" indent="-285750" algn="just">
                        <a:buFont typeface="Arial" panose="020B0604020202020204" pitchFamily="34" charset="0"/>
                        <a:buChar char="•"/>
                      </a:pPr>
                      <a:r>
                        <a:rPr lang="pt-BR" sz="1800" kern="1200" dirty="0">
                          <a:solidFill>
                            <a:schemeClr val="dk1"/>
                          </a:solidFill>
                          <a:latin typeface="+mn-lt"/>
                          <a:ea typeface="+mn-ea"/>
                          <a:cs typeface="+mn-cs"/>
                        </a:rPr>
                        <a:t>Anexo 3 – Conteúdo dos Estudos para Cobrança – diretrizes e fundamentos</a:t>
                      </a:r>
                    </a:p>
                  </a:txBody>
                  <a:tcPr/>
                </a:tc>
                <a:tc hMerge="1">
                  <a:txBody>
                    <a:bodyPr/>
                    <a:lstStyle/>
                    <a:p>
                      <a:endParaRPr lang="pt-BR"/>
                    </a:p>
                  </a:txBody>
                  <a:tcPr/>
                </a:tc>
                <a:tc hMerge="1">
                  <a:txBody>
                    <a:bodyPr/>
                    <a:lstStyle/>
                    <a:p>
                      <a:endParaRPr lang="pt-BR"/>
                    </a:p>
                  </a:txBody>
                  <a:tcPr/>
                </a:tc>
                <a:tc hMerge="1">
                  <a:txBody>
                    <a:bodyPr/>
                    <a:lstStyle/>
                    <a:p>
                      <a:pPr marL="285750" indent="-285750" algn="just">
                        <a:buFont typeface="Arial" panose="020B0604020202020204" pitchFamily="34" charset="0"/>
                        <a:buChar char="•"/>
                      </a:pPr>
                      <a:endParaRPr lang="pt-BR" sz="1800" kern="1200" dirty="0">
                        <a:solidFill>
                          <a:schemeClr val="dk1"/>
                        </a:solidFill>
                        <a:latin typeface="+mn-lt"/>
                        <a:ea typeface="+mn-ea"/>
                        <a:cs typeface="+mn-cs"/>
                      </a:endParaRPr>
                    </a:p>
                  </a:txBody>
                  <a:tcPr/>
                </a:tc>
                <a:extLst>
                  <a:ext uri="{0D108BD9-81ED-4DB2-BD59-A6C34878D82A}">
                    <a16:rowId xmlns:a16="http://schemas.microsoft.com/office/drawing/2014/main" val="1863245527"/>
                  </a:ext>
                </a:extLst>
              </a:tr>
              <a:tr h="446289">
                <a:tc>
                  <a:txBody>
                    <a:bodyPr/>
                    <a:lstStyle/>
                    <a:p>
                      <a:pPr algn="just"/>
                      <a:r>
                        <a:rPr lang="pt-BR" b="1" dirty="0"/>
                        <a:t>Componente VI </a:t>
                      </a:r>
                      <a:r>
                        <a:rPr lang="pt-BR" dirty="0"/>
                        <a:t>– Acompanhamento e Avaliação</a:t>
                      </a:r>
                    </a:p>
                  </a:txBody>
                  <a:tcPr/>
                </a:tc>
                <a:tc>
                  <a:txBody>
                    <a:bodyPr/>
                    <a:lstStyle/>
                    <a:p>
                      <a:pPr algn="ctr"/>
                      <a:r>
                        <a:rPr lang="pt-BR" dirty="0"/>
                        <a:t>5</a:t>
                      </a:r>
                    </a:p>
                  </a:txBody>
                  <a:tcPr/>
                </a:tc>
                <a:tc>
                  <a:txBody>
                    <a:bodyPr/>
                    <a:lstStyle/>
                    <a:p>
                      <a:pPr algn="ctr"/>
                      <a:r>
                        <a:rPr lang="pt-BR" dirty="0"/>
                        <a:t>5</a:t>
                      </a:r>
                    </a:p>
                  </a:txBody>
                  <a:tcPr/>
                </a:tc>
                <a:tc>
                  <a:txBody>
                    <a:bodyPr/>
                    <a:lstStyle/>
                    <a:p>
                      <a:pPr algn="ctr"/>
                      <a:r>
                        <a:rPr lang="pt-BR" dirty="0"/>
                        <a:t>5</a:t>
                      </a:r>
                    </a:p>
                  </a:txBody>
                  <a:tcPr/>
                </a:tc>
                <a:extLst>
                  <a:ext uri="{0D108BD9-81ED-4DB2-BD59-A6C34878D82A}">
                    <a16:rowId xmlns:a16="http://schemas.microsoft.com/office/drawing/2014/main" val="640614224"/>
                  </a:ext>
                </a:extLst>
              </a:tr>
            </a:tbl>
          </a:graphicData>
        </a:graphic>
      </p:graphicFrame>
      <p:sp>
        <p:nvSpPr>
          <p:cNvPr id="7" name="CaixaDeTexto 6">
            <a:extLst>
              <a:ext uri="{FF2B5EF4-FFF2-40B4-BE49-F238E27FC236}">
                <a16:creationId xmlns:a16="http://schemas.microsoft.com/office/drawing/2014/main" id="{3AF68645-8739-49A6-9201-29496F0E51BE}"/>
              </a:ext>
            </a:extLst>
          </p:cNvPr>
          <p:cNvSpPr txBox="1"/>
          <p:nvPr/>
        </p:nvSpPr>
        <p:spPr>
          <a:xfrm>
            <a:off x="601578" y="5945839"/>
            <a:ext cx="11466094" cy="923330"/>
          </a:xfrm>
          <a:prstGeom prst="rect">
            <a:avLst/>
          </a:prstGeom>
          <a:noFill/>
        </p:spPr>
        <p:txBody>
          <a:bodyPr wrap="square" rtlCol="0">
            <a:spAutoFit/>
          </a:bodyPr>
          <a:lstStyle/>
          <a:p>
            <a:r>
              <a:rPr lang="pt-BR" dirty="0"/>
              <a:t>   * Atuação político-institucional – Programa de capacitação para professores da bacia/ Mapeamento de Nascentes</a:t>
            </a:r>
          </a:p>
          <a:p>
            <a:r>
              <a:rPr lang="pt-BR" dirty="0"/>
              <a:t>** Atuação político-institucional -  Pactuação para alocação negociada de água no Ribeirão Extrema e rio Jardim</a:t>
            </a:r>
            <a:endParaRPr lang="pt-BR" dirty="0">
              <a:solidFill>
                <a:srgbClr val="0000FF"/>
              </a:solidFill>
              <a:latin typeface="Calibri" panose="020F0502020204030204" pitchFamily="34" charset="0"/>
            </a:endParaRPr>
          </a:p>
          <a:p>
            <a:endParaRPr lang="pt-BR" dirty="0"/>
          </a:p>
        </p:txBody>
      </p:sp>
    </p:spTree>
    <p:extLst>
      <p:ext uri="{BB962C8B-B14F-4D97-AF65-F5344CB8AC3E}">
        <p14:creationId xmlns:p14="http://schemas.microsoft.com/office/powerpoint/2010/main" val="68071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A0F16A9-47D3-49D6-AFC1-207269C9742B}"/>
              </a:ext>
            </a:extLst>
          </p:cNvPr>
          <p:cNvGraphicFramePr>
            <a:graphicFrameLocks noGrp="1"/>
          </p:cNvGraphicFramePr>
          <p:nvPr>
            <p:extLst>
              <p:ext uri="{D42A27DB-BD31-4B8C-83A1-F6EECF244321}">
                <p14:modId xmlns:p14="http://schemas.microsoft.com/office/powerpoint/2010/main" val="2905251985"/>
              </p:ext>
            </p:extLst>
          </p:nvPr>
        </p:nvGraphicFramePr>
        <p:xfrm>
          <a:off x="6326372" y="1253334"/>
          <a:ext cx="5733837" cy="4351332"/>
        </p:xfrm>
        <a:graphic>
          <a:graphicData uri="http://schemas.openxmlformats.org/drawingml/2006/table">
            <a:tbl>
              <a:tblPr>
                <a:tableStyleId>{5C22544A-7EE6-4342-B048-85BDC9FD1C3A}</a:tableStyleId>
              </a:tblPr>
              <a:tblGrid>
                <a:gridCol w="425302">
                  <a:extLst>
                    <a:ext uri="{9D8B030D-6E8A-4147-A177-3AD203B41FA5}">
                      <a16:colId xmlns:a16="http://schemas.microsoft.com/office/drawing/2014/main" val="1916277931"/>
                    </a:ext>
                  </a:extLst>
                </a:gridCol>
                <a:gridCol w="1127990">
                  <a:extLst>
                    <a:ext uri="{9D8B030D-6E8A-4147-A177-3AD203B41FA5}">
                      <a16:colId xmlns:a16="http://schemas.microsoft.com/office/drawing/2014/main" val="1593705630"/>
                    </a:ext>
                  </a:extLst>
                </a:gridCol>
                <a:gridCol w="2221266">
                  <a:extLst>
                    <a:ext uri="{9D8B030D-6E8A-4147-A177-3AD203B41FA5}">
                      <a16:colId xmlns:a16="http://schemas.microsoft.com/office/drawing/2014/main" val="3582404777"/>
                    </a:ext>
                  </a:extLst>
                </a:gridCol>
                <a:gridCol w="701749">
                  <a:extLst>
                    <a:ext uri="{9D8B030D-6E8A-4147-A177-3AD203B41FA5}">
                      <a16:colId xmlns:a16="http://schemas.microsoft.com/office/drawing/2014/main" val="3717175057"/>
                    </a:ext>
                  </a:extLst>
                </a:gridCol>
                <a:gridCol w="574158">
                  <a:extLst>
                    <a:ext uri="{9D8B030D-6E8A-4147-A177-3AD203B41FA5}">
                      <a16:colId xmlns:a16="http://schemas.microsoft.com/office/drawing/2014/main" val="2731302141"/>
                    </a:ext>
                  </a:extLst>
                </a:gridCol>
                <a:gridCol w="116958">
                  <a:extLst>
                    <a:ext uri="{9D8B030D-6E8A-4147-A177-3AD203B41FA5}">
                      <a16:colId xmlns:a16="http://schemas.microsoft.com/office/drawing/2014/main" val="2430512182"/>
                    </a:ext>
                  </a:extLst>
                </a:gridCol>
                <a:gridCol w="566414">
                  <a:extLst>
                    <a:ext uri="{9D8B030D-6E8A-4147-A177-3AD203B41FA5}">
                      <a16:colId xmlns:a16="http://schemas.microsoft.com/office/drawing/2014/main" val="3344966714"/>
                    </a:ext>
                  </a:extLst>
                </a:gridCol>
              </a:tblGrid>
              <a:tr h="362611">
                <a:tc gridSpan="7">
                  <a:txBody>
                    <a:bodyPr/>
                    <a:lstStyle/>
                    <a:p>
                      <a:pPr algn="l" fontAlgn="ctr"/>
                      <a:r>
                        <a:rPr lang="pt-BR" sz="1400" b="1" u="none" strike="noStrike" dirty="0">
                          <a:solidFill>
                            <a:srgbClr val="002060"/>
                          </a:solidFill>
                          <a:effectLst/>
                        </a:rPr>
                        <a:t>Componente VI - Acompanhamento e Avaliação</a:t>
                      </a:r>
                      <a:endParaRPr lang="pt-BR" sz="1400" b="1" i="0" u="none" strike="noStrike" dirty="0">
                        <a:solidFill>
                          <a:srgbClr val="002060"/>
                        </a:solidFill>
                        <a:effectLst/>
                        <a:latin typeface="Calibri" panose="020F0502020204030204" pitchFamily="34" charset="0"/>
                      </a:endParaRPr>
                    </a:p>
                  </a:txBody>
                  <a:tcPr marL="7554" marR="7554" marT="7554"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2934736070"/>
                  </a:ext>
                </a:extLst>
              </a:tr>
              <a:tr h="362611">
                <a:tc gridSpan="3">
                  <a:txBody>
                    <a:bodyPr/>
                    <a:lstStyle/>
                    <a:p>
                      <a:pPr algn="l" fontAlgn="ctr"/>
                      <a:endParaRPr lang="pt-BR" sz="900" b="0" i="0" u="none" strike="noStrike" dirty="0">
                        <a:solidFill>
                          <a:srgbClr val="000000"/>
                        </a:solidFill>
                        <a:effectLst/>
                        <a:latin typeface="Calibri" panose="020F0502020204030204" pitchFamily="34" charset="0"/>
                      </a:endParaRPr>
                    </a:p>
                  </a:txBody>
                  <a:tcPr marL="7554" marR="7554" marT="7554" marB="0" anchor="ctr"/>
                </a:tc>
                <a:tc hMerge="1">
                  <a:txBody>
                    <a:bodyPr/>
                    <a:lstStyle/>
                    <a:p>
                      <a:pPr algn="l" fontAlgn="ctr"/>
                      <a:endParaRPr lang="pt-BR" sz="900" b="0" i="0" u="none" strike="noStrike" dirty="0">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a:txBody>
                    <a:bodyPr/>
                    <a:lstStyle/>
                    <a:p>
                      <a:pPr algn="ctr"/>
                      <a:r>
                        <a:rPr lang="pt-BR" sz="900" u="none" strike="noStrike" dirty="0">
                          <a:effectLst/>
                        </a:rPr>
                        <a:t>CBH         Maranhão-DF</a:t>
                      </a:r>
                      <a:endParaRPr lang="pt-BR" dirty="0"/>
                    </a:p>
                  </a:txBody>
                  <a:tcPr marL="7554" marR="7554" marT="7554" marB="0" anchor="ctr"/>
                </a:tc>
                <a:tc gridSpan="2">
                  <a:txBody>
                    <a:bodyPr/>
                    <a:lstStyle/>
                    <a:p>
                      <a:pPr algn="ctr" fontAlgn="ctr"/>
                      <a:r>
                        <a:rPr lang="pt-BR" sz="900" u="none" strike="noStrike" dirty="0">
                          <a:effectLst/>
                        </a:rPr>
                        <a:t>CBH      Paranaíba-DF</a:t>
                      </a:r>
                      <a:endParaRPr lang="pt-BR" sz="900" b="0" i="0" u="none" strike="noStrike" dirty="0">
                        <a:solidFill>
                          <a:srgbClr val="000000"/>
                        </a:solidFill>
                        <a:effectLst/>
                        <a:latin typeface="Calibri" panose="020F0502020204030204" pitchFamily="34" charset="0"/>
                      </a:endParaRPr>
                    </a:p>
                  </a:txBody>
                  <a:tcPr marL="7554" marR="7554" marT="7554" marB="0" anchor="ctr"/>
                </a:tc>
                <a:tc hMerge="1">
                  <a:txBody>
                    <a:bodyPr/>
                    <a:lstStyle/>
                    <a:p>
                      <a:pPr algn="ctr" fontAlgn="ctr"/>
                      <a:r>
                        <a:rPr lang="pt-BR" sz="900" u="none" strike="noStrike" dirty="0">
                          <a:effectLst/>
                        </a:rPr>
                        <a:t>CBH                     Preto-DF</a:t>
                      </a:r>
                      <a:endParaRPr lang="pt-BR" sz="900" b="0" i="0" u="none" strike="noStrike" dirty="0">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dirty="0">
                          <a:effectLst/>
                        </a:rPr>
                        <a:t>CBH                     Preto-DF</a:t>
                      </a:r>
                      <a:endParaRPr lang="pt-BR" sz="900" b="0" i="0" u="none" strike="noStrike" dirty="0">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3274676678"/>
                  </a:ext>
                </a:extLst>
              </a:tr>
              <a:tr h="362611">
                <a:tc rowSpan="2">
                  <a:txBody>
                    <a:bodyPr/>
                    <a:lstStyle/>
                    <a:p>
                      <a:pPr algn="ctr" fontAlgn="ctr"/>
                      <a:r>
                        <a:rPr lang="pt-BR" sz="900" u="none" strike="noStrike" dirty="0">
                          <a:effectLst/>
                        </a:rPr>
                        <a:t>VI. 1</a:t>
                      </a:r>
                      <a:endParaRPr lang="pt-BR" sz="900" b="0" i="0" u="none" strike="noStrike" dirty="0">
                        <a:solidFill>
                          <a:srgbClr val="000000"/>
                        </a:solidFill>
                        <a:effectLst/>
                        <a:latin typeface="Calibri" panose="020F0502020204030204" pitchFamily="34" charset="0"/>
                      </a:endParaRPr>
                    </a:p>
                  </a:txBody>
                  <a:tcPr marL="7554" marR="7554" marT="7554" marB="0" anchor="ctr"/>
                </a:tc>
                <a:tc gridSpan="6">
                  <a:txBody>
                    <a:bodyPr/>
                    <a:lstStyle/>
                    <a:p>
                      <a:pPr algn="l" fontAlgn="ctr"/>
                      <a:r>
                        <a:rPr lang="pt-BR" sz="900" u="none" strike="noStrike">
                          <a:effectLst/>
                        </a:rPr>
                        <a:t>Ações conjuntas de Acompanhamento e Avaliação</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1336658987"/>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a:txBody>
                    <a:bodyPr/>
                    <a:lstStyle/>
                    <a:p>
                      <a:pPr algn="l" fontAlgn="ctr"/>
                      <a:r>
                        <a:rPr lang="pt-BR" sz="900" u="none" strike="noStrike">
                          <a:effectLst/>
                        </a:rPr>
                        <a:t>Participação em atividades do CRH-DF</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dirty="0">
                          <a:effectLst/>
                        </a:rPr>
                        <a:t>Reuniões Ordinárias</a:t>
                      </a:r>
                      <a:endParaRPr lang="pt-BR" sz="900" b="0" i="0" u="none" strike="noStrike" dirty="0">
                        <a:solidFill>
                          <a:srgbClr val="000000"/>
                        </a:solidFill>
                        <a:effectLst/>
                        <a:latin typeface="Calibri" panose="020F0502020204030204" pitchFamily="34" charset="0"/>
                      </a:endParaRPr>
                    </a:p>
                  </a:txBody>
                  <a:tcPr marL="7554" marR="7554" marT="7554" marB="0" anchor="ctr"/>
                </a:tc>
                <a:tc>
                  <a:txBody>
                    <a:bodyPr/>
                    <a:lstStyle/>
                    <a:p>
                      <a:pPr algn="ctr"/>
                      <a:r>
                        <a:rPr lang="pt-BR" sz="900" u="none" strike="noStrike" dirty="0">
                          <a:effectLst/>
                        </a:rPr>
                        <a:t>Sim (2)</a:t>
                      </a:r>
                      <a:endParaRPr lang="pt-BR" dirty="0"/>
                    </a:p>
                  </a:txBody>
                  <a:tcPr marL="7554" marR="7554" marT="7554" marB="0" anchor="ctr"/>
                </a:tc>
                <a:tc>
                  <a:txBody>
                    <a:bodyPr/>
                    <a:lstStyle/>
                    <a:p>
                      <a:pPr algn="ctr" fontAlgn="ctr"/>
                      <a:r>
                        <a:rPr lang="pt-BR" sz="900" u="none" strike="noStrike" dirty="0">
                          <a:effectLst/>
                        </a:rPr>
                        <a:t>sim (4)</a:t>
                      </a: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dirty="0">
                          <a:effectLst/>
                        </a:rPr>
                        <a:t>Sim (2)</a:t>
                      </a:r>
                      <a:endParaRPr lang="pt-BR" sz="900" b="0" i="0" u="none" strike="noStrike" dirty="0">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1986921371"/>
                  </a:ext>
                </a:extLst>
              </a:tr>
              <a:tr h="362611">
                <a:tc rowSpan="8">
                  <a:txBody>
                    <a:bodyPr/>
                    <a:lstStyle/>
                    <a:p>
                      <a:pPr algn="ctr" fontAlgn="ctr"/>
                      <a:r>
                        <a:rPr lang="pt-BR" sz="900" u="none" strike="noStrike" dirty="0">
                          <a:effectLst/>
                        </a:rPr>
                        <a:t>VI.2</a:t>
                      </a:r>
                      <a:endParaRPr lang="pt-BR" sz="900" b="0" i="0" u="none" strike="noStrike" dirty="0">
                        <a:solidFill>
                          <a:srgbClr val="000000"/>
                        </a:solidFill>
                        <a:effectLst/>
                        <a:latin typeface="Calibri" panose="020F0502020204030204" pitchFamily="34" charset="0"/>
                      </a:endParaRPr>
                    </a:p>
                  </a:txBody>
                  <a:tcPr marL="7554" marR="7554" marT="7554" marB="0" anchor="ctr"/>
                </a:tc>
                <a:tc gridSpan="6">
                  <a:txBody>
                    <a:bodyPr/>
                    <a:lstStyle/>
                    <a:p>
                      <a:pPr algn="l" fontAlgn="ctr"/>
                      <a:r>
                        <a:rPr lang="pt-BR" sz="900" u="none" strike="noStrike">
                          <a:effectLst/>
                        </a:rPr>
                        <a:t>Avaliação da efetividade do programa</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l"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2582017660"/>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A realização de oficinas de planejamento e acompanhamento promovidas pela ANA auxiliam o cumprimento das metas pelo CBH</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2315488168"/>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Os procedimentos administrativos adotados para certificação das metas são suficientes?</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38457680"/>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O CBH possui as condições necessárias para atingir as metas propostas pelo Procomites?</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1219530206"/>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O apoio prestado pelo orgão gestor de recursos hídricos é suficiente para o cumprimento das metas?</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875180198"/>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O aporte de recursos do Procomitês impactarem positivamente na atuação do CBH?</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3159864901"/>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Houve uma boa integração entre as ações propostas pelo Estado e as metas estabelecidas para o CBH?</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a:effectLst/>
                        </a:rPr>
                        <a:t>Sim</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2865375908"/>
                  </a:ext>
                </a:extLst>
              </a:tr>
              <a:tr h="362611">
                <a:tc v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l" fontAlgn="ctr"/>
                      <a:r>
                        <a:rPr lang="pt-BR" sz="900" u="none" strike="noStrike">
                          <a:effectLst/>
                        </a:rPr>
                        <a:t>O Procomitês contribuiu para o aperfeiçoamento da atuação do CBH?</a:t>
                      </a:r>
                      <a:endParaRPr lang="pt-BR" sz="900" b="0" i="0" u="none" strike="noStrike">
                        <a:solidFill>
                          <a:srgbClr val="000000"/>
                        </a:solidFill>
                        <a:effectLst/>
                        <a:latin typeface="Calibri" panose="020F0502020204030204" pitchFamily="34" charset="0"/>
                      </a:endParaRPr>
                    </a:p>
                  </a:txBody>
                  <a:tcPr marL="7554" marR="7554" marT="7554" marB="0" anchor="ctr"/>
                </a:tc>
                <a:tc hMerge="1">
                  <a:txBody>
                    <a:bodyPr/>
                    <a:lstStyle/>
                    <a:p>
                      <a:endParaRPr lang="pt-BR"/>
                    </a:p>
                  </a:txBody>
                  <a:tcPr/>
                </a:tc>
                <a:tc>
                  <a:txBody>
                    <a:bodyPr/>
                    <a:lstStyle/>
                    <a:p>
                      <a:pPr algn="ctr" fontAlgn="ctr"/>
                      <a:r>
                        <a:rPr lang="pt-BR" sz="900" u="none" strike="noStrike" dirty="0">
                          <a:effectLst/>
                        </a:rPr>
                        <a:t>Sim</a:t>
                      </a:r>
                      <a:endParaRPr lang="pt-BR" sz="900" b="0" i="0" u="none" strike="noStrike" dirty="0">
                        <a:solidFill>
                          <a:srgbClr val="000000"/>
                        </a:solidFill>
                        <a:effectLst/>
                        <a:latin typeface="Calibri" panose="020F0502020204030204" pitchFamily="34" charset="0"/>
                      </a:endParaRPr>
                    </a:p>
                  </a:txBody>
                  <a:tcPr marL="7554" marR="7554" marT="7554" marB="0" anchor="ctr"/>
                </a:tc>
                <a:tc>
                  <a:txBody>
                    <a:bodyPr/>
                    <a:lstStyle/>
                    <a:p>
                      <a:pPr algn="ctr" fontAlgn="ctr"/>
                      <a:r>
                        <a:rPr lang="pt-BR" sz="900" u="none" strike="noStrike" dirty="0">
                          <a:effectLst/>
                        </a:rPr>
                        <a:t>Sim</a:t>
                      </a:r>
                      <a:endParaRPr lang="pt-BR" sz="900" b="0" i="0" u="none" strike="noStrike" dirty="0">
                        <a:solidFill>
                          <a:srgbClr val="000000"/>
                        </a:solidFill>
                        <a:effectLst/>
                        <a:latin typeface="Calibri" panose="020F0502020204030204" pitchFamily="34" charset="0"/>
                      </a:endParaRPr>
                    </a:p>
                  </a:txBody>
                  <a:tcPr marL="7554" marR="7554" marT="7554" marB="0" anchor="ctr"/>
                </a:tc>
                <a:tc gridSpan="2">
                  <a:txBody>
                    <a:bodyPr/>
                    <a:lstStyle/>
                    <a:p>
                      <a:pPr algn="ctr" fontAlgn="ctr"/>
                      <a:r>
                        <a:rPr lang="pt-BR" sz="900" u="none" strike="noStrike" dirty="0">
                          <a:effectLst/>
                        </a:rPr>
                        <a:t>Sim</a:t>
                      </a:r>
                      <a:endParaRPr lang="pt-BR" sz="900" b="0" i="0" u="none" strike="noStrike" dirty="0">
                        <a:solidFill>
                          <a:srgbClr val="000000"/>
                        </a:solidFill>
                        <a:effectLst/>
                        <a:latin typeface="Calibri" panose="020F0502020204030204" pitchFamily="34" charset="0"/>
                      </a:endParaRPr>
                    </a:p>
                  </a:txBody>
                  <a:tcPr marL="7554" marR="7554" marT="7554"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554" marR="7554" marT="7554" marB="0" anchor="ctr"/>
                </a:tc>
                <a:extLst>
                  <a:ext uri="{0D108BD9-81ED-4DB2-BD59-A6C34878D82A}">
                    <a16:rowId xmlns:a16="http://schemas.microsoft.com/office/drawing/2014/main" val="549427502"/>
                  </a:ext>
                </a:extLst>
              </a:tr>
            </a:tbl>
          </a:graphicData>
        </a:graphic>
      </p:graphicFrame>
      <p:pic>
        <p:nvPicPr>
          <p:cNvPr id="4" name="Imagem 3">
            <a:extLst>
              <a:ext uri="{FF2B5EF4-FFF2-40B4-BE49-F238E27FC236}">
                <a16:creationId xmlns:a16="http://schemas.microsoft.com/office/drawing/2014/main" id="{3F2C4B3C-BBF3-4785-9279-10B40397EA54}"/>
              </a:ext>
            </a:extLst>
          </p:cNvPr>
          <p:cNvPicPr>
            <a:picLocks noChangeAspect="1"/>
          </p:cNvPicPr>
          <p:nvPr/>
        </p:nvPicPr>
        <p:blipFill>
          <a:blip r:embed="rId2"/>
          <a:stretch>
            <a:fillRect/>
          </a:stretch>
        </p:blipFill>
        <p:spPr>
          <a:xfrm>
            <a:off x="5128660" y="1382233"/>
            <a:ext cx="323850" cy="4821149"/>
          </a:xfrm>
          <a:prstGeom prst="rect">
            <a:avLst/>
          </a:prstGeom>
        </p:spPr>
      </p:pic>
      <p:graphicFrame>
        <p:nvGraphicFramePr>
          <p:cNvPr id="5" name="Tabela 4">
            <a:extLst>
              <a:ext uri="{FF2B5EF4-FFF2-40B4-BE49-F238E27FC236}">
                <a16:creationId xmlns:a16="http://schemas.microsoft.com/office/drawing/2014/main" id="{EA74AC36-6E36-4BCE-9E15-634951DCE6D8}"/>
              </a:ext>
            </a:extLst>
          </p:cNvPr>
          <p:cNvGraphicFramePr>
            <a:graphicFrameLocks noGrp="1"/>
          </p:cNvGraphicFramePr>
          <p:nvPr>
            <p:extLst>
              <p:ext uri="{D42A27DB-BD31-4B8C-83A1-F6EECF244321}">
                <p14:modId xmlns:p14="http://schemas.microsoft.com/office/powerpoint/2010/main" val="4079258033"/>
              </p:ext>
            </p:extLst>
          </p:nvPr>
        </p:nvGraphicFramePr>
        <p:xfrm>
          <a:off x="131791" y="979872"/>
          <a:ext cx="5025225" cy="5223510"/>
        </p:xfrm>
        <a:graphic>
          <a:graphicData uri="http://schemas.openxmlformats.org/drawingml/2006/table">
            <a:tbl>
              <a:tblPr>
                <a:tableStyleId>{5C22544A-7EE6-4342-B048-85BDC9FD1C3A}</a:tableStyleId>
              </a:tblPr>
              <a:tblGrid>
                <a:gridCol w="252449">
                  <a:extLst>
                    <a:ext uri="{9D8B030D-6E8A-4147-A177-3AD203B41FA5}">
                      <a16:colId xmlns:a16="http://schemas.microsoft.com/office/drawing/2014/main" val="804350642"/>
                    </a:ext>
                  </a:extLst>
                </a:gridCol>
                <a:gridCol w="1234445">
                  <a:extLst>
                    <a:ext uri="{9D8B030D-6E8A-4147-A177-3AD203B41FA5}">
                      <a16:colId xmlns:a16="http://schemas.microsoft.com/office/drawing/2014/main" val="4050250275"/>
                    </a:ext>
                  </a:extLst>
                </a:gridCol>
                <a:gridCol w="2254221">
                  <a:extLst>
                    <a:ext uri="{9D8B030D-6E8A-4147-A177-3AD203B41FA5}">
                      <a16:colId xmlns:a16="http://schemas.microsoft.com/office/drawing/2014/main" val="2460420091"/>
                    </a:ext>
                  </a:extLst>
                </a:gridCol>
                <a:gridCol w="1284110">
                  <a:extLst>
                    <a:ext uri="{9D8B030D-6E8A-4147-A177-3AD203B41FA5}">
                      <a16:colId xmlns:a16="http://schemas.microsoft.com/office/drawing/2014/main" val="3100257961"/>
                    </a:ext>
                  </a:extLst>
                </a:gridCol>
              </a:tblGrid>
              <a:tr h="445770">
                <a:tc gridSpan="3">
                  <a:txBody>
                    <a:bodyPr/>
                    <a:lstStyle/>
                    <a:p>
                      <a:pPr algn="l" fontAlgn="ctr"/>
                      <a:r>
                        <a:rPr lang="pt-BR" sz="1200" b="1" u="none" strike="noStrike" dirty="0">
                          <a:solidFill>
                            <a:srgbClr val="C00000"/>
                          </a:solidFill>
                          <a:effectLst/>
                        </a:rPr>
                        <a:t>COMPONENTE VI: Acompanhamento e Avaliação</a:t>
                      </a:r>
                      <a:endParaRPr lang="pt-BR" sz="12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b="1" u="none" strike="noStrike" dirty="0">
                          <a:effectLst/>
                        </a:rPr>
                        <a:t>Peso 10</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1419485"/>
                  </a:ext>
                </a:extLst>
              </a:tr>
              <a:tr h="445770">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a:effectLst/>
                        </a:rPr>
                        <a:t>Descrição da Meta</a:t>
                      </a:r>
                      <a:endParaRPr lang="pt-B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697578"/>
                  </a:ext>
                </a:extLst>
              </a:tr>
              <a:tr h="636270">
                <a:tc>
                  <a:txBody>
                    <a:bodyPr/>
                    <a:lstStyle/>
                    <a:p>
                      <a:pPr algn="ctr" fontAlgn="ctr"/>
                      <a:r>
                        <a:rPr lang="pt-BR" sz="1100" u="none" strike="noStrike">
                          <a:effectLst/>
                        </a:rPr>
                        <a:t>VI.1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Ações conjuntas de Acompanhamento e Avaliação</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Atender às convocações ou solicitações do Conselho Estadual, do Órgão / Entidade Estadual ou da ANA, indicando representantes para participar das atividades de acompanhamento e avaliação da implementação do PROCOMITÊS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 CERH e EE</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181125"/>
                  </a:ext>
                </a:extLst>
              </a:tr>
              <a:tr h="636270">
                <a:tc>
                  <a:txBody>
                    <a:bodyPr/>
                    <a:lstStyle/>
                    <a:p>
                      <a:pPr algn="ctr" fontAlgn="ctr"/>
                      <a:r>
                        <a:rPr lang="pt-BR" sz="1100" u="none" strike="noStrike">
                          <a:effectLst/>
                        </a:rPr>
                        <a:t>VI.2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Avaliação da efetividade do programa</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Responder questionário ou outro documento formulado pela ANA, ou ainda participar de atividade proposta pela ANA , como subsidio para avaliação da efetividade das ações do Programa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 CERH e EE</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7807033"/>
                  </a:ext>
                </a:extLst>
              </a:tr>
              <a:tr h="636270">
                <a:tc>
                  <a:txBody>
                    <a:bodyPr/>
                    <a:lstStyle/>
                    <a:p>
                      <a:pPr algn="ctr" fontAlgn="ctr"/>
                      <a:r>
                        <a:rPr lang="pt-BR" sz="1100" u="none" strike="noStrike">
                          <a:effectLst/>
                        </a:rPr>
                        <a:t>VI.3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Autoavaliação do Comitê</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Responder questionário ou outro documento formulado pela ANA, ou ainda participar de atividade proposta pela ANA, como subsidio para avaliação da atuação do comite no âmbito do Sistema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4453678"/>
                  </a:ext>
                </a:extLst>
              </a:tr>
              <a:tr h="636270">
                <a:tc>
                  <a:txBody>
                    <a:bodyPr/>
                    <a:lstStyle/>
                    <a:p>
                      <a:pPr algn="ctr" fontAlgn="ctr"/>
                      <a:r>
                        <a:rPr lang="pt-BR" sz="1100" u="none" strike="noStrike">
                          <a:effectLst/>
                        </a:rPr>
                        <a:t>VI.4</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Acompanhamento do PROCOMITÊS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Acompanhar o processo de implementação do Programa em cada comitê, mediante a constituição de Grupo de Trabalho, Câmara Técnica Temporária ou outra instancia específica no âmbito do Conselho Estadual de Recursos Hídricos.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CERH</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609522"/>
                  </a:ext>
                </a:extLst>
              </a:tr>
              <a:tr h="636270">
                <a:tc>
                  <a:txBody>
                    <a:bodyPr/>
                    <a:lstStyle/>
                    <a:p>
                      <a:pPr algn="ctr" fontAlgn="ctr"/>
                      <a:r>
                        <a:rPr lang="pt-BR" sz="1100" u="none" strike="noStrike">
                          <a:effectLst/>
                        </a:rPr>
                        <a:t>VI.5</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Certificação das Metas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Metas do comitê aferidas e certificadas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CERH</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5022549"/>
                  </a:ext>
                </a:extLst>
              </a:tr>
            </a:tbl>
          </a:graphicData>
        </a:graphic>
      </p:graphicFrame>
      <p:pic>
        <p:nvPicPr>
          <p:cNvPr id="6" name="Imagem 5">
            <a:extLst>
              <a:ext uri="{FF2B5EF4-FFF2-40B4-BE49-F238E27FC236}">
                <a16:creationId xmlns:a16="http://schemas.microsoft.com/office/drawing/2014/main" id="{8083AEFC-F8E9-44C3-B9F2-DD660A3D3442}"/>
              </a:ext>
            </a:extLst>
          </p:cNvPr>
          <p:cNvPicPr>
            <a:picLocks noChangeAspect="1"/>
          </p:cNvPicPr>
          <p:nvPr/>
        </p:nvPicPr>
        <p:blipFill>
          <a:blip r:embed="rId3"/>
          <a:stretch>
            <a:fillRect/>
          </a:stretch>
        </p:blipFill>
        <p:spPr>
          <a:xfrm>
            <a:off x="5171413" y="991708"/>
            <a:ext cx="266700" cy="390525"/>
          </a:xfrm>
          <a:prstGeom prst="rect">
            <a:avLst/>
          </a:prstGeom>
        </p:spPr>
      </p:pic>
      <p:sp>
        <p:nvSpPr>
          <p:cNvPr id="7" name="Retângulo 6">
            <a:extLst>
              <a:ext uri="{FF2B5EF4-FFF2-40B4-BE49-F238E27FC236}">
                <a16:creationId xmlns:a16="http://schemas.microsoft.com/office/drawing/2014/main" id="{C6862562-E3D8-4A07-9D34-A16B7DC3BA81}"/>
              </a:ext>
            </a:extLst>
          </p:cNvPr>
          <p:cNvSpPr/>
          <p:nvPr/>
        </p:nvSpPr>
        <p:spPr>
          <a:xfrm>
            <a:off x="99891" y="1881962"/>
            <a:ext cx="5445885" cy="188196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6630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F2C4B3C-BBF3-4785-9279-10B40397EA54}"/>
              </a:ext>
            </a:extLst>
          </p:cNvPr>
          <p:cNvPicPr>
            <a:picLocks noChangeAspect="1"/>
          </p:cNvPicPr>
          <p:nvPr/>
        </p:nvPicPr>
        <p:blipFill>
          <a:blip r:embed="rId2"/>
          <a:stretch>
            <a:fillRect/>
          </a:stretch>
        </p:blipFill>
        <p:spPr>
          <a:xfrm>
            <a:off x="5702821" y="1382233"/>
            <a:ext cx="323850" cy="4821149"/>
          </a:xfrm>
          <a:prstGeom prst="rect">
            <a:avLst/>
          </a:prstGeom>
        </p:spPr>
      </p:pic>
      <p:graphicFrame>
        <p:nvGraphicFramePr>
          <p:cNvPr id="5" name="Tabela 4">
            <a:extLst>
              <a:ext uri="{FF2B5EF4-FFF2-40B4-BE49-F238E27FC236}">
                <a16:creationId xmlns:a16="http://schemas.microsoft.com/office/drawing/2014/main" id="{EA74AC36-6E36-4BCE-9E15-634951DCE6D8}"/>
              </a:ext>
            </a:extLst>
          </p:cNvPr>
          <p:cNvGraphicFramePr>
            <a:graphicFrameLocks noGrp="1"/>
          </p:cNvGraphicFramePr>
          <p:nvPr>
            <p:extLst>
              <p:ext uri="{D42A27DB-BD31-4B8C-83A1-F6EECF244321}">
                <p14:modId xmlns:p14="http://schemas.microsoft.com/office/powerpoint/2010/main" val="323523321"/>
              </p:ext>
            </p:extLst>
          </p:nvPr>
        </p:nvGraphicFramePr>
        <p:xfrm>
          <a:off x="705952" y="979872"/>
          <a:ext cx="5025225" cy="5223510"/>
        </p:xfrm>
        <a:graphic>
          <a:graphicData uri="http://schemas.openxmlformats.org/drawingml/2006/table">
            <a:tbl>
              <a:tblPr>
                <a:tableStyleId>{5C22544A-7EE6-4342-B048-85BDC9FD1C3A}</a:tableStyleId>
              </a:tblPr>
              <a:tblGrid>
                <a:gridCol w="252449">
                  <a:extLst>
                    <a:ext uri="{9D8B030D-6E8A-4147-A177-3AD203B41FA5}">
                      <a16:colId xmlns:a16="http://schemas.microsoft.com/office/drawing/2014/main" val="804350642"/>
                    </a:ext>
                  </a:extLst>
                </a:gridCol>
                <a:gridCol w="1234445">
                  <a:extLst>
                    <a:ext uri="{9D8B030D-6E8A-4147-A177-3AD203B41FA5}">
                      <a16:colId xmlns:a16="http://schemas.microsoft.com/office/drawing/2014/main" val="4050250275"/>
                    </a:ext>
                  </a:extLst>
                </a:gridCol>
                <a:gridCol w="2254221">
                  <a:extLst>
                    <a:ext uri="{9D8B030D-6E8A-4147-A177-3AD203B41FA5}">
                      <a16:colId xmlns:a16="http://schemas.microsoft.com/office/drawing/2014/main" val="2460420091"/>
                    </a:ext>
                  </a:extLst>
                </a:gridCol>
                <a:gridCol w="1284110">
                  <a:extLst>
                    <a:ext uri="{9D8B030D-6E8A-4147-A177-3AD203B41FA5}">
                      <a16:colId xmlns:a16="http://schemas.microsoft.com/office/drawing/2014/main" val="3100257961"/>
                    </a:ext>
                  </a:extLst>
                </a:gridCol>
              </a:tblGrid>
              <a:tr h="445770">
                <a:tc gridSpan="3">
                  <a:txBody>
                    <a:bodyPr/>
                    <a:lstStyle/>
                    <a:p>
                      <a:pPr algn="l" fontAlgn="ctr"/>
                      <a:r>
                        <a:rPr lang="pt-BR" sz="1200" b="1" u="none" strike="noStrike" dirty="0">
                          <a:solidFill>
                            <a:srgbClr val="C00000"/>
                          </a:solidFill>
                          <a:effectLst/>
                        </a:rPr>
                        <a:t>COMPONENTE VI: Acompanhamento e Avaliação</a:t>
                      </a:r>
                      <a:endParaRPr lang="pt-BR" sz="12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b="1" u="none" strike="noStrike" dirty="0">
                          <a:effectLst/>
                        </a:rPr>
                        <a:t>Peso 10</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1419485"/>
                  </a:ext>
                </a:extLst>
              </a:tr>
              <a:tr h="445770">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a:effectLst/>
                        </a:rPr>
                        <a:t>Descrição da Meta</a:t>
                      </a:r>
                      <a:endParaRPr lang="pt-B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697578"/>
                  </a:ext>
                </a:extLst>
              </a:tr>
              <a:tr h="636270">
                <a:tc>
                  <a:txBody>
                    <a:bodyPr/>
                    <a:lstStyle/>
                    <a:p>
                      <a:pPr algn="ctr" fontAlgn="ctr"/>
                      <a:r>
                        <a:rPr lang="pt-BR" sz="1100" u="none" strike="noStrike">
                          <a:effectLst/>
                        </a:rPr>
                        <a:t>VI.1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Ações conjuntas de Acompanhamento e Avaliação</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Atender às convocações ou </a:t>
                      </a:r>
                      <a:r>
                        <a:rPr lang="pt-BR" sz="1000" u="none" strike="noStrike" dirty="0" err="1">
                          <a:effectLst/>
                        </a:rPr>
                        <a:t>solicitaçoes</a:t>
                      </a:r>
                      <a:r>
                        <a:rPr lang="pt-BR" sz="1000" u="none" strike="noStrike" dirty="0">
                          <a:effectLst/>
                        </a:rPr>
                        <a:t> do Conselho Estadual, do Órgão / Entidade Estadual ou da ANA, indicando representantes para participar das atividades de acompanhamento e avaliação da implementação do PROCOMITÊS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 CERH e EE</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181125"/>
                  </a:ext>
                </a:extLst>
              </a:tr>
              <a:tr h="636270">
                <a:tc>
                  <a:txBody>
                    <a:bodyPr/>
                    <a:lstStyle/>
                    <a:p>
                      <a:pPr algn="ctr" fontAlgn="ctr"/>
                      <a:r>
                        <a:rPr lang="pt-BR" sz="1100" u="none" strike="noStrike">
                          <a:effectLst/>
                        </a:rPr>
                        <a:t>VI.2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Avaliação da efetividade do programa</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Responder questionário ou outro documento formulado pela ANA, ou ainda participar de atividade proposta pela ANA , como subsidio para avaliação da efetividade das ações do Programa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 CERH e EE</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7807033"/>
                  </a:ext>
                </a:extLst>
              </a:tr>
              <a:tr h="636270">
                <a:tc>
                  <a:txBody>
                    <a:bodyPr/>
                    <a:lstStyle/>
                    <a:p>
                      <a:pPr algn="ctr" fontAlgn="ctr"/>
                      <a:r>
                        <a:rPr lang="pt-BR" sz="1100" u="none" strike="noStrike">
                          <a:effectLst/>
                        </a:rPr>
                        <a:t>VI.3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Autoavaliação do Comitê</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Responder questionário ou outro documento formulado pela ANA, ou ainda participar de atividade proposta pela ANA, como subsidio para avaliação da atuação do </a:t>
                      </a:r>
                      <a:r>
                        <a:rPr lang="pt-BR" sz="1000" u="none" strike="noStrike" dirty="0" err="1">
                          <a:effectLst/>
                        </a:rPr>
                        <a:t>comite</a:t>
                      </a:r>
                      <a:r>
                        <a:rPr lang="pt-BR" sz="1000" u="none" strike="noStrike" dirty="0">
                          <a:effectLst/>
                        </a:rPr>
                        <a:t> no âmbito do Sistema Estadual de Recursos Hídricos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4453678"/>
                  </a:ext>
                </a:extLst>
              </a:tr>
              <a:tr h="636270">
                <a:tc>
                  <a:txBody>
                    <a:bodyPr/>
                    <a:lstStyle/>
                    <a:p>
                      <a:pPr algn="ctr" fontAlgn="ctr"/>
                      <a:r>
                        <a:rPr lang="pt-BR" sz="1100" u="none" strike="noStrike">
                          <a:effectLst/>
                        </a:rPr>
                        <a:t>VI.4</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Acompanhamento do PROCOMITÊS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Acompanhar o processo de implementação do Programa em cada comitê, mediante a constituição de Grupo de Trabalho, Câmara Técnica Temporária ou outra instancia específica no âmbito do Conselho Estadual de Recursos Hídricos.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CERH</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609522"/>
                  </a:ext>
                </a:extLst>
              </a:tr>
              <a:tr h="636270">
                <a:tc>
                  <a:txBody>
                    <a:bodyPr/>
                    <a:lstStyle/>
                    <a:p>
                      <a:pPr algn="ctr" fontAlgn="ctr"/>
                      <a:r>
                        <a:rPr lang="pt-BR" sz="1100" u="none" strike="noStrike">
                          <a:effectLst/>
                        </a:rPr>
                        <a:t>VI.5</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Certificação das Metas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Metas do comitê aferidas e certificadas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CERH</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5022549"/>
                  </a:ext>
                </a:extLst>
              </a:tr>
            </a:tbl>
          </a:graphicData>
        </a:graphic>
      </p:graphicFrame>
      <p:pic>
        <p:nvPicPr>
          <p:cNvPr id="6" name="Imagem 5">
            <a:extLst>
              <a:ext uri="{FF2B5EF4-FFF2-40B4-BE49-F238E27FC236}">
                <a16:creationId xmlns:a16="http://schemas.microsoft.com/office/drawing/2014/main" id="{8083AEFC-F8E9-44C3-B9F2-DD660A3D3442}"/>
              </a:ext>
            </a:extLst>
          </p:cNvPr>
          <p:cNvPicPr>
            <a:picLocks noChangeAspect="1"/>
          </p:cNvPicPr>
          <p:nvPr/>
        </p:nvPicPr>
        <p:blipFill>
          <a:blip r:embed="rId3"/>
          <a:stretch>
            <a:fillRect/>
          </a:stretch>
        </p:blipFill>
        <p:spPr>
          <a:xfrm>
            <a:off x="5745574" y="991708"/>
            <a:ext cx="266700" cy="390525"/>
          </a:xfrm>
          <a:prstGeom prst="rect">
            <a:avLst/>
          </a:prstGeom>
        </p:spPr>
      </p:pic>
      <p:sp>
        <p:nvSpPr>
          <p:cNvPr id="7" name="Retângulo 6">
            <a:extLst>
              <a:ext uri="{FF2B5EF4-FFF2-40B4-BE49-F238E27FC236}">
                <a16:creationId xmlns:a16="http://schemas.microsoft.com/office/drawing/2014/main" id="{64E2C193-CE7B-4B4A-94BA-FA67EC9CBC84}"/>
              </a:ext>
            </a:extLst>
          </p:cNvPr>
          <p:cNvSpPr/>
          <p:nvPr/>
        </p:nvSpPr>
        <p:spPr>
          <a:xfrm>
            <a:off x="667615" y="3689498"/>
            <a:ext cx="5306322" cy="99946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D9D0051F-A870-4EDE-9DD7-5583A2E6861C}"/>
              </a:ext>
            </a:extLst>
          </p:cNvPr>
          <p:cNvPicPr>
            <a:picLocks noChangeAspect="1"/>
          </p:cNvPicPr>
          <p:nvPr/>
        </p:nvPicPr>
        <p:blipFill>
          <a:blip r:embed="rId4"/>
          <a:stretch>
            <a:fillRect/>
          </a:stretch>
        </p:blipFill>
        <p:spPr>
          <a:xfrm>
            <a:off x="6517756" y="1001138"/>
            <a:ext cx="5461737" cy="695325"/>
          </a:xfrm>
          <a:prstGeom prst="rect">
            <a:avLst/>
          </a:prstGeom>
        </p:spPr>
      </p:pic>
      <p:graphicFrame>
        <p:nvGraphicFramePr>
          <p:cNvPr id="9" name="Tabela 8">
            <a:extLst>
              <a:ext uri="{FF2B5EF4-FFF2-40B4-BE49-F238E27FC236}">
                <a16:creationId xmlns:a16="http://schemas.microsoft.com/office/drawing/2014/main" id="{8424A675-5DEC-471C-A897-99E67FE4C067}"/>
              </a:ext>
            </a:extLst>
          </p:cNvPr>
          <p:cNvGraphicFramePr>
            <a:graphicFrameLocks noGrp="1"/>
          </p:cNvGraphicFramePr>
          <p:nvPr>
            <p:extLst>
              <p:ext uri="{D42A27DB-BD31-4B8C-83A1-F6EECF244321}">
                <p14:modId xmlns:p14="http://schemas.microsoft.com/office/powerpoint/2010/main" val="81044002"/>
              </p:ext>
            </p:extLst>
          </p:nvPr>
        </p:nvGraphicFramePr>
        <p:xfrm>
          <a:off x="6539023" y="1392865"/>
          <a:ext cx="5461738" cy="4391025"/>
        </p:xfrm>
        <a:graphic>
          <a:graphicData uri="http://schemas.openxmlformats.org/drawingml/2006/table">
            <a:tbl>
              <a:tblPr>
                <a:tableStyleId>{5C22544A-7EE6-4342-B048-85BDC9FD1C3A}</a:tableStyleId>
              </a:tblPr>
              <a:tblGrid>
                <a:gridCol w="404037">
                  <a:extLst>
                    <a:ext uri="{9D8B030D-6E8A-4147-A177-3AD203B41FA5}">
                      <a16:colId xmlns:a16="http://schemas.microsoft.com/office/drawing/2014/main" val="1082751346"/>
                    </a:ext>
                  </a:extLst>
                </a:gridCol>
                <a:gridCol w="2488019">
                  <a:extLst>
                    <a:ext uri="{9D8B030D-6E8A-4147-A177-3AD203B41FA5}">
                      <a16:colId xmlns:a16="http://schemas.microsoft.com/office/drawing/2014/main" val="4271567266"/>
                    </a:ext>
                  </a:extLst>
                </a:gridCol>
                <a:gridCol w="1052623">
                  <a:extLst>
                    <a:ext uri="{9D8B030D-6E8A-4147-A177-3AD203B41FA5}">
                      <a16:colId xmlns:a16="http://schemas.microsoft.com/office/drawing/2014/main" val="929484082"/>
                    </a:ext>
                  </a:extLst>
                </a:gridCol>
                <a:gridCol w="871870">
                  <a:extLst>
                    <a:ext uri="{9D8B030D-6E8A-4147-A177-3AD203B41FA5}">
                      <a16:colId xmlns:a16="http://schemas.microsoft.com/office/drawing/2014/main" val="1285391240"/>
                    </a:ext>
                  </a:extLst>
                </a:gridCol>
                <a:gridCol w="645189">
                  <a:extLst>
                    <a:ext uri="{9D8B030D-6E8A-4147-A177-3AD203B41FA5}">
                      <a16:colId xmlns:a16="http://schemas.microsoft.com/office/drawing/2014/main" val="2281521167"/>
                    </a:ext>
                  </a:extLst>
                </a:gridCol>
              </a:tblGrid>
              <a:tr h="457200">
                <a:tc>
                  <a:txBody>
                    <a:bodyPr/>
                    <a:lstStyle/>
                    <a:p>
                      <a:pPr algn="l" fontAlgn="ctr"/>
                      <a:r>
                        <a:rPr lang="pt-BR" sz="1100" u="none" strike="noStrike">
                          <a:effectLst/>
                        </a:rPr>
                        <a:t>VI.3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Autoavaliação do Comitê</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Maranhão-DF</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Paranaíba-DF</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Preto-DF</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1599576"/>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possui boa estrutura de apoio ao seu funcionamento?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4369714"/>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possui boa estrutura de documentação e acesso às suas resoluções e deliberações</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4674179"/>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é composto por representantes capacitadas na área de gestão de recursos hídricos</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04046455"/>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CBH é reconhecido e valorizado, pela populaçãoa em geral, na sua área de atuação?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Parcialmente</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Parcialmente</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0761398"/>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O Plano de Bacia é do conhecimento dos membros do CBH?</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0486622"/>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Houve a participação e apropriação do Plano pelas entidades representadas no CBH?</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49331390"/>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Houve a participação e apropriação pelo CBH das propostas de enquadramento?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9509518"/>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Há uma boa discussão das crestões que envolvem a cobrança pelo uso das águas no âmbito do CBH?</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36333907"/>
                  </a:ext>
                </a:extLst>
              </a:tr>
            </a:tbl>
          </a:graphicData>
        </a:graphic>
      </p:graphicFrame>
    </p:spTree>
    <p:extLst>
      <p:ext uri="{BB962C8B-B14F-4D97-AF65-F5344CB8AC3E}">
        <p14:creationId xmlns:p14="http://schemas.microsoft.com/office/powerpoint/2010/main" val="174137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F2C4B3C-BBF3-4785-9279-10B40397EA54}"/>
              </a:ext>
            </a:extLst>
          </p:cNvPr>
          <p:cNvPicPr>
            <a:picLocks noChangeAspect="1"/>
          </p:cNvPicPr>
          <p:nvPr/>
        </p:nvPicPr>
        <p:blipFill>
          <a:blip r:embed="rId2"/>
          <a:stretch>
            <a:fillRect/>
          </a:stretch>
        </p:blipFill>
        <p:spPr>
          <a:xfrm>
            <a:off x="5417821" y="1382233"/>
            <a:ext cx="323850" cy="4821149"/>
          </a:xfrm>
          <a:prstGeom prst="rect">
            <a:avLst/>
          </a:prstGeom>
        </p:spPr>
      </p:pic>
      <p:graphicFrame>
        <p:nvGraphicFramePr>
          <p:cNvPr id="5" name="Tabela 4">
            <a:extLst>
              <a:ext uri="{FF2B5EF4-FFF2-40B4-BE49-F238E27FC236}">
                <a16:creationId xmlns:a16="http://schemas.microsoft.com/office/drawing/2014/main" id="{EA74AC36-6E36-4BCE-9E15-634951DCE6D8}"/>
              </a:ext>
            </a:extLst>
          </p:cNvPr>
          <p:cNvGraphicFramePr>
            <a:graphicFrameLocks noGrp="1"/>
          </p:cNvGraphicFramePr>
          <p:nvPr>
            <p:extLst>
              <p:ext uri="{D42A27DB-BD31-4B8C-83A1-F6EECF244321}">
                <p14:modId xmlns:p14="http://schemas.microsoft.com/office/powerpoint/2010/main" val="3875873100"/>
              </p:ext>
            </p:extLst>
          </p:nvPr>
        </p:nvGraphicFramePr>
        <p:xfrm>
          <a:off x="397202" y="979872"/>
          <a:ext cx="5025225" cy="5223510"/>
        </p:xfrm>
        <a:graphic>
          <a:graphicData uri="http://schemas.openxmlformats.org/drawingml/2006/table">
            <a:tbl>
              <a:tblPr>
                <a:tableStyleId>{5C22544A-7EE6-4342-B048-85BDC9FD1C3A}</a:tableStyleId>
              </a:tblPr>
              <a:tblGrid>
                <a:gridCol w="252449">
                  <a:extLst>
                    <a:ext uri="{9D8B030D-6E8A-4147-A177-3AD203B41FA5}">
                      <a16:colId xmlns:a16="http://schemas.microsoft.com/office/drawing/2014/main" val="804350642"/>
                    </a:ext>
                  </a:extLst>
                </a:gridCol>
                <a:gridCol w="1234445">
                  <a:extLst>
                    <a:ext uri="{9D8B030D-6E8A-4147-A177-3AD203B41FA5}">
                      <a16:colId xmlns:a16="http://schemas.microsoft.com/office/drawing/2014/main" val="4050250275"/>
                    </a:ext>
                  </a:extLst>
                </a:gridCol>
                <a:gridCol w="2254221">
                  <a:extLst>
                    <a:ext uri="{9D8B030D-6E8A-4147-A177-3AD203B41FA5}">
                      <a16:colId xmlns:a16="http://schemas.microsoft.com/office/drawing/2014/main" val="2460420091"/>
                    </a:ext>
                  </a:extLst>
                </a:gridCol>
                <a:gridCol w="1284110">
                  <a:extLst>
                    <a:ext uri="{9D8B030D-6E8A-4147-A177-3AD203B41FA5}">
                      <a16:colId xmlns:a16="http://schemas.microsoft.com/office/drawing/2014/main" val="3100257961"/>
                    </a:ext>
                  </a:extLst>
                </a:gridCol>
              </a:tblGrid>
              <a:tr h="445770">
                <a:tc gridSpan="3">
                  <a:txBody>
                    <a:bodyPr/>
                    <a:lstStyle/>
                    <a:p>
                      <a:pPr algn="l" fontAlgn="ctr"/>
                      <a:r>
                        <a:rPr lang="pt-BR" sz="1200" b="1" u="none" strike="noStrike" dirty="0">
                          <a:solidFill>
                            <a:srgbClr val="C00000"/>
                          </a:solidFill>
                          <a:effectLst/>
                        </a:rPr>
                        <a:t>COMPONENTE VI: Acompanhamento e Avaliação</a:t>
                      </a:r>
                      <a:endParaRPr lang="pt-BR" sz="1200" b="1" i="0" u="none" strike="noStrike" dirty="0">
                        <a:solidFill>
                          <a:srgbClr val="C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tc>
                  <a:txBody>
                    <a:bodyPr/>
                    <a:lstStyle/>
                    <a:p>
                      <a:pPr algn="ctr" fontAlgn="ctr"/>
                      <a:r>
                        <a:rPr lang="pt-BR" sz="1400" b="1" u="none" strike="noStrike" dirty="0">
                          <a:effectLst/>
                        </a:rPr>
                        <a:t>Peso 10</a:t>
                      </a:r>
                      <a:endParaRPr lang="pt-BR" sz="1400" b="1"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1419485"/>
                  </a:ext>
                </a:extLst>
              </a:tr>
              <a:tr h="445770">
                <a:tc gridSpan="2">
                  <a:txBody>
                    <a:bodyPr/>
                    <a:lstStyle/>
                    <a:p>
                      <a:pPr algn="l" fontAlgn="ctr"/>
                      <a:r>
                        <a:rPr lang="pt-BR" sz="1200" u="none" strike="noStrike">
                          <a:effectLst/>
                        </a:rPr>
                        <a:t>Indicador</a:t>
                      </a:r>
                      <a:endParaRPr lang="pt-BR" sz="12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ctr"/>
                      <a:r>
                        <a:rPr lang="pt-BR" sz="1200" u="none" strike="noStrike">
                          <a:effectLst/>
                        </a:rPr>
                        <a:t>Descrição da Meta</a:t>
                      </a:r>
                      <a:endParaRPr lang="pt-BR"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Resp. primário</a:t>
                      </a:r>
                      <a:endParaRPr lang="pt-BR" sz="1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0697578"/>
                  </a:ext>
                </a:extLst>
              </a:tr>
              <a:tr h="636270">
                <a:tc>
                  <a:txBody>
                    <a:bodyPr/>
                    <a:lstStyle/>
                    <a:p>
                      <a:pPr algn="ctr" fontAlgn="ctr"/>
                      <a:r>
                        <a:rPr lang="pt-BR" sz="1100" u="none" strike="noStrike">
                          <a:effectLst/>
                        </a:rPr>
                        <a:t>VI.1</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Ações conjuntas de Acompanhamento e Avaliação</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Atender às convocações ou solicitações do Conselho Estadual, do Órgão / Entidade Estadual ou da ANA, indicando representantes para participar das atividades de acompanhamento e avaliação da implementação do PROCOMITÊS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Comitê, CERH e EE</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181125"/>
                  </a:ext>
                </a:extLst>
              </a:tr>
              <a:tr h="636270">
                <a:tc>
                  <a:txBody>
                    <a:bodyPr/>
                    <a:lstStyle/>
                    <a:p>
                      <a:pPr algn="ctr" fontAlgn="ctr"/>
                      <a:r>
                        <a:rPr lang="pt-BR" sz="1100" u="none" strike="noStrike">
                          <a:effectLst/>
                        </a:rPr>
                        <a:t>VI.2</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Avaliação da efetividade do programa</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Responder questionário ou outro documento formulado pela ANA, ou ainda participar de atividade proposta pela ANA , como subsidio para avaliação da efetividade das ações do Programa</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 CERH e EE</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7807033"/>
                  </a:ext>
                </a:extLst>
              </a:tr>
              <a:tr h="636270">
                <a:tc>
                  <a:txBody>
                    <a:bodyPr/>
                    <a:lstStyle/>
                    <a:p>
                      <a:pPr algn="ctr" fontAlgn="ctr"/>
                      <a:r>
                        <a:rPr lang="pt-BR" sz="1100" u="none" strike="noStrike">
                          <a:effectLst/>
                        </a:rPr>
                        <a:t>VI.3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Autoavaliação do Comitê</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Responder questionário ou outro documento formulado pela ANA, ou ainda participar de atividade proposta pela ANA, como subsidio para avaliação da atuação do comitê no âmbito do Sistema Estadual de Recursos Hídricos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4453678"/>
                  </a:ext>
                </a:extLst>
              </a:tr>
              <a:tr h="636270">
                <a:tc>
                  <a:txBody>
                    <a:bodyPr/>
                    <a:lstStyle/>
                    <a:p>
                      <a:pPr algn="ctr" fontAlgn="ctr"/>
                      <a:r>
                        <a:rPr lang="pt-BR" sz="1100" u="none" strike="noStrike">
                          <a:effectLst/>
                        </a:rPr>
                        <a:t>VI.4</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Acompanhamento do PROCOMITÊS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dirty="0">
                          <a:effectLst/>
                        </a:rPr>
                        <a:t>Acompanhar o processo de implementação do Programa em cada comitê, mediante a constituição de Grupo de Trabalho, Câmara Técnica Temporária ou outra instancia específica no âmbito do Conselho Estadual de Recursos Hídricos.</a:t>
                      </a:r>
                      <a:endParaRPr lang="pt-B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a:effectLst/>
                        </a:rPr>
                        <a:t>CERH</a:t>
                      </a:r>
                      <a:endParaRPr lang="pt-B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6609522"/>
                  </a:ext>
                </a:extLst>
              </a:tr>
              <a:tr h="636270">
                <a:tc>
                  <a:txBody>
                    <a:bodyPr/>
                    <a:lstStyle/>
                    <a:p>
                      <a:pPr algn="ctr" fontAlgn="ctr"/>
                      <a:r>
                        <a:rPr lang="pt-BR" sz="1100" u="none" strike="noStrike">
                          <a:effectLst/>
                        </a:rPr>
                        <a:t>VI.5</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Certificação das Metas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000" u="none" strike="noStrike">
                          <a:effectLst/>
                        </a:rPr>
                        <a:t>Metas do comitê aferidas e certificadas pelo Conselho Estadual de Recursos Hídricos</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000" u="none" strike="noStrike" dirty="0">
                          <a:effectLst/>
                        </a:rPr>
                        <a:t>CERH</a:t>
                      </a:r>
                      <a:endParaRPr lang="pt-B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45022549"/>
                  </a:ext>
                </a:extLst>
              </a:tr>
            </a:tbl>
          </a:graphicData>
        </a:graphic>
      </p:graphicFrame>
      <p:pic>
        <p:nvPicPr>
          <p:cNvPr id="6" name="Imagem 5">
            <a:extLst>
              <a:ext uri="{FF2B5EF4-FFF2-40B4-BE49-F238E27FC236}">
                <a16:creationId xmlns:a16="http://schemas.microsoft.com/office/drawing/2014/main" id="{8083AEFC-F8E9-44C3-B9F2-DD660A3D3442}"/>
              </a:ext>
            </a:extLst>
          </p:cNvPr>
          <p:cNvPicPr>
            <a:picLocks noChangeAspect="1"/>
          </p:cNvPicPr>
          <p:nvPr/>
        </p:nvPicPr>
        <p:blipFill>
          <a:blip r:embed="rId3"/>
          <a:stretch>
            <a:fillRect/>
          </a:stretch>
        </p:blipFill>
        <p:spPr>
          <a:xfrm>
            <a:off x="5436823" y="1015458"/>
            <a:ext cx="304847" cy="390525"/>
          </a:xfrm>
          <a:prstGeom prst="rect">
            <a:avLst/>
          </a:prstGeom>
        </p:spPr>
      </p:pic>
      <p:sp>
        <p:nvSpPr>
          <p:cNvPr id="7" name="Retângulo 6">
            <a:extLst>
              <a:ext uri="{FF2B5EF4-FFF2-40B4-BE49-F238E27FC236}">
                <a16:creationId xmlns:a16="http://schemas.microsoft.com/office/drawing/2014/main" id="{64E2C193-CE7B-4B4A-94BA-FA67EC9CBC84}"/>
              </a:ext>
            </a:extLst>
          </p:cNvPr>
          <p:cNvSpPr/>
          <p:nvPr/>
        </p:nvSpPr>
        <p:spPr>
          <a:xfrm>
            <a:off x="375936" y="4614530"/>
            <a:ext cx="5327588" cy="158885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3EBF3271-DAC8-409F-B05C-693A2B70838B}"/>
              </a:ext>
            </a:extLst>
          </p:cNvPr>
          <p:cNvPicPr>
            <a:picLocks noChangeAspect="1"/>
          </p:cNvPicPr>
          <p:nvPr/>
        </p:nvPicPr>
        <p:blipFill>
          <a:blip r:embed="rId4"/>
          <a:stretch>
            <a:fillRect/>
          </a:stretch>
        </p:blipFill>
        <p:spPr>
          <a:xfrm>
            <a:off x="6382163" y="1954527"/>
            <a:ext cx="5588164" cy="695325"/>
          </a:xfrm>
          <a:prstGeom prst="rect">
            <a:avLst/>
          </a:prstGeom>
        </p:spPr>
      </p:pic>
      <p:graphicFrame>
        <p:nvGraphicFramePr>
          <p:cNvPr id="10" name="Tabela 9">
            <a:extLst>
              <a:ext uri="{FF2B5EF4-FFF2-40B4-BE49-F238E27FC236}">
                <a16:creationId xmlns:a16="http://schemas.microsoft.com/office/drawing/2014/main" id="{AC28F5E2-9E7C-4C4F-BE05-E6EAE466937B}"/>
              </a:ext>
            </a:extLst>
          </p:cNvPr>
          <p:cNvGraphicFramePr>
            <a:graphicFrameLocks noGrp="1"/>
          </p:cNvGraphicFramePr>
          <p:nvPr>
            <p:extLst>
              <p:ext uri="{D42A27DB-BD31-4B8C-83A1-F6EECF244321}">
                <p14:modId xmlns:p14="http://schemas.microsoft.com/office/powerpoint/2010/main" val="916825993"/>
              </p:ext>
            </p:extLst>
          </p:nvPr>
        </p:nvGraphicFramePr>
        <p:xfrm>
          <a:off x="6165331" y="2333846"/>
          <a:ext cx="5804996" cy="1828800"/>
        </p:xfrm>
        <a:graphic>
          <a:graphicData uri="http://schemas.openxmlformats.org/drawingml/2006/table">
            <a:tbl>
              <a:tblPr>
                <a:tableStyleId>{5C22544A-7EE6-4342-B048-85BDC9FD1C3A}</a:tableStyleId>
              </a:tblPr>
              <a:tblGrid>
                <a:gridCol w="271749">
                  <a:extLst>
                    <a:ext uri="{9D8B030D-6E8A-4147-A177-3AD203B41FA5}">
                      <a16:colId xmlns:a16="http://schemas.microsoft.com/office/drawing/2014/main" val="3450562046"/>
                    </a:ext>
                  </a:extLst>
                </a:gridCol>
                <a:gridCol w="2830707">
                  <a:extLst>
                    <a:ext uri="{9D8B030D-6E8A-4147-A177-3AD203B41FA5}">
                      <a16:colId xmlns:a16="http://schemas.microsoft.com/office/drawing/2014/main" val="4023301880"/>
                    </a:ext>
                  </a:extLst>
                </a:gridCol>
                <a:gridCol w="1030378">
                  <a:extLst>
                    <a:ext uri="{9D8B030D-6E8A-4147-A177-3AD203B41FA5}">
                      <a16:colId xmlns:a16="http://schemas.microsoft.com/office/drawing/2014/main" val="2185046088"/>
                    </a:ext>
                  </a:extLst>
                </a:gridCol>
                <a:gridCol w="860536">
                  <a:extLst>
                    <a:ext uri="{9D8B030D-6E8A-4147-A177-3AD203B41FA5}">
                      <a16:colId xmlns:a16="http://schemas.microsoft.com/office/drawing/2014/main" val="3096737593"/>
                    </a:ext>
                  </a:extLst>
                </a:gridCol>
                <a:gridCol w="811626">
                  <a:extLst>
                    <a:ext uri="{9D8B030D-6E8A-4147-A177-3AD203B41FA5}">
                      <a16:colId xmlns:a16="http://schemas.microsoft.com/office/drawing/2014/main" val="2578749256"/>
                    </a:ext>
                  </a:extLst>
                </a:gridCol>
              </a:tblGrid>
              <a:tr h="457200">
                <a:tc>
                  <a:txBody>
                    <a:bodyPr/>
                    <a:lstStyle/>
                    <a:p>
                      <a:pPr algn="l" fontAlgn="ctr"/>
                      <a:r>
                        <a:rPr lang="pt-BR" sz="1100" u="none" strike="noStrike">
                          <a:effectLst/>
                        </a:rPr>
                        <a:t>VI.4</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Acompanhamento do Procomitês pelo CRH-DF</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Maranhão-DF</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Paranaíba-DF</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CBH                     Preto-DF</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4976833"/>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Resolução de delegação de competência para CTPA acompanhar o Procomitês</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Res. 02/2020</a:t>
                      </a: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Res. 02/2020</a:t>
                      </a:r>
                    </a:p>
                  </a:txBody>
                  <a:tcPr marL="9525" marR="9525" marT="9525" marB="0" anchor="ctr"/>
                </a:tc>
                <a:tc>
                  <a:txBody>
                    <a:bodyPr/>
                    <a:lstStyle/>
                    <a:p>
                      <a:pPr algn="ctr" fontAlgn="ctr"/>
                      <a:r>
                        <a:rPr lang="pt-BR" sz="1100" b="0" i="0" u="none" strike="noStrike" dirty="0">
                          <a:solidFill>
                            <a:srgbClr val="000000"/>
                          </a:solidFill>
                          <a:effectLst/>
                          <a:latin typeface="Calibri" panose="020F0502020204030204" pitchFamily="34" charset="0"/>
                        </a:rPr>
                        <a:t>Res. 02/2020</a:t>
                      </a:r>
                    </a:p>
                  </a:txBody>
                  <a:tcPr marL="9525" marR="9525" marT="9525" marB="0" anchor="ctr"/>
                </a:tc>
                <a:extLst>
                  <a:ext uri="{0D108BD9-81ED-4DB2-BD59-A6C34878D82A}">
                    <a16:rowId xmlns:a16="http://schemas.microsoft.com/office/drawing/2014/main" val="1691644282"/>
                  </a:ext>
                </a:extLst>
              </a:tr>
              <a:tr h="457200">
                <a:tc>
                  <a:txBody>
                    <a:bodyPr/>
                    <a:lstStyle/>
                    <a:p>
                      <a:pPr algn="l" fontAlgn="ctr"/>
                      <a:r>
                        <a:rPr lang="pt-BR" sz="1100" u="none" strike="noStrike">
                          <a:effectLst/>
                        </a:rPr>
                        <a:t>VI.5</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a:effectLst/>
                        </a:rPr>
                        <a:t>Certificação das Metas pelo CRH-DF</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851081"/>
                  </a:ext>
                </a:extLst>
              </a:tr>
              <a:tr h="457200">
                <a:tc>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    Resolução CRH-DF aprovando a certificação</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5828241"/>
                  </a:ext>
                </a:extLst>
              </a:tr>
            </a:tbl>
          </a:graphicData>
        </a:graphic>
      </p:graphicFrame>
      <p:sp>
        <p:nvSpPr>
          <p:cNvPr id="2" name="Retângulo 1">
            <a:extLst>
              <a:ext uri="{FF2B5EF4-FFF2-40B4-BE49-F238E27FC236}">
                <a16:creationId xmlns:a16="http://schemas.microsoft.com/office/drawing/2014/main" id="{254C57A8-63F7-42B5-AA3F-13BA484DA2DC}"/>
              </a:ext>
            </a:extLst>
          </p:cNvPr>
          <p:cNvSpPr/>
          <p:nvPr/>
        </p:nvSpPr>
        <p:spPr>
          <a:xfrm>
            <a:off x="6056413" y="1835773"/>
            <a:ext cx="6020789" cy="2517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1486327C-BE10-45BE-BFE3-E4E54DCA3AFB}"/>
              </a:ext>
            </a:extLst>
          </p:cNvPr>
          <p:cNvPicPr>
            <a:picLocks noChangeAspect="1"/>
          </p:cNvPicPr>
          <p:nvPr/>
        </p:nvPicPr>
        <p:blipFill>
          <a:blip r:embed="rId3"/>
          <a:stretch>
            <a:fillRect/>
          </a:stretch>
        </p:blipFill>
        <p:spPr>
          <a:xfrm>
            <a:off x="6145484" y="1954527"/>
            <a:ext cx="304847" cy="379319"/>
          </a:xfrm>
          <a:prstGeom prst="rect">
            <a:avLst/>
          </a:prstGeom>
        </p:spPr>
      </p:pic>
    </p:spTree>
    <p:extLst>
      <p:ext uri="{BB962C8B-B14F-4D97-AF65-F5344CB8AC3E}">
        <p14:creationId xmlns:p14="http://schemas.microsoft.com/office/powerpoint/2010/main" val="1836243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B834F0A-3AF7-4994-A857-2A27A56B5C3F}"/>
              </a:ext>
            </a:extLst>
          </p:cNvPr>
          <p:cNvPicPr>
            <a:picLocks noChangeAspect="1"/>
          </p:cNvPicPr>
          <p:nvPr/>
        </p:nvPicPr>
        <p:blipFill>
          <a:blip r:embed="rId2"/>
          <a:stretch>
            <a:fillRect/>
          </a:stretch>
        </p:blipFill>
        <p:spPr>
          <a:xfrm>
            <a:off x="7757619" y="5853839"/>
            <a:ext cx="1531035" cy="839624"/>
          </a:xfrm>
          <a:prstGeom prst="rect">
            <a:avLst/>
          </a:prstGeom>
        </p:spPr>
      </p:pic>
      <p:pic>
        <p:nvPicPr>
          <p:cNvPr id="8" name="Imagem 7">
            <a:extLst>
              <a:ext uri="{FF2B5EF4-FFF2-40B4-BE49-F238E27FC236}">
                <a16:creationId xmlns:a16="http://schemas.microsoft.com/office/drawing/2014/main" id="{0195B1FA-2BE3-4ADD-B386-8E5D4B7E6311}"/>
              </a:ext>
            </a:extLst>
          </p:cNvPr>
          <p:cNvPicPr>
            <a:picLocks noChangeAspect="1"/>
          </p:cNvPicPr>
          <p:nvPr/>
        </p:nvPicPr>
        <p:blipFill>
          <a:blip r:embed="rId3"/>
          <a:stretch>
            <a:fillRect/>
          </a:stretch>
        </p:blipFill>
        <p:spPr>
          <a:xfrm>
            <a:off x="4991120" y="5985488"/>
            <a:ext cx="2443436" cy="556230"/>
          </a:xfrm>
          <a:prstGeom prst="rect">
            <a:avLst/>
          </a:prstGeom>
        </p:spPr>
      </p:pic>
      <p:pic>
        <p:nvPicPr>
          <p:cNvPr id="9" name="Imagem 8">
            <a:extLst>
              <a:ext uri="{FF2B5EF4-FFF2-40B4-BE49-F238E27FC236}">
                <a16:creationId xmlns:a16="http://schemas.microsoft.com/office/drawing/2014/main" id="{94D6D0C1-9C0A-4FDA-9693-2ADB1CCF4669}"/>
              </a:ext>
            </a:extLst>
          </p:cNvPr>
          <p:cNvPicPr>
            <a:picLocks noChangeAspect="1"/>
          </p:cNvPicPr>
          <p:nvPr/>
        </p:nvPicPr>
        <p:blipFill>
          <a:blip r:embed="rId4"/>
          <a:stretch>
            <a:fillRect/>
          </a:stretch>
        </p:blipFill>
        <p:spPr>
          <a:xfrm>
            <a:off x="9347748" y="5876683"/>
            <a:ext cx="2497869" cy="588851"/>
          </a:xfrm>
          <a:prstGeom prst="rect">
            <a:avLst/>
          </a:prstGeom>
        </p:spPr>
      </p:pic>
      <p:pic>
        <p:nvPicPr>
          <p:cNvPr id="10" name="Imagem 9">
            <a:extLst>
              <a:ext uri="{FF2B5EF4-FFF2-40B4-BE49-F238E27FC236}">
                <a16:creationId xmlns:a16="http://schemas.microsoft.com/office/drawing/2014/main" id="{4F5B8BAB-3B63-4BC1-9E94-947F0446A80F}"/>
              </a:ext>
            </a:extLst>
          </p:cNvPr>
          <p:cNvPicPr>
            <a:picLocks noChangeAspect="1"/>
          </p:cNvPicPr>
          <p:nvPr/>
        </p:nvPicPr>
        <p:blipFill>
          <a:blip r:embed="rId5"/>
          <a:stretch>
            <a:fillRect/>
          </a:stretch>
        </p:blipFill>
        <p:spPr>
          <a:xfrm>
            <a:off x="1493992" y="5930072"/>
            <a:ext cx="1209285" cy="610347"/>
          </a:xfrm>
          <a:prstGeom prst="rect">
            <a:avLst/>
          </a:prstGeom>
        </p:spPr>
      </p:pic>
      <p:pic>
        <p:nvPicPr>
          <p:cNvPr id="11" name="Imagem 10">
            <a:extLst>
              <a:ext uri="{FF2B5EF4-FFF2-40B4-BE49-F238E27FC236}">
                <a16:creationId xmlns:a16="http://schemas.microsoft.com/office/drawing/2014/main" id="{84CB90F5-A2B1-4E54-ABB0-B7612B897E69}"/>
              </a:ext>
            </a:extLst>
          </p:cNvPr>
          <p:cNvPicPr>
            <a:picLocks noChangeAspect="1"/>
          </p:cNvPicPr>
          <p:nvPr/>
        </p:nvPicPr>
        <p:blipFill>
          <a:blip r:embed="rId6"/>
          <a:stretch>
            <a:fillRect/>
          </a:stretch>
        </p:blipFill>
        <p:spPr>
          <a:xfrm>
            <a:off x="156377" y="5930072"/>
            <a:ext cx="910917" cy="598048"/>
          </a:xfrm>
          <a:prstGeom prst="rect">
            <a:avLst/>
          </a:prstGeom>
        </p:spPr>
      </p:pic>
      <p:pic>
        <p:nvPicPr>
          <p:cNvPr id="12" name="Imagem 11">
            <a:extLst>
              <a:ext uri="{FF2B5EF4-FFF2-40B4-BE49-F238E27FC236}">
                <a16:creationId xmlns:a16="http://schemas.microsoft.com/office/drawing/2014/main" id="{1EE6C7F1-DF4D-46C6-AD4E-200CE318F803}"/>
              </a:ext>
            </a:extLst>
          </p:cNvPr>
          <p:cNvPicPr>
            <a:picLocks noChangeAspect="1"/>
          </p:cNvPicPr>
          <p:nvPr/>
        </p:nvPicPr>
        <p:blipFill>
          <a:blip r:embed="rId7"/>
          <a:stretch>
            <a:fillRect/>
          </a:stretch>
        </p:blipFill>
        <p:spPr>
          <a:xfrm>
            <a:off x="2919479" y="5994733"/>
            <a:ext cx="1854100" cy="556230"/>
          </a:xfrm>
          <a:prstGeom prst="rect">
            <a:avLst/>
          </a:prstGeom>
        </p:spPr>
      </p:pic>
      <p:pic>
        <p:nvPicPr>
          <p:cNvPr id="13" name="Imagem 12">
            <a:extLst>
              <a:ext uri="{FF2B5EF4-FFF2-40B4-BE49-F238E27FC236}">
                <a16:creationId xmlns:a16="http://schemas.microsoft.com/office/drawing/2014/main" id="{6796E0DD-0E43-4204-8D8F-97E64D7CC759}"/>
              </a:ext>
            </a:extLst>
          </p:cNvPr>
          <p:cNvPicPr/>
          <p:nvPr/>
        </p:nvPicPr>
        <p:blipFill>
          <a:blip r:embed="rId8">
            <a:extLst>
              <a:ext uri="{28A0092B-C50C-407E-A947-70E740481C1C}">
                <a14:useLocalDpi xmlns:a14="http://schemas.microsoft.com/office/drawing/2010/main" val="0"/>
              </a:ext>
            </a:extLst>
          </a:blip>
          <a:stretch>
            <a:fillRect/>
          </a:stretch>
        </p:blipFill>
        <p:spPr>
          <a:xfrm>
            <a:off x="356260" y="213757"/>
            <a:ext cx="11257807" cy="4812586"/>
          </a:xfrm>
          <a:prstGeom prst="rect">
            <a:avLst/>
          </a:prstGeom>
        </p:spPr>
      </p:pic>
    </p:spTree>
    <p:extLst>
      <p:ext uri="{BB962C8B-B14F-4D97-AF65-F5344CB8AC3E}">
        <p14:creationId xmlns:p14="http://schemas.microsoft.com/office/powerpoint/2010/main" val="46781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B834F0A-3AF7-4994-A857-2A27A56B5C3F}"/>
              </a:ext>
            </a:extLst>
          </p:cNvPr>
          <p:cNvPicPr>
            <a:picLocks noChangeAspect="1"/>
          </p:cNvPicPr>
          <p:nvPr/>
        </p:nvPicPr>
        <p:blipFill>
          <a:blip r:embed="rId2"/>
          <a:stretch>
            <a:fillRect/>
          </a:stretch>
        </p:blipFill>
        <p:spPr>
          <a:xfrm>
            <a:off x="7757619" y="5853839"/>
            <a:ext cx="1531035" cy="839624"/>
          </a:xfrm>
          <a:prstGeom prst="rect">
            <a:avLst/>
          </a:prstGeom>
        </p:spPr>
      </p:pic>
      <p:pic>
        <p:nvPicPr>
          <p:cNvPr id="8" name="Imagem 7">
            <a:extLst>
              <a:ext uri="{FF2B5EF4-FFF2-40B4-BE49-F238E27FC236}">
                <a16:creationId xmlns:a16="http://schemas.microsoft.com/office/drawing/2014/main" id="{0195B1FA-2BE3-4ADD-B386-8E5D4B7E6311}"/>
              </a:ext>
            </a:extLst>
          </p:cNvPr>
          <p:cNvPicPr>
            <a:picLocks noChangeAspect="1"/>
          </p:cNvPicPr>
          <p:nvPr/>
        </p:nvPicPr>
        <p:blipFill>
          <a:blip r:embed="rId3"/>
          <a:stretch>
            <a:fillRect/>
          </a:stretch>
        </p:blipFill>
        <p:spPr>
          <a:xfrm>
            <a:off x="4991120" y="5985488"/>
            <a:ext cx="2443436" cy="556230"/>
          </a:xfrm>
          <a:prstGeom prst="rect">
            <a:avLst/>
          </a:prstGeom>
        </p:spPr>
      </p:pic>
      <p:pic>
        <p:nvPicPr>
          <p:cNvPr id="9" name="Imagem 8">
            <a:extLst>
              <a:ext uri="{FF2B5EF4-FFF2-40B4-BE49-F238E27FC236}">
                <a16:creationId xmlns:a16="http://schemas.microsoft.com/office/drawing/2014/main" id="{94D6D0C1-9C0A-4FDA-9693-2ADB1CCF4669}"/>
              </a:ext>
            </a:extLst>
          </p:cNvPr>
          <p:cNvPicPr>
            <a:picLocks noChangeAspect="1"/>
          </p:cNvPicPr>
          <p:nvPr/>
        </p:nvPicPr>
        <p:blipFill>
          <a:blip r:embed="rId4"/>
          <a:stretch>
            <a:fillRect/>
          </a:stretch>
        </p:blipFill>
        <p:spPr>
          <a:xfrm>
            <a:off x="9347748" y="5876683"/>
            <a:ext cx="2497869" cy="588851"/>
          </a:xfrm>
          <a:prstGeom prst="rect">
            <a:avLst/>
          </a:prstGeom>
        </p:spPr>
      </p:pic>
      <p:pic>
        <p:nvPicPr>
          <p:cNvPr id="10" name="Imagem 9">
            <a:extLst>
              <a:ext uri="{FF2B5EF4-FFF2-40B4-BE49-F238E27FC236}">
                <a16:creationId xmlns:a16="http://schemas.microsoft.com/office/drawing/2014/main" id="{4F5B8BAB-3B63-4BC1-9E94-947F0446A80F}"/>
              </a:ext>
            </a:extLst>
          </p:cNvPr>
          <p:cNvPicPr>
            <a:picLocks noChangeAspect="1"/>
          </p:cNvPicPr>
          <p:nvPr/>
        </p:nvPicPr>
        <p:blipFill>
          <a:blip r:embed="rId5"/>
          <a:stretch>
            <a:fillRect/>
          </a:stretch>
        </p:blipFill>
        <p:spPr>
          <a:xfrm>
            <a:off x="1493992" y="5930072"/>
            <a:ext cx="1209285" cy="610347"/>
          </a:xfrm>
          <a:prstGeom prst="rect">
            <a:avLst/>
          </a:prstGeom>
        </p:spPr>
      </p:pic>
      <p:pic>
        <p:nvPicPr>
          <p:cNvPr id="11" name="Imagem 10">
            <a:extLst>
              <a:ext uri="{FF2B5EF4-FFF2-40B4-BE49-F238E27FC236}">
                <a16:creationId xmlns:a16="http://schemas.microsoft.com/office/drawing/2014/main" id="{84CB90F5-A2B1-4E54-ABB0-B7612B897E69}"/>
              </a:ext>
            </a:extLst>
          </p:cNvPr>
          <p:cNvPicPr>
            <a:picLocks noChangeAspect="1"/>
          </p:cNvPicPr>
          <p:nvPr/>
        </p:nvPicPr>
        <p:blipFill>
          <a:blip r:embed="rId6"/>
          <a:stretch>
            <a:fillRect/>
          </a:stretch>
        </p:blipFill>
        <p:spPr>
          <a:xfrm>
            <a:off x="156377" y="5930072"/>
            <a:ext cx="910917" cy="598048"/>
          </a:xfrm>
          <a:prstGeom prst="rect">
            <a:avLst/>
          </a:prstGeom>
        </p:spPr>
      </p:pic>
      <p:pic>
        <p:nvPicPr>
          <p:cNvPr id="12" name="Imagem 11">
            <a:extLst>
              <a:ext uri="{FF2B5EF4-FFF2-40B4-BE49-F238E27FC236}">
                <a16:creationId xmlns:a16="http://schemas.microsoft.com/office/drawing/2014/main" id="{1EE6C7F1-DF4D-46C6-AD4E-200CE318F803}"/>
              </a:ext>
            </a:extLst>
          </p:cNvPr>
          <p:cNvPicPr>
            <a:picLocks noChangeAspect="1"/>
          </p:cNvPicPr>
          <p:nvPr/>
        </p:nvPicPr>
        <p:blipFill>
          <a:blip r:embed="rId7"/>
          <a:stretch>
            <a:fillRect/>
          </a:stretch>
        </p:blipFill>
        <p:spPr>
          <a:xfrm>
            <a:off x="2919479" y="5994733"/>
            <a:ext cx="1854100" cy="556230"/>
          </a:xfrm>
          <a:prstGeom prst="rect">
            <a:avLst/>
          </a:prstGeom>
        </p:spPr>
      </p:pic>
      <p:pic>
        <p:nvPicPr>
          <p:cNvPr id="2" name="Imagem 1">
            <a:extLst>
              <a:ext uri="{FF2B5EF4-FFF2-40B4-BE49-F238E27FC236}">
                <a16:creationId xmlns:a16="http://schemas.microsoft.com/office/drawing/2014/main" id="{EBBDC7B0-1C06-4E3C-9E63-C0E08A70EB33}"/>
              </a:ext>
            </a:extLst>
          </p:cNvPr>
          <p:cNvPicPr>
            <a:picLocks noChangeAspect="1"/>
          </p:cNvPicPr>
          <p:nvPr/>
        </p:nvPicPr>
        <p:blipFill>
          <a:blip r:embed="rId8"/>
          <a:stretch>
            <a:fillRect/>
          </a:stretch>
        </p:blipFill>
        <p:spPr>
          <a:xfrm>
            <a:off x="77208" y="569929"/>
            <a:ext cx="11960886" cy="4559153"/>
          </a:xfrm>
          <a:prstGeom prst="rect">
            <a:avLst/>
          </a:prstGeom>
        </p:spPr>
      </p:pic>
    </p:spTree>
    <p:extLst>
      <p:ext uri="{BB962C8B-B14F-4D97-AF65-F5344CB8AC3E}">
        <p14:creationId xmlns:p14="http://schemas.microsoft.com/office/powerpoint/2010/main" val="1248221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8FBA480D-3935-4162-92B5-52EC0F8514D3}"/>
              </a:ext>
            </a:extLst>
          </p:cNvPr>
          <p:cNvSpPr txBox="1"/>
          <p:nvPr/>
        </p:nvSpPr>
        <p:spPr>
          <a:xfrm>
            <a:off x="1213479" y="2070807"/>
            <a:ext cx="9021508" cy="1969770"/>
          </a:xfrm>
          <a:prstGeom prst="rect">
            <a:avLst/>
          </a:prstGeom>
          <a:noFill/>
        </p:spPr>
        <p:txBody>
          <a:bodyPr wrap="square" rtlCol="0">
            <a:spAutoFit/>
          </a:bodyPr>
          <a:lstStyle/>
          <a:p>
            <a:pPr algn="ctr"/>
            <a:r>
              <a:rPr lang="pt-BR" sz="3200" dirty="0">
                <a:latin typeface="Comic Sans MS" panose="030F0702030302020204" pitchFamily="66" charset="0"/>
              </a:rPr>
              <a:t>Obrigada!</a:t>
            </a:r>
          </a:p>
          <a:p>
            <a:endParaRPr lang="pt-BR" dirty="0">
              <a:latin typeface="Comic Sans MS" panose="030F0702030302020204" pitchFamily="66" charset="0"/>
            </a:endParaRPr>
          </a:p>
          <a:p>
            <a:endParaRPr lang="pt-BR" dirty="0">
              <a:latin typeface="Comic Sans MS" panose="030F0702030302020204" pitchFamily="66" charset="0"/>
            </a:endParaRPr>
          </a:p>
          <a:p>
            <a:pPr algn="ctr"/>
            <a:r>
              <a:rPr lang="pt-BR" dirty="0">
                <a:latin typeface="Comic Sans MS" panose="030F0702030302020204" pitchFamily="66" charset="0"/>
              </a:rPr>
              <a:t>Coordenação de Agência de Bacias Hidrográficas/SRH/ADASA</a:t>
            </a:r>
          </a:p>
          <a:p>
            <a:pPr algn="ctr"/>
            <a:r>
              <a:rPr lang="pt-BR" dirty="0">
                <a:latin typeface="Comic Sans MS" panose="030F0702030302020204" pitchFamily="66" charset="0"/>
                <a:hlinkClick r:id="rId2"/>
              </a:rPr>
              <a:t>cabh@adasa.df.gov.br</a:t>
            </a:r>
            <a:endParaRPr lang="pt-BR" dirty="0">
              <a:latin typeface="Comic Sans MS" panose="030F0702030302020204" pitchFamily="66" charset="0"/>
            </a:endParaRPr>
          </a:p>
          <a:p>
            <a:endParaRPr lang="pt-BR" dirty="0">
              <a:latin typeface="Comic Sans MS" panose="030F0702030302020204" pitchFamily="66" charset="0"/>
            </a:endParaRPr>
          </a:p>
        </p:txBody>
      </p:sp>
      <p:pic>
        <p:nvPicPr>
          <p:cNvPr id="7" name="Imagem 6">
            <a:extLst>
              <a:ext uri="{FF2B5EF4-FFF2-40B4-BE49-F238E27FC236}">
                <a16:creationId xmlns:a16="http://schemas.microsoft.com/office/drawing/2014/main" id="{FB834F0A-3AF7-4994-A857-2A27A56B5C3F}"/>
              </a:ext>
            </a:extLst>
          </p:cNvPr>
          <p:cNvPicPr>
            <a:picLocks noChangeAspect="1"/>
          </p:cNvPicPr>
          <p:nvPr/>
        </p:nvPicPr>
        <p:blipFill>
          <a:blip r:embed="rId3"/>
          <a:stretch>
            <a:fillRect/>
          </a:stretch>
        </p:blipFill>
        <p:spPr>
          <a:xfrm>
            <a:off x="7393377" y="5669869"/>
            <a:ext cx="1531035" cy="839624"/>
          </a:xfrm>
          <a:prstGeom prst="rect">
            <a:avLst/>
          </a:prstGeom>
        </p:spPr>
      </p:pic>
      <p:pic>
        <p:nvPicPr>
          <p:cNvPr id="8" name="Imagem 7">
            <a:extLst>
              <a:ext uri="{FF2B5EF4-FFF2-40B4-BE49-F238E27FC236}">
                <a16:creationId xmlns:a16="http://schemas.microsoft.com/office/drawing/2014/main" id="{0195B1FA-2BE3-4ADD-B386-8E5D4B7E6311}"/>
              </a:ext>
            </a:extLst>
          </p:cNvPr>
          <p:cNvPicPr>
            <a:picLocks noChangeAspect="1"/>
          </p:cNvPicPr>
          <p:nvPr/>
        </p:nvPicPr>
        <p:blipFill>
          <a:blip r:embed="rId4"/>
          <a:stretch>
            <a:fillRect/>
          </a:stretch>
        </p:blipFill>
        <p:spPr>
          <a:xfrm>
            <a:off x="4821611" y="5812672"/>
            <a:ext cx="2443436" cy="556230"/>
          </a:xfrm>
          <a:prstGeom prst="rect">
            <a:avLst/>
          </a:prstGeom>
        </p:spPr>
      </p:pic>
      <p:pic>
        <p:nvPicPr>
          <p:cNvPr id="9" name="Imagem 8">
            <a:extLst>
              <a:ext uri="{FF2B5EF4-FFF2-40B4-BE49-F238E27FC236}">
                <a16:creationId xmlns:a16="http://schemas.microsoft.com/office/drawing/2014/main" id="{94D6D0C1-9C0A-4FDA-9693-2ADB1CCF4669}"/>
              </a:ext>
            </a:extLst>
          </p:cNvPr>
          <p:cNvPicPr>
            <a:picLocks noChangeAspect="1"/>
          </p:cNvPicPr>
          <p:nvPr/>
        </p:nvPicPr>
        <p:blipFill>
          <a:blip r:embed="rId5"/>
          <a:stretch>
            <a:fillRect/>
          </a:stretch>
        </p:blipFill>
        <p:spPr>
          <a:xfrm>
            <a:off x="9347748" y="5734183"/>
            <a:ext cx="2497869" cy="588851"/>
          </a:xfrm>
          <a:prstGeom prst="rect">
            <a:avLst/>
          </a:prstGeom>
        </p:spPr>
      </p:pic>
      <p:pic>
        <p:nvPicPr>
          <p:cNvPr id="10" name="Imagem 9">
            <a:extLst>
              <a:ext uri="{FF2B5EF4-FFF2-40B4-BE49-F238E27FC236}">
                <a16:creationId xmlns:a16="http://schemas.microsoft.com/office/drawing/2014/main" id="{4F5B8BAB-3B63-4BC1-9E94-947F0446A80F}"/>
              </a:ext>
            </a:extLst>
          </p:cNvPr>
          <p:cNvPicPr>
            <a:picLocks noChangeAspect="1"/>
          </p:cNvPicPr>
          <p:nvPr/>
        </p:nvPicPr>
        <p:blipFill>
          <a:blip r:embed="rId6"/>
          <a:stretch>
            <a:fillRect/>
          </a:stretch>
        </p:blipFill>
        <p:spPr>
          <a:xfrm>
            <a:off x="2645988" y="5714859"/>
            <a:ext cx="1752287" cy="884409"/>
          </a:xfrm>
          <a:prstGeom prst="rect">
            <a:avLst/>
          </a:prstGeom>
        </p:spPr>
      </p:pic>
      <p:pic>
        <p:nvPicPr>
          <p:cNvPr id="11" name="Imagem 10">
            <a:extLst>
              <a:ext uri="{FF2B5EF4-FFF2-40B4-BE49-F238E27FC236}">
                <a16:creationId xmlns:a16="http://schemas.microsoft.com/office/drawing/2014/main" id="{84CB90F5-A2B1-4E54-ABB0-B7612B897E69}"/>
              </a:ext>
            </a:extLst>
          </p:cNvPr>
          <p:cNvPicPr>
            <a:picLocks noChangeAspect="1"/>
          </p:cNvPicPr>
          <p:nvPr/>
        </p:nvPicPr>
        <p:blipFill>
          <a:blip r:embed="rId7"/>
          <a:stretch>
            <a:fillRect/>
          </a:stretch>
        </p:blipFill>
        <p:spPr>
          <a:xfrm>
            <a:off x="500893" y="5669869"/>
            <a:ext cx="1830387" cy="870550"/>
          </a:xfrm>
          <a:prstGeom prst="rect">
            <a:avLst/>
          </a:prstGeom>
        </p:spPr>
      </p:pic>
    </p:spTree>
    <p:extLst>
      <p:ext uri="{BB962C8B-B14F-4D97-AF65-F5344CB8AC3E}">
        <p14:creationId xmlns:p14="http://schemas.microsoft.com/office/powerpoint/2010/main" val="371267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449BC485-0287-45AA-B5D7-E30D636E926D}"/>
              </a:ext>
            </a:extLst>
          </p:cNvPr>
          <p:cNvGraphicFramePr>
            <a:graphicFrameLocks noGrp="1"/>
          </p:cNvGraphicFramePr>
          <p:nvPr>
            <p:extLst>
              <p:ext uri="{D42A27DB-BD31-4B8C-83A1-F6EECF244321}">
                <p14:modId xmlns:p14="http://schemas.microsoft.com/office/powerpoint/2010/main" val="2322623706"/>
              </p:ext>
            </p:extLst>
          </p:nvPr>
        </p:nvGraphicFramePr>
        <p:xfrm>
          <a:off x="330109" y="2352485"/>
          <a:ext cx="5946864" cy="2303737"/>
        </p:xfrm>
        <a:graphic>
          <a:graphicData uri="http://schemas.openxmlformats.org/drawingml/2006/table">
            <a:tbl>
              <a:tblPr>
                <a:tableStyleId>{5C22544A-7EE6-4342-B048-85BDC9FD1C3A}</a:tableStyleId>
              </a:tblPr>
              <a:tblGrid>
                <a:gridCol w="361886">
                  <a:extLst>
                    <a:ext uri="{9D8B030D-6E8A-4147-A177-3AD203B41FA5}">
                      <a16:colId xmlns:a16="http://schemas.microsoft.com/office/drawing/2014/main" val="2416438170"/>
                    </a:ext>
                  </a:extLst>
                </a:gridCol>
                <a:gridCol w="2016860">
                  <a:extLst>
                    <a:ext uri="{9D8B030D-6E8A-4147-A177-3AD203B41FA5}">
                      <a16:colId xmlns:a16="http://schemas.microsoft.com/office/drawing/2014/main" val="2352765814"/>
                    </a:ext>
                  </a:extLst>
                </a:gridCol>
                <a:gridCol w="2636087">
                  <a:extLst>
                    <a:ext uri="{9D8B030D-6E8A-4147-A177-3AD203B41FA5}">
                      <a16:colId xmlns:a16="http://schemas.microsoft.com/office/drawing/2014/main" val="2470964246"/>
                    </a:ext>
                  </a:extLst>
                </a:gridCol>
                <a:gridCol w="499777">
                  <a:extLst>
                    <a:ext uri="{9D8B030D-6E8A-4147-A177-3AD203B41FA5}">
                      <a16:colId xmlns:a16="http://schemas.microsoft.com/office/drawing/2014/main" val="3496032133"/>
                    </a:ext>
                  </a:extLst>
                </a:gridCol>
                <a:gridCol w="432254">
                  <a:extLst>
                    <a:ext uri="{9D8B030D-6E8A-4147-A177-3AD203B41FA5}">
                      <a16:colId xmlns:a16="http://schemas.microsoft.com/office/drawing/2014/main" val="159287985"/>
                    </a:ext>
                  </a:extLst>
                </a:gridCol>
              </a:tblGrid>
              <a:tr h="253186">
                <a:tc gridSpan="4">
                  <a:txBody>
                    <a:bodyPr/>
                    <a:lstStyle/>
                    <a:p>
                      <a:pPr algn="l" rtl="0" fontAlgn="ctr"/>
                      <a:r>
                        <a:rPr lang="pt-BR" sz="1400" b="1" u="none" strike="noStrike" dirty="0">
                          <a:solidFill>
                            <a:srgbClr val="C00000"/>
                          </a:solidFill>
                          <a:effectLst/>
                        </a:rPr>
                        <a:t>COMPONENTE I: Funcionamento</a:t>
                      </a:r>
                      <a:endParaRPr lang="pt-BR" sz="1400" b="1" i="0" u="none" strike="noStrike" dirty="0">
                        <a:solidFill>
                          <a:srgbClr val="C00000"/>
                        </a:solidFill>
                        <a:effectLst/>
                        <a:latin typeface="Calibri" panose="020F0502020204030204" pitchFamily="34" charset="0"/>
                      </a:endParaRPr>
                    </a:p>
                  </a:txBody>
                  <a:tcPr marL="6514" marR="6514" marT="6514" marB="0" anchor="ct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800" u="none" strike="noStrike">
                          <a:effectLst/>
                        </a:rPr>
                        <a:t>Ano</a:t>
                      </a:r>
                      <a:endParaRPr lang="pt-BR" sz="800" b="0" i="0" u="none" strike="noStrike">
                        <a:solidFill>
                          <a:srgbClr val="000000"/>
                        </a:solidFill>
                        <a:effectLst/>
                        <a:latin typeface="Calibri" panose="020F0502020204030204" pitchFamily="34" charset="0"/>
                      </a:endParaRPr>
                    </a:p>
                  </a:txBody>
                  <a:tcPr marL="6514" marR="6514" marT="6514" marB="0" anchor="ctr"/>
                </a:tc>
                <a:extLst>
                  <a:ext uri="{0D108BD9-81ED-4DB2-BD59-A6C34878D82A}">
                    <a16:rowId xmlns:a16="http://schemas.microsoft.com/office/drawing/2014/main" val="3363871943"/>
                  </a:ext>
                </a:extLst>
              </a:tr>
              <a:tr h="358480">
                <a:tc gridSpan="2">
                  <a:txBody>
                    <a:bodyPr/>
                    <a:lstStyle/>
                    <a:p>
                      <a:pPr algn="ctr" rtl="0" fontAlgn="ctr"/>
                      <a:r>
                        <a:rPr lang="pt-BR" sz="1000" u="none" strike="noStrike" dirty="0">
                          <a:effectLst/>
                        </a:rPr>
                        <a:t>Indicador</a:t>
                      </a:r>
                      <a:endParaRPr lang="pt-BR" sz="1000" b="0" i="0" u="none" strike="noStrike" dirty="0">
                        <a:solidFill>
                          <a:srgbClr val="000000"/>
                        </a:solidFill>
                        <a:effectLst/>
                        <a:latin typeface="Calibri" panose="020F0502020204030204" pitchFamily="34" charset="0"/>
                      </a:endParaRPr>
                    </a:p>
                  </a:txBody>
                  <a:tcPr marL="6514" marR="6514" marT="6514" marB="0" anchor="ctr"/>
                </a:tc>
                <a:tc hMerge="1">
                  <a:txBody>
                    <a:bodyPr/>
                    <a:lstStyle/>
                    <a:p>
                      <a:endParaRPr lang="pt-BR"/>
                    </a:p>
                  </a:txBody>
                  <a:tcPr/>
                </a:tc>
                <a:tc>
                  <a:txBody>
                    <a:bodyPr/>
                    <a:lstStyle/>
                    <a:p>
                      <a:pPr algn="ctr" rtl="0" fontAlgn="ctr"/>
                      <a:r>
                        <a:rPr lang="pt-BR" sz="1000" u="none" strike="noStrike">
                          <a:effectLst/>
                        </a:rPr>
                        <a:t>Descrição da Meta</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rtl="0" fontAlgn="ctr"/>
                      <a:r>
                        <a:rPr lang="pt-BR" sz="1000" u="none" strike="noStrike">
                          <a:effectLst/>
                        </a:rPr>
                        <a:t>Resp. primário</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fontAlgn="ctr"/>
                      <a:r>
                        <a:rPr lang="pt-BR" sz="1000" u="none" strike="noStrike" dirty="0">
                          <a:effectLst/>
                        </a:rPr>
                        <a:t>2019</a:t>
                      </a:r>
                      <a:endParaRPr lang="pt-BR" sz="1000" b="0" i="0" u="none" strike="noStrike" dirty="0">
                        <a:solidFill>
                          <a:srgbClr val="000000"/>
                        </a:solidFill>
                        <a:effectLst/>
                        <a:latin typeface="Calibri" panose="020F0502020204030204" pitchFamily="34" charset="0"/>
                      </a:endParaRPr>
                    </a:p>
                  </a:txBody>
                  <a:tcPr marL="6514" marR="6514" marT="6514" marB="0" anchor="ctr"/>
                </a:tc>
                <a:extLst>
                  <a:ext uri="{0D108BD9-81ED-4DB2-BD59-A6C34878D82A}">
                    <a16:rowId xmlns:a16="http://schemas.microsoft.com/office/drawing/2014/main" val="3870816457"/>
                  </a:ext>
                </a:extLst>
              </a:tr>
              <a:tr h="709459">
                <a:tc>
                  <a:txBody>
                    <a:bodyPr/>
                    <a:lstStyle/>
                    <a:p>
                      <a:pPr algn="ctr" rtl="0" fontAlgn="ctr"/>
                      <a:r>
                        <a:rPr lang="pt-BR" sz="1000" u="none" strike="noStrike">
                          <a:effectLst/>
                        </a:rPr>
                        <a:t>I.1</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dirty="0">
                          <a:effectLst/>
                        </a:rPr>
                        <a:t>Aprovação do Quadro de Indicadores e Metas</a:t>
                      </a:r>
                      <a:endParaRPr lang="pt-BR" sz="1000" b="0" i="0" u="none" strike="noStrike" dirty="0">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a:effectLst/>
                        </a:rPr>
                        <a:t>Negociação com os comitês e aprovação do Quadro de Indicadores e Metas pelo Conselho Estadual, como requisito parcial para a contratação</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rtl="0" fontAlgn="ctr"/>
                      <a:r>
                        <a:rPr lang="pt-BR" sz="1000" u="none" strike="noStrike">
                          <a:effectLst/>
                        </a:rPr>
                        <a:t>CERH</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fontAlgn="ctr"/>
                      <a:r>
                        <a:rPr lang="pt-BR" sz="1000" u="none" strike="noStrike" dirty="0">
                          <a:effectLst/>
                        </a:rPr>
                        <a:t>x</a:t>
                      </a:r>
                      <a:endParaRPr lang="pt-BR" sz="1000" b="0" i="0" u="none" strike="noStrike" dirty="0">
                        <a:solidFill>
                          <a:srgbClr val="000000"/>
                        </a:solidFill>
                        <a:effectLst/>
                        <a:latin typeface="Calibri" panose="020F0502020204030204" pitchFamily="34" charset="0"/>
                      </a:endParaRPr>
                    </a:p>
                  </a:txBody>
                  <a:tcPr marL="6514" marR="6514" marT="6514" marB="0" anchor="ctr"/>
                </a:tc>
                <a:extLst>
                  <a:ext uri="{0D108BD9-81ED-4DB2-BD59-A6C34878D82A}">
                    <a16:rowId xmlns:a16="http://schemas.microsoft.com/office/drawing/2014/main" val="2366359976"/>
                  </a:ext>
                </a:extLst>
              </a:tr>
              <a:tr h="448643">
                <a:tc>
                  <a:txBody>
                    <a:bodyPr/>
                    <a:lstStyle/>
                    <a:p>
                      <a:pPr algn="ctr" rtl="0" fontAlgn="ctr"/>
                      <a:r>
                        <a:rPr lang="pt-BR" sz="1000" u="none" strike="noStrike">
                          <a:effectLst/>
                        </a:rPr>
                        <a:t>I.2</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a:effectLst/>
                        </a:rPr>
                        <a:t>Instrumento formal de criação </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a:effectLst/>
                        </a:rPr>
                        <a:t>Comitê formalmente criado, em conformidade com os normativos do SEGREH</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rtl="0" fontAlgn="ctr"/>
                      <a:r>
                        <a:rPr lang="pt-BR" sz="1000" u="none" strike="noStrike">
                          <a:effectLst/>
                        </a:rPr>
                        <a:t>EE</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fontAlgn="ctr"/>
                      <a:r>
                        <a:rPr lang="pt-BR" sz="1000" u="none" strike="noStrike" dirty="0">
                          <a:effectLst/>
                        </a:rPr>
                        <a:t>x</a:t>
                      </a:r>
                      <a:endParaRPr lang="pt-BR" sz="1000" b="0" i="0" u="none" strike="noStrike" dirty="0">
                        <a:solidFill>
                          <a:srgbClr val="000000"/>
                        </a:solidFill>
                        <a:effectLst/>
                        <a:latin typeface="Calibri" panose="020F0502020204030204" pitchFamily="34" charset="0"/>
                      </a:endParaRPr>
                    </a:p>
                  </a:txBody>
                  <a:tcPr marL="6514" marR="6514" marT="6514" marB="0" anchor="ctr"/>
                </a:tc>
                <a:extLst>
                  <a:ext uri="{0D108BD9-81ED-4DB2-BD59-A6C34878D82A}">
                    <a16:rowId xmlns:a16="http://schemas.microsoft.com/office/drawing/2014/main" val="2857892015"/>
                  </a:ext>
                </a:extLst>
              </a:tr>
              <a:tr h="533969">
                <a:tc>
                  <a:txBody>
                    <a:bodyPr/>
                    <a:lstStyle/>
                    <a:p>
                      <a:pPr algn="ctr" rtl="0" fontAlgn="ctr"/>
                      <a:r>
                        <a:rPr lang="pt-BR" sz="1000" u="none" strike="noStrike">
                          <a:effectLst/>
                        </a:rPr>
                        <a:t>I.3</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a:effectLst/>
                        </a:rPr>
                        <a:t>Regimento Interno</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l" rtl="0" fontAlgn="ctr"/>
                      <a:r>
                        <a:rPr lang="pt-BR" sz="1000" u="none" strike="noStrike">
                          <a:effectLst/>
                        </a:rPr>
                        <a:t>Regimento Interno elaborado e aprovado pelo comitê, em conformidade com a norma estadual pertinente</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rtl="0"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6514" marR="6514" marT="6514" marB="0" anchor="ctr"/>
                </a:tc>
                <a:tc>
                  <a:txBody>
                    <a:bodyPr/>
                    <a:lstStyle/>
                    <a:p>
                      <a:pPr algn="ctr" fontAlgn="ctr"/>
                      <a:r>
                        <a:rPr lang="pt-BR" sz="1000" u="none" strike="noStrike" dirty="0">
                          <a:effectLst/>
                        </a:rPr>
                        <a:t>x</a:t>
                      </a:r>
                      <a:endParaRPr lang="pt-BR" sz="1000" b="0" i="0" u="none" strike="noStrike" dirty="0">
                        <a:solidFill>
                          <a:srgbClr val="000000"/>
                        </a:solidFill>
                        <a:effectLst/>
                        <a:latin typeface="Calibri" panose="020F0502020204030204" pitchFamily="34" charset="0"/>
                      </a:endParaRPr>
                    </a:p>
                  </a:txBody>
                  <a:tcPr marL="6514" marR="6514" marT="6514" marB="0" anchor="ctr"/>
                </a:tc>
                <a:extLst>
                  <a:ext uri="{0D108BD9-81ED-4DB2-BD59-A6C34878D82A}">
                    <a16:rowId xmlns:a16="http://schemas.microsoft.com/office/drawing/2014/main" val="1796672274"/>
                  </a:ext>
                </a:extLst>
              </a:tr>
            </a:tbl>
          </a:graphicData>
        </a:graphic>
      </p:graphicFrame>
      <p:graphicFrame>
        <p:nvGraphicFramePr>
          <p:cNvPr id="5" name="Tabela 4">
            <a:extLst>
              <a:ext uri="{FF2B5EF4-FFF2-40B4-BE49-F238E27FC236}">
                <a16:creationId xmlns:a16="http://schemas.microsoft.com/office/drawing/2014/main" id="{5BC52A54-15D1-4906-A4DF-75CCD7A555E1}"/>
              </a:ext>
            </a:extLst>
          </p:cNvPr>
          <p:cNvGraphicFramePr>
            <a:graphicFrameLocks noGrp="1"/>
          </p:cNvGraphicFramePr>
          <p:nvPr>
            <p:extLst>
              <p:ext uri="{D42A27DB-BD31-4B8C-83A1-F6EECF244321}">
                <p14:modId xmlns:p14="http://schemas.microsoft.com/office/powerpoint/2010/main" val="1549820894"/>
              </p:ext>
            </p:extLst>
          </p:nvPr>
        </p:nvGraphicFramePr>
        <p:xfrm>
          <a:off x="6532120" y="640866"/>
          <a:ext cx="5329769" cy="6000566"/>
        </p:xfrm>
        <a:graphic>
          <a:graphicData uri="http://schemas.openxmlformats.org/drawingml/2006/table">
            <a:tbl>
              <a:tblPr>
                <a:tableStyleId>{5C22544A-7EE6-4342-B048-85BDC9FD1C3A}</a:tableStyleId>
              </a:tblPr>
              <a:tblGrid>
                <a:gridCol w="237634">
                  <a:extLst>
                    <a:ext uri="{9D8B030D-6E8A-4147-A177-3AD203B41FA5}">
                      <a16:colId xmlns:a16="http://schemas.microsoft.com/office/drawing/2014/main" val="1306195329"/>
                    </a:ext>
                  </a:extLst>
                </a:gridCol>
                <a:gridCol w="1349823">
                  <a:extLst>
                    <a:ext uri="{9D8B030D-6E8A-4147-A177-3AD203B41FA5}">
                      <a16:colId xmlns:a16="http://schemas.microsoft.com/office/drawing/2014/main" val="2164460443"/>
                    </a:ext>
                  </a:extLst>
                </a:gridCol>
                <a:gridCol w="1460769">
                  <a:extLst>
                    <a:ext uri="{9D8B030D-6E8A-4147-A177-3AD203B41FA5}">
                      <a16:colId xmlns:a16="http://schemas.microsoft.com/office/drawing/2014/main" val="2512668395"/>
                    </a:ext>
                  </a:extLst>
                </a:gridCol>
                <a:gridCol w="745563">
                  <a:extLst>
                    <a:ext uri="{9D8B030D-6E8A-4147-A177-3AD203B41FA5}">
                      <a16:colId xmlns:a16="http://schemas.microsoft.com/office/drawing/2014/main" val="3204945589"/>
                    </a:ext>
                  </a:extLst>
                </a:gridCol>
                <a:gridCol w="742810">
                  <a:extLst>
                    <a:ext uri="{9D8B030D-6E8A-4147-A177-3AD203B41FA5}">
                      <a16:colId xmlns:a16="http://schemas.microsoft.com/office/drawing/2014/main" val="2192106618"/>
                    </a:ext>
                  </a:extLst>
                </a:gridCol>
                <a:gridCol w="793170">
                  <a:extLst>
                    <a:ext uri="{9D8B030D-6E8A-4147-A177-3AD203B41FA5}">
                      <a16:colId xmlns:a16="http://schemas.microsoft.com/office/drawing/2014/main" val="2919134768"/>
                    </a:ext>
                  </a:extLst>
                </a:gridCol>
              </a:tblGrid>
              <a:tr h="270279">
                <a:tc gridSpan="6">
                  <a:txBody>
                    <a:bodyPr/>
                    <a:lstStyle/>
                    <a:p>
                      <a:pPr algn="l" fontAlgn="ctr"/>
                      <a:r>
                        <a:rPr lang="pt-BR" sz="1600" b="1" u="none" strike="noStrike" dirty="0">
                          <a:solidFill>
                            <a:srgbClr val="002060"/>
                          </a:solidFill>
                          <a:effectLst/>
                        </a:rPr>
                        <a:t>COMPONENTE I - Funcionamento</a:t>
                      </a:r>
                      <a:endParaRPr lang="pt-BR" sz="1600" b="1" i="0" u="none" strike="noStrike" dirty="0">
                        <a:solidFill>
                          <a:srgbClr val="002060"/>
                        </a:solidFill>
                        <a:effectLst/>
                        <a:latin typeface="Calibri" panose="020F0502020204030204" pitchFamily="34" charset="0"/>
                      </a:endParaRPr>
                    </a:p>
                  </a:txBody>
                  <a:tcPr marL="5920" marR="5920" marT="5920" marB="0" anchor="ctr"/>
                </a:tc>
                <a:tc hMerge="1">
                  <a:txBody>
                    <a:bodyPr/>
                    <a:lstStyle/>
                    <a:p>
                      <a:endParaRPr lang="pt-BR"/>
                    </a:p>
                  </a:txBody>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920" marR="5920" marT="5920" marB="0" anchor="ctr"/>
                </a:tc>
                <a:tc hMerge="1">
                  <a:txBody>
                    <a:bodyPr/>
                    <a:lstStyle/>
                    <a:p>
                      <a:pPr algn="ctr" fontAlgn="b"/>
                      <a:endParaRPr lang="pt-BR" sz="700" b="0" i="0" u="none" strike="noStrike" dirty="0">
                        <a:solidFill>
                          <a:srgbClr val="000000"/>
                        </a:solidFill>
                        <a:effectLst/>
                        <a:latin typeface="Calibri" panose="020F0502020204030204" pitchFamily="34" charset="0"/>
                      </a:endParaRPr>
                    </a:p>
                  </a:txBody>
                  <a:tcPr marL="5920" marR="5920" marT="5920"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08806434"/>
                  </a:ext>
                </a:extLst>
              </a:tr>
              <a:tr h="303263">
                <a:tc gridSpan="2">
                  <a:txBody>
                    <a:bodyPr/>
                    <a:lstStyle/>
                    <a:p>
                      <a:pPr algn="ctr" fontAlgn="ctr"/>
                      <a:r>
                        <a:rPr lang="pt-BR" sz="900" b="1" i="0" u="none" strike="noStrike" dirty="0">
                          <a:solidFill>
                            <a:srgbClr val="000000"/>
                          </a:solidFill>
                          <a:effectLst/>
                          <a:latin typeface="+mn-lt"/>
                        </a:rPr>
                        <a:t>Indicador</a:t>
                      </a:r>
                    </a:p>
                  </a:txBody>
                  <a:tcPr marL="5920" marR="5920" marT="5920" marB="0" anchor="ctr"/>
                </a:tc>
                <a:tc hMerge="1">
                  <a:txBody>
                    <a:bodyPr/>
                    <a:lstStyle/>
                    <a:p>
                      <a:pPr algn="l" fontAlgn="ctr"/>
                      <a:endParaRPr lang="pt-BR" sz="700" b="0" i="0" u="none" strike="noStrike" dirty="0">
                        <a:solidFill>
                          <a:srgbClr val="000000"/>
                        </a:solidFill>
                        <a:effectLst/>
                        <a:latin typeface="Calibri" panose="020F0502020204030204" pitchFamily="34" charset="0"/>
                      </a:endParaRPr>
                    </a:p>
                  </a:txBody>
                  <a:tcPr marL="5920" marR="5920" marT="5920" marB="0" anchor="ctr"/>
                </a:tc>
                <a:tc>
                  <a:txBody>
                    <a:bodyPr/>
                    <a:lstStyle/>
                    <a:p>
                      <a:pPr algn="ctr" fontAlgn="ctr"/>
                      <a:r>
                        <a:rPr lang="pt-BR" sz="900" b="1" i="0" u="none" strike="noStrike" dirty="0">
                          <a:solidFill>
                            <a:srgbClr val="000000"/>
                          </a:solidFill>
                          <a:effectLst/>
                          <a:latin typeface="+mn-lt"/>
                        </a:rPr>
                        <a:t>Descrição da Meta</a:t>
                      </a:r>
                    </a:p>
                  </a:txBody>
                  <a:tcPr marL="5920" marR="5920" marT="5920" marB="0" anchor="ctr"/>
                </a:tc>
                <a:tc>
                  <a:txBody>
                    <a:bodyPr/>
                    <a:lstStyle/>
                    <a:p>
                      <a:pPr algn="ctr" fontAlgn="ctr"/>
                      <a:r>
                        <a:rPr lang="pt-BR" sz="900" b="1" u="none" strike="noStrike" dirty="0">
                          <a:effectLst/>
                          <a:latin typeface="+mn-lt"/>
                        </a:rPr>
                        <a:t>CBH Maranhão-DF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 Paranaiba-DF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 Preto-DF</a:t>
                      </a:r>
                      <a:endParaRPr lang="pt-BR" sz="900" b="1" i="0" u="none" strike="noStrike" dirty="0">
                        <a:solidFill>
                          <a:srgbClr val="000000"/>
                        </a:solidFill>
                        <a:effectLst/>
                        <a:latin typeface="+mn-lt"/>
                      </a:endParaRPr>
                    </a:p>
                  </a:txBody>
                  <a:tcPr marL="5920" marR="5920" marT="5920" marB="0" anchor="ctr"/>
                </a:tc>
                <a:extLst>
                  <a:ext uri="{0D108BD9-81ED-4DB2-BD59-A6C34878D82A}">
                    <a16:rowId xmlns:a16="http://schemas.microsoft.com/office/drawing/2014/main" val="3195134573"/>
                  </a:ext>
                </a:extLst>
              </a:tr>
              <a:tr h="501167">
                <a:tc>
                  <a:txBody>
                    <a:bodyPr/>
                    <a:lstStyle/>
                    <a:p>
                      <a:pPr algn="ctr" fontAlgn="ctr"/>
                      <a:r>
                        <a:rPr lang="pt-BR" sz="1000" u="none" strike="noStrike" dirty="0">
                          <a:effectLst/>
                          <a:latin typeface="+mj-lt"/>
                        </a:rPr>
                        <a:t>I.1</a:t>
                      </a:r>
                      <a:endParaRPr lang="pt-BR" sz="1000" b="0" i="0" u="none" strike="noStrike" dirty="0">
                        <a:solidFill>
                          <a:srgbClr val="000000"/>
                        </a:solidFill>
                        <a:effectLst/>
                        <a:latin typeface="+mj-lt"/>
                      </a:endParaRPr>
                    </a:p>
                  </a:txBody>
                  <a:tcPr marL="5920" marR="5920" marT="5920" marB="0" anchor="ctr"/>
                </a:tc>
                <a:tc>
                  <a:txBody>
                    <a:bodyPr/>
                    <a:lstStyle/>
                    <a:p>
                      <a:pPr algn="l" fontAlgn="ctr"/>
                      <a:r>
                        <a:rPr lang="pt-BR" sz="1000" u="none" strike="noStrike" dirty="0">
                          <a:effectLst/>
                          <a:latin typeface="+mj-lt"/>
                        </a:rPr>
                        <a:t>Aprovação do Quadro de Metas</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Pré-requisito para adesão ao Programa</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kern="1200" dirty="0">
                          <a:solidFill>
                            <a:schemeClr val="dk1"/>
                          </a:solidFill>
                          <a:effectLst/>
                          <a:latin typeface="+mj-lt"/>
                          <a:ea typeface="+mn-ea"/>
                          <a:cs typeface="+mn-cs"/>
                        </a:rPr>
                        <a:t>Resolução 02/2018-CRH/DF</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kern="1200" dirty="0">
                          <a:solidFill>
                            <a:schemeClr val="dk1"/>
                          </a:solidFill>
                          <a:effectLst/>
                          <a:latin typeface="+mj-lt"/>
                          <a:ea typeface="+mn-ea"/>
                          <a:cs typeface="+mn-cs"/>
                        </a:rPr>
                        <a:t>Resolução 02/2018-CRH/DF</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kern="1200" dirty="0">
                          <a:solidFill>
                            <a:schemeClr val="dk1"/>
                          </a:solidFill>
                          <a:effectLst/>
                          <a:latin typeface="+mj-lt"/>
                          <a:ea typeface="+mn-ea"/>
                          <a:cs typeface="+mn-cs"/>
                        </a:rPr>
                        <a:t>Resolução 02/2018-CRH/DF</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660813828"/>
                  </a:ext>
                </a:extLst>
              </a:tr>
              <a:tr h="336247">
                <a:tc>
                  <a:txBody>
                    <a:bodyPr/>
                    <a:lstStyle/>
                    <a:p>
                      <a:pPr algn="ctr" fontAlgn="ctr"/>
                      <a:r>
                        <a:rPr lang="pt-BR" sz="1000" u="none" strike="noStrike" dirty="0">
                          <a:effectLst/>
                          <a:latin typeface="+mj-lt"/>
                        </a:rPr>
                        <a:t>I.2</a:t>
                      </a:r>
                      <a:endParaRPr lang="pt-BR" sz="1000" b="0" i="0" u="none" strike="noStrike" dirty="0">
                        <a:solidFill>
                          <a:srgbClr val="000000"/>
                        </a:solidFill>
                        <a:effectLst/>
                        <a:latin typeface="+mj-lt"/>
                      </a:endParaRPr>
                    </a:p>
                  </a:txBody>
                  <a:tcPr marL="5920" marR="5920" marT="5920" marB="0" anchor="ctr"/>
                </a:tc>
                <a:tc>
                  <a:txBody>
                    <a:bodyPr/>
                    <a:lstStyle/>
                    <a:p>
                      <a:pPr algn="l" fontAlgn="ctr"/>
                      <a:r>
                        <a:rPr lang="pt-BR" sz="1000" u="none" strike="noStrike">
                          <a:effectLst/>
                          <a:latin typeface="+mj-lt"/>
                        </a:rPr>
                        <a:t>Instrumento formal de criação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Decreto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31.254/2010</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27.152/2006</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31.253/2010</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2287459429"/>
                  </a:ext>
                </a:extLst>
              </a:tr>
              <a:tr h="249855">
                <a:tc rowSpan="14">
                  <a:txBody>
                    <a:bodyPr/>
                    <a:lstStyle/>
                    <a:p>
                      <a:pPr algn="ctr" fontAlgn="ctr"/>
                      <a:r>
                        <a:rPr lang="pt-BR" sz="1000" u="none" strike="noStrike" dirty="0">
                          <a:effectLst/>
                          <a:latin typeface="+mj-lt"/>
                        </a:rPr>
                        <a:t>I.3</a:t>
                      </a:r>
                      <a:endParaRPr lang="pt-BR" sz="1000" b="0" i="0" u="none" strike="noStrike" dirty="0">
                        <a:solidFill>
                          <a:srgbClr val="000000"/>
                        </a:solidFill>
                        <a:effectLst/>
                        <a:latin typeface="+mj-lt"/>
                      </a:endParaRPr>
                    </a:p>
                  </a:txBody>
                  <a:tcPr marL="5920" marR="5920" marT="5920" marB="0" anchor="ctr"/>
                </a:tc>
                <a:tc rowSpan="14">
                  <a:txBody>
                    <a:bodyPr/>
                    <a:lstStyle/>
                    <a:p>
                      <a:pPr marL="0" algn="l" defTabSz="914400" rtl="0" eaLnBrk="1" fontAlgn="ctr" latinLnBrk="0" hangingPunct="1"/>
                      <a:r>
                        <a:rPr lang="pt-BR" sz="1000" u="none" strike="noStrike" kern="1200" dirty="0">
                          <a:solidFill>
                            <a:schemeClr val="dk1"/>
                          </a:solidFill>
                          <a:effectLst/>
                          <a:latin typeface="+mj-lt"/>
                          <a:ea typeface="+mn-ea"/>
                          <a:cs typeface="+mn-cs"/>
                        </a:rPr>
                        <a:t>Regimento Interno</a:t>
                      </a:r>
                    </a:p>
                  </a:txBody>
                  <a:tcPr marL="5920" marR="5920" marT="5920" marB="0" anchor="ctr"/>
                </a:tc>
                <a:tc>
                  <a:txBody>
                    <a:bodyPr/>
                    <a:lstStyle/>
                    <a:p>
                      <a:pPr algn="ctr" fontAlgn="ctr"/>
                      <a:r>
                        <a:rPr lang="pt-BR" sz="1000" u="none" strike="noStrike" dirty="0">
                          <a:effectLst/>
                          <a:latin typeface="+mj-lt"/>
                        </a:rPr>
                        <a:t>Deliberação</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nº 02/2018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nº 03/2018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nº 02/2018</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3087951571"/>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Entrada em vigor</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04/09/2018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04/09/2018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04/09/2018</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461720519"/>
                  </a:ext>
                </a:extLst>
              </a:tr>
              <a:tr h="336247">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Periodicidade do Mandato (meses)</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48</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48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48</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2350415393"/>
                  </a:ext>
                </a:extLst>
              </a:tr>
              <a:tr h="501167">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Data prevista para próximas eleições do colegiado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28/08/2022</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17/08/2022</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29/09/2022</a:t>
                      </a:r>
                      <a:endParaRPr lang="pt-BR" sz="1000" b="0" i="0" u="none" strike="noStrike">
                        <a:solidFill>
                          <a:srgbClr val="000000"/>
                        </a:solidFill>
                        <a:effectLst/>
                        <a:latin typeface="+mj-lt"/>
                      </a:endParaRPr>
                    </a:p>
                  </a:txBody>
                  <a:tcPr marL="5920" marR="5920" marT="5920" marB="0" anchor="ctr"/>
                </a:tc>
                <a:extLst>
                  <a:ext uri="{0D108BD9-81ED-4DB2-BD59-A6C34878D82A}">
                    <a16:rowId xmlns:a16="http://schemas.microsoft.com/office/drawing/2014/main" val="2731992285"/>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gridSpan="4">
                  <a:txBody>
                    <a:bodyPr/>
                    <a:lstStyle/>
                    <a:p>
                      <a:pPr algn="ctr" fontAlgn="ctr"/>
                      <a:r>
                        <a:rPr lang="pt-BR" sz="1000" u="none" strike="noStrike" dirty="0">
                          <a:effectLst/>
                          <a:latin typeface="+mj-lt"/>
                        </a:rPr>
                        <a:t>Nº de membros votantes</a:t>
                      </a:r>
                      <a:endParaRPr lang="pt-BR" sz="1000" b="0" i="0" u="none" strike="noStrike" dirty="0">
                        <a:solidFill>
                          <a:srgbClr val="000000"/>
                        </a:solidFill>
                        <a:effectLst/>
                        <a:latin typeface="+mj-lt"/>
                      </a:endParaRPr>
                    </a:p>
                  </a:txBody>
                  <a:tcPr marL="5920" marR="5920" marT="5920" marB="0" anchor="ctr"/>
                </a:tc>
                <a:tc hMerge="1">
                  <a:txBody>
                    <a:bodyPr/>
                    <a:lstStyle/>
                    <a:p>
                      <a:pPr algn="ctr" fontAlgn="ctr"/>
                      <a:endParaRPr lang="pt-BR" sz="1000" b="0" i="0" u="none" strike="noStrike" dirty="0">
                        <a:solidFill>
                          <a:srgbClr val="000000"/>
                        </a:solidFill>
                        <a:effectLst/>
                        <a:latin typeface="+mj-lt"/>
                      </a:endParaRPr>
                    </a:p>
                  </a:txBody>
                  <a:tcPr marL="5920" marR="5920" marT="5920" marB="0" anchor="ctr"/>
                </a:tc>
                <a:tc hMerge="1">
                  <a:txBody>
                    <a:bodyPr/>
                    <a:lstStyle/>
                    <a:p>
                      <a:pPr algn="ctr" fontAlgn="ctr"/>
                      <a:endParaRPr lang="pt-BR" sz="1000" b="0" i="0" u="none" strike="noStrike">
                        <a:solidFill>
                          <a:srgbClr val="000000"/>
                        </a:solidFill>
                        <a:effectLst/>
                        <a:latin typeface="+mj-lt"/>
                      </a:endParaRPr>
                    </a:p>
                  </a:txBody>
                  <a:tcPr marL="5920" marR="5920" marT="5920" marB="0" anchor="ctr"/>
                </a:tc>
                <a:tc hMerge="1">
                  <a:txBody>
                    <a:bodyPr/>
                    <a:lstStyle/>
                    <a:p>
                      <a:pPr algn="ctr" fontAlgn="ct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827688220"/>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Poder Público Estadual</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7</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5</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2118369764"/>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Poder Público Federal</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1</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1</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1</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3725419387"/>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Usuários</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7</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10</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8</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92103940"/>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Sociedade Civil</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7</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8</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791338297"/>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Total</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21</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26</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20</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437302719"/>
                  </a:ext>
                </a:extLst>
              </a:tr>
              <a:tr h="336247">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Número de Reuniões Ordinárias</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2</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2</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623273661"/>
                  </a:ext>
                </a:extLst>
              </a:tr>
              <a:tr h="501167">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Nº de dias de antecedência para convocação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10</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10</a:t>
                      </a: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10</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1500314284"/>
                  </a:ext>
                </a:extLst>
              </a:tr>
              <a:tr h="666087">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Quorum Regimental mínimo das RO, de membros com dirieto a voto, é de 50% + 1?</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Não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Não</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Não</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2097635398"/>
                  </a:ext>
                </a:extLst>
              </a:tr>
              <a:tr h="249855">
                <a:tc vMerge="1">
                  <a:txBody>
                    <a:bodyPr/>
                    <a:lstStyle/>
                    <a:p>
                      <a:pPr algn="l" fontAlgn="ctr"/>
                      <a:endParaRPr lang="pt-BR" sz="1000" b="0" i="0" u="none" strike="noStrike" dirty="0">
                        <a:solidFill>
                          <a:srgbClr val="000000"/>
                        </a:solidFill>
                        <a:effectLst/>
                        <a:latin typeface="+mj-lt"/>
                      </a:endParaRPr>
                    </a:p>
                  </a:txBody>
                  <a:tcPr marL="5920" marR="5920" marT="5920" marB="0" anchor="ctr"/>
                </a:tc>
                <a:tc vMerge="1">
                  <a:txBody>
                    <a:bodyPr/>
                    <a:lstStyle/>
                    <a:p>
                      <a:pPr algn="l" fontAlgn="ctr"/>
                      <a:endParaRPr lang="pt-BR" sz="1000" b="0" i="0" u="none" strike="noStrike" dirty="0">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Qual é o quorum das ROs?</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33%</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a:effectLst/>
                          <a:latin typeface="+mj-lt"/>
                        </a:rPr>
                        <a:t>33%</a:t>
                      </a:r>
                      <a:endParaRPr lang="pt-BR" sz="1000" b="0" i="0" u="none" strike="noStrike">
                        <a:solidFill>
                          <a:srgbClr val="000000"/>
                        </a:solidFill>
                        <a:effectLst/>
                        <a:latin typeface="+mj-lt"/>
                      </a:endParaRPr>
                    </a:p>
                  </a:txBody>
                  <a:tcPr marL="5920" marR="5920" marT="5920" marB="0" anchor="ctr"/>
                </a:tc>
                <a:tc>
                  <a:txBody>
                    <a:bodyPr/>
                    <a:lstStyle/>
                    <a:p>
                      <a:pPr algn="ctr" fontAlgn="ctr"/>
                      <a:r>
                        <a:rPr lang="pt-BR" sz="1000" u="none" strike="noStrike" dirty="0">
                          <a:effectLst/>
                          <a:latin typeface="+mj-lt"/>
                        </a:rPr>
                        <a:t>33%</a:t>
                      </a:r>
                      <a:endParaRPr lang="pt-BR" sz="1000" b="0" i="0" u="none" strike="noStrike" dirty="0">
                        <a:solidFill>
                          <a:srgbClr val="000000"/>
                        </a:solidFill>
                        <a:effectLst/>
                        <a:latin typeface="+mj-lt"/>
                      </a:endParaRPr>
                    </a:p>
                  </a:txBody>
                  <a:tcPr marL="5920" marR="5920" marT="5920" marB="0" anchor="ctr"/>
                </a:tc>
                <a:extLst>
                  <a:ext uri="{0D108BD9-81ED-4DB2-BD59-A6C34878D82A}">
                    <a16:rowId xmlns:a16="http://schemas.microsoft.com/office/drawing/2014/main" val="587041460"/>
                  </a:ext>
                </a:extLst>
              </a:tr>
            </a:tbl>
          </a:graphicData>
        </a:graphic>
      </p:graphicFrame>
      <p:sp>
        <p:nvSpPr>
          <p:cNvPr id="6" name="CaixaDeTexto 5">
            <a:extLst>
              <a:ext uri="{FF2B5EF4-FFF2-40B4-BE49-F238E27FC236}">
                <a16:creationId xmlns:a16="http://schemas.microsoft.com/office/drawing/2014/main" id="{A218D067-60BC-4757-BB96-8C32FE686B6E}"/>
              </a:ext>
            </a:extLst>
          </p:cNvPr>
          <p:cNvSpPr txBox="1"/>
          <p:nvPr/>
        </p:nvSpPr>
        <p:spPr>
          <a:xfrm>
            <a:off x="639562" y="1680091"/>
            <a:ext cx="3771900" cy="369332"/>
          </a:xfrm>
          <a:prstGeom prst="rect">
            <a:avLst/>
          </a:prstGeom>
          <a:noFill/>
        </p:spPr>
        <p:txBody>
          <a:bodyPr wrap="square" rtlCol="0">
            <a:spAutoFit/>
          </a:bodyPr>
          <a:lstStyle/>
          <a:p>
            <a:r>
              <a:rPr lang="pt-BR" b="1" dirty="0"/>
              <a:t>Quadro de Metas Pactuadas</a:t>
            </a:r>
          </a:p>
        </p:txBody>
      </p:sp>
    </p:spTree>
    <p:extLst>
      <p:ext uri="{BB962C8B-B14F-4D97-AF65-F5344CB8AC3E}">
        <p14:creationId xmlns:p14="http://schemas.microsoft.com/office/powerpoint/2010/main" val="267615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5735DE39-5852-4E5E-A31F-B2173A84530B}"/>
              </a:ext>
            </a:extLst>
          </p:cNvPr>
          <p:cNvGraphicFramePr>
            <a:graphicFrameLocks noGrp="1"/>
          </p:cNvGraphicFramePr>
          <p:nvPr>
            <p:extLst>
              <p:ext uri="{D42A27DB-BD31-4B8C-83A1-F6EECF244321}">
                <p14:modId xmlns:p14="http://schemas.microsoft.com/office/powerpoint/2010/main" val="1885823388"/>
              </p:ext>
            </p:extLst>
          </p:nvPr>
        </p:nvGraphicFramePr>
        <p:xfrm>
          <a:off x="5613991" y="1420500"/>
          <a:ext cx="6271670" cy="5243755"/>
        </p:xfrm>
        <a:graphic>
          <a:graphicData uri="http://schemas.openxmlformats.org/drawingml/2006/table">
            <a:tbl>
              <a:tblPr>
                <a:tableStyleId>{5C22544A-7EE6-4342-B048-85BDC9FD1C3A}</a:tableStyleId>
              </a:tblPr>
              <a:tblGrid>
                <a:gridCol w="436857">
                  <a:extLst>
                    <a:ext uri="{9D8B030D-6E8A-4147-A177-3AD203B41FA5}">
                      <a16:colId xmlns:a16="http://schemas.microsoft.com/office/drawing/2014/main" val="2862604576"/>
                    </a:ext>
                  </a:extLst>
                </a:gridCol>
                <a:gridCol w="1294146">
                  <a:extLst>
                    <a:ext uri="{9D8B030D-6E8A-4147-A177-3AD203B41FA5}">
                      <a16:colId xmlns:a16="http://schemas.microsoft.com/office/drawing/2014/main" val="1246815413"/>
                    </a:ext>
                  </a:extLst>
                </a:gridCol>
                <a:gridCol w="1718090">
                  <a:extLst>
                    <a:ext uri="{9D8B030D-6E8A-4147-A177-3AD203B41FA5}">
                      <a16:colId xmlns:a16="http://schemas.microsoft.com/office/drawing/2014/main" val="2487026551"/>
                    </a:ext>
                  </a:extLst>
                </a:gridCol>
                <a:gridCol w="1015234">
                  <a:extLst>
                    <a:ext uri="{9D8B030D-6E8A-4147-A177-3AD203B41FA5}">
                      <a16:colId xmlns:a16="http://schemas.microsoft.com/office/drawing/2014/main" val="4204120832"/>
                    </a:ext>
                  </a:extLst>
                </a:gridCol>
                <a:gridCol w="948297">
                  <a:extLst>
                    <a:ext uri="{9D8B030D-6E8A-4147-A177-3AD203B41FA5}">
                      <a16:colId xmlns:a16="http://schemas.microsoft.com/office/drawing/2014/main" val="2624831"/>
                    </a:ext>
                  </a:extLst>
                </a:gridCol>
                <a:gridCol w="859046">
                  <a:extLst>
                    <a:ext uri="{9D8B030D-6E8A-4147-A177-3AD203B41FA5}">
                      <a16:colId xmlns:a16="http://schemas.microsoft.com/office/drawing/2014/main" val="2026064925"/>
                    </a:ext>
                  </a:extLst>
                </a:gridCol>
              </a:tblGrid>
              <a:tr h="487585">
                <a:tc rowSpan="12">
                  <a:txBody>
                    <a:bodyPr/>
                    <a:lstStyle/>
                    <a:p>
                      <a:pPr algn="ctr" fontAlgn="ctr"/>
                      <a:r>
                        <a:rPr lang="pt-BR" sz="1000" u="none" strike="noStrike" dirty="0">
                          <a:effectLst/>
                          <a:latin typeface="+mj-lt"/>
                        </a:rPr>
                        <a:t>1.4</a:t>
                      </a:r>
                      <a:endParaRPr lang="pt-BR" sz="1000" b="0" i="0" u="none" strike="noStrike" dirty="0">
                        <a:solidFill>
                          <a:srgbClr val="000000"/>
                        </a:solidFill>
                        <a:effectLst/>
                        <a:latin typeface="+mj-lt"/>
                      </a:endParaRPr>
                    </a:p>
                  </a:txBody>
                  <a:tcPr marL="6694" marR="6694" marT="7363" marB="0" anchor="ctr"/>
                </a:tc>
                <a:tc rowSpan="12">
                  <a:txBody>
                    <a:bodyPr/>
                    <a:lstStyle/>
                    <a:p>
                      <a:pPr algn="l" fontAlgn="ctr"/>
                      <a:r>
                        <a:rPr lang="pt-BR" sz="1000" u="none" strike="noStrike" dirty="0">
                          <a:effectLst/>
                          <a:latin typeface="+mj-lt"/>
                        </a:rPr>
                        <a:t>Mandatos e Processos Eleitorais</a:t>
                      </a:r>
                      <a:endParaRPr lang="pt-BR" sz="1000" b="0" i="0" u="none" strike="noStrike" dirty="0">
                        <a:solidFill>
                          <a:srgbClr val="000000"/>
                        </a:solidFill>
                        <a:effectLst/>
                        <a:latin typeface="+mj-lt"/>
                      </a:endParaRPr>
                    </a:p>
                  </a:txBody>
                  <a:tcPr marL="7363" marR="7363" marT="7363" marB="0" anchor="ctr"/>
                </a:tc>
                <a:tc grid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000" u="none" strike="noStrike" dirty="0">
                          <a:effectLst/>
                        </a:rPr>
                        <a:t>Processos eleitorais realizados tempestivamente e os mandatos encontram-se vigentes, conforme previsão regimental ou norma estadual pertinente</a:t>
                      </a:r>
                      <a:endParaRPr lang="pt-BR" sz="1000" b="0" i="0" u="none" strike="noStrike" dirty="0">
                        <a:solidFill>
                          <a:srgbClr val="000000"/>
                        </a:solidFill>
                        <a:effectLst/>
                        <a:latin typeface="Calibri" panose="020F0502020204030204" pitchFamily="34" charset="0"/>
                      </a:endParaRPr>
                    </a:p>
                    <a:p>
                      <a:pPr algn="l" fontAlgn="ctr"/>
                      <a:endParaRPr lang="pt-BR" sz="1000" b="0" i="0" u="none" strike="noStrike" dirty="0">
                        <a:solidFill>
                          <a:srgbClr val="000000"/>
                        </a:solidFill>
                        <a:effectLst/>
                        <a:latin typeface="+mj-lt"/>
                      </a:endParaRPr>
                    </a:p>
                  </a:txBody>
                  <a:tcPr marL="7363" marR="7363" marT="7363" marB="0" anchor="ctr"/>
                </a:tc>
                <a:tc hMerge="1">
                  <a:txBody>
                    <a:bodyPr/>
                    <a:lstStyle/>
                    <a:p>
                      <a:pPr algn="ctr" fontAlgn="ctr"/>
                      <a:endParaRPr lang="pt-BR" sz="1000" b="0" i="0" u="none" strike="noStrike" dirty="0">
                        <a:solidFill>
                          <a:srgbClr val="000000"/>
                        </a:solidFill>
                        <a:effectLst/>
                        <a:latin typeface="+mj-lt"/>
                      </a:endParaRPr>
                    </a:p>
                  </a:txBody>
                  <a:tcPr marL="7363" marR="7363" marT="7363" marB="0" anchor="ctr"/>
                </a:tc>
                <a:tc hMerge="1">
                  <a:txBody>
                    <a:bodyPr/>
                    <a:lstStyle/>
                    <a:p>
                      <a:pPr algn="ctr" fontAlgn="ctr"/>
                      <a:endParaRPr lang="pt-BR" sz="1000" b="0" i="0" u="none" strike="noStrike" dirty="0">
                        <a:solidFill>
                          <a:srgbClr val="000000"/>
                        </a:solidFill>
                        <a:effectLst/>
                        <a:latin typeface="+mj-lt"/>
                      </a:endParaRPr>
                    </a:p>
                  </a:txBody>
                  <a:tcPr marL="7363" marR="7363" marT="7363" marB="0" anchor="ctr"/>
                </a:tc>
                <a:tc hMerge="1">
                  <a:txBody>
                    <a:bodyPr/>
                    <a:lstStyle/>
                    <a:p>
                      <a:pPr algn="ctr" fontAlgn="ct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761022019"/>
                  </a:ext>
                </a:extLst>
              </a:tr>
              <a:tr h="327632">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Período do mandato regular atual</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(Inicial) 28/08/2018</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kern="1200" dirty="0">
                          <a:solidFill>
                            <a:schemeClr val="dk1"/>
                          </a:solidFill>
                          <a:effectLst/>
                          <a:latin typeface="+mn-lt"/>
                          <a:ea typeface="+mn-ea"/>
                          <a:cs typeface="+mn-cs"/>
                        </a:rPr>
                        <a:t>(Inicial) </a:t>
                      </a:r>
                      <a:r>
                        <a:rPr lang="pt-BR" sz="1000" u="none" strike="noStrike" dirty="0">
                          <a:effectLst/>
                          <a:latin typeface="+mj-lt"/>
                        </a:rPr>
                        <a:t>17/08/2018</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kern="1200" dirty="0">
                          <a:solidFill>
                            <a:schemeClr val="dk1"/>
                          </a:solidFill>
                          <a:effectLst/>
                          <a:latin typeface="+mn-lt"/>
                          <a:ea typeface="+mn-ea"/>
                          <a:cs typeface="+mn-cs"/>
                        </a:rPr>
                        <a:t>(Inicial) </a:t>
                      </a:r>
                      <a:r>
                        <a:rPr lang="pt-BR" sz="1000" u="none" strike="noStrike" dirty="0">
                          <a:effectLst/>
                          <a:latin typeface="+mj-lt"/>
                        </a:rPr>
                        <a:t>29/08/2018</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2520950131"/>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(Final)   28/08/2022</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kern="1200" dirty="0">
                          <a:solidFill>
                            <a:schemeClr val="dk1"/>
                          </a:solidFill>
                          <a:effectLst/>
                          <a:latin typeface="+mn-lt"/>
                          <a:ea typeface="+mn-ea"/>
                          <a:cs typeface="+mn-cs"/>
                        </a:rPr>
                        <a:t>(Final) </a:t>
                      </a:r>
                      <a:r>
                        <a:rPr lang="pt-BR" sz="1000" u="none" strike="noStrike" dirty="0">
                          <a:effectLst/>
                          <a:latin typeface="+mj-lt"/>
                        </a:rPr>
                        <a:t>17/08/2022</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kern="1200" dirty="0">
                          <a:solidFill>
                            <a:schemeClr val="dk1"/>
                          </a:solidFill>
                          <a:effectLst/>
                          <a:latin typeface="+mn-lt"/>
                          <a:ea typeface="+mn-ea"/>
                          <a:cs typeface="+mn-cs"/>
                        </a:rPr>
                        <a:t>(Final) </a:t>
                      </a:r>
                      <a:r>
                        <a:rPr lang="pt-BR" sz="1000" u="none" strike="noStrike" dirty="0">
                          <a:effectLst/>
                          <a:latin typeface="+mj-lt"/>
                        </a:rPr>
                        <a:t>29/08/2022</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1242648109"/>
                  </a:ext>
                </a:extLst>
              </a:tr>
              <a:tr h="487585">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Há previsão regimental de prorrogação do mandato atual?</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b="0" i="0" u="none" strike="noStrike" dirty="0">
                          <a:solidFill>
                            <a:schemeClr val="tx1"/>
                          </a:solidFill>
                          <a:effectLst/>
                          <a:latin typeface="+mj-lt"/>
                        </a:rPr>
                        <a:t>Não</a:t>
                      </a:r>
                    </a:p>
                  </a:txBody>
                  <a:tcPr marL="7363" marR="7363" marT="7363" marB="0" anchor="ctr"/>
                </a:tc>
                <a:tc>
                  <a:txBody>
                    <a:bodyPr/>
                    <a:lstStyle/>
                    <a:p>
                      <a:pPr algn="ctr" fontAlgn="ctr"/>
                      <a:r>
                        <a:rPr lang="pt-BR" sz="1000" b="0" i="0" u="none" strike="noStrike" dirty="0">
                          <a:solidFill>
                            <a:schemeClr val="tx1"/>
                          </a:solidFill>
                          <a:effectLst/>
                          <a:latin typeface="+mj-lt"/>
                        </a:rPr>
                        <a:t>Não</a:t>
                      </a:r>
                    </a:p>
                  </a:txBody>
                  <a:tcPr marL="7363" marR="7363" marT="7363" marB="0" anchor="ctr"/>
                </a:tc>
                <a:tc>
                  <a:txBody>
                    <a:bodyPr/>
                    <a:lstStyle/>
                    <a:p>
                      <a:pPr algn="ctr" fontAlgn="ctr"/>
                      <a:r>
                        <a:rPr lang="pt-BR" sz="1000" b="0" i="0" u="none" strike="noStrike" dirty="0">
                          <a:solidFill>
                            <a:schemeClr val="tx1"/>
                          </a:solidFill>
                          <a:effectLst/>
                          <a:latin typeface="+mj-lt"/>
                        </a:rPr>
                        <a:t>Não</a:t>
                      </a:r>
                    </a:p>
                  </a:txBody>
                  <a:tcPr marL="7363" marR="7363" marT="7363" marB="0" anchor="ctr"/>
                </a:tc>
                <a:extLst>
                  <a:ext uri="{0D108BD9-81ED-4DB2-BD59-A6C34878D82A}">
                    <a16:rowId xmlns:a16="http://schemas.microsoft.com/office/drawing/2014/main" val="4258936241"/>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b="0" i="0" u="none" strike="noStrike" dirty="0">
                          <a:solidFill>
                            <a:srgbClr val="000000"/>
                          </a:solidFill>
                          <a:effectLst/>
                          <a:latin typeface="+mj-lt"/>
                        </a:rPr>
                        <a:t>Tempo de prorrogação</a:t>
                      </a:r>
                    </a:p>
                  </a:txBody>
                  <a:tcPr marL="7363" marR="7363" marT="7363" marB="0" anchor="ctr"/>
                </a:tc>
                <a:tc>
                  <a:txBody>
                    <a:bodyPr/>
                    <a:lstStyle/>
                    <a:p>
                      <a:pPr algn="ctr" fontAlgn="ctr"/>
                      <a:r>
                        <a:rPr lang="pt-BR" sz="1000" b="0" i="0" u="none" strike="noStrike" dirty="0">
                          <a:solidFill>
                            <a:schemeClr val="tx1"/>
                          </a:solidFill>
                          <a:effectLst/>
                          <a:latin typeface="+mj-lt"/>
                        </a:rPr>
                        <a:t>-</a:t>
                      </a:r>
                    </a:p>
                  </a:txBody>
                  <a:tcPr marL="7363" marR="7363" marT="7363" marB="0" anchor="ctr"/>
                </a:tc>
                <a:tc>
                  <a:txBody>
                    <a:bodyPr/>
                    <a:lstStyle/>
                    <a:p>
                      <a:pPr algn="ctr" fontAlgn="ctr"/>
                      <a:r>
                        <a:rPr lang="pt-BR" sz="1000" b="0" i="0" u="none" strike="noStrike" dirty="0">
                          <a:solidFill>
                            <a:schemeClr val="tx1"/>
                          </a:solidFill>
                          <a:effectLst/>
                          <a:latin typeface="+mj-lt"/>
                        </a:rPr>
                        <a:t>-</a:t>
                      </a:r>
                    </a:p>
                  </a:txBody>
                  <a:tcPr marL="7363" marR="7363" marT="7363" marB="0" anchor="ctr"/>
                </a:tc>
                <a:tc>
                  <a:txBody>
                    <a:bodyPr/>
                    <a:lstStyle/>
                    <a:p>
                      <a:pPr algn="ctr" fontAlgn="ctr"/>
                      <a:r>
                        <a:rPr lang="pt-BR" sz="1000" b="0" i="0" u="none" strike="noStrike" dirty="0">
                          <a:solidFill>
                            <a:schemeClr val="tx1"/>
                          </a:solidFill>
                          <a:effectLst/>
                          <a:latin typeface="+mj-lt"/>
                        </a:rPr>
                        <a:t>-</a:t>
                      </a:r>
                    </a:p>
                  </a:txBody>
                  <a:tcPr marL="7363" marR="7363" marT="7363" marB="0" anchor="ctr"/>
                </a:tc>
                <a:extLst>
                  <a:ext uri="{0D108BD9-81ED-4DB2-BD59-A6C34878D82A}">
                    <a16:rowId xmlns:a16="http://schemas.microsoft.com/office/drawing/2014/main" val="857525256"/>
                  </a:ext>
                </a:extLst>
              </a:tr>
              <a:tr h="327632">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Data efetiva da realização das últimas eleições</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28/08/2018</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17/08/2018</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29/08/2018</a:t>
                      </a:r>
                      <a:endParaRPr lang="pt-BR" sz="1000" b="0" i="0" u="none" strike="noStrike">
                        <a:solidFill>
                          <a:srgbClr val="000000"/>
                        </a:solidFill>
                        <a:effectLst/>
                        <a:latin typeface="+mj-lt"/>
                      </a:endParaRPr>
                    </a:p>
                  </a:txBody>
                  <a:tcPr marL="7363" marR="7363" marT="7363" marB="0" anchor="ctr"/>
                </a:tc>
                <a:extLst>
                  <a:ext uri="{0D108BD9-81ED-4DB2-BD59-A6C34878D82A}">
                    <a16:rowId xmlns:a16="http://schemas.microsoft.com/office/drawing/2014/main" val="2117632741"/>
                  </a:ext>
                </a:extLst>
              </a:tr>
              <a:tr h="525473">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gridSpan="4">
                  <a:txBody>
                    <a:bodyPr/>
                    <a:lstStyle/>
                    <a:p>
                      <a:pPr algn="ctr" fontAlgn="ctr"/>
                      <a:r>
                        <a:rPr lang="pt-BR" sz="1000" u="none" strike="noStrike" dirty="0">
                          <a:effectLst/>
                          <a:latin typeface="+mj-lt"/>
                        </a:rPr>
                        <a:t>Nº de representantes efetivamente empossados, preenchendo vagas no colegiado</a:t>
                      </a:r>
                      <a:endParaRPr lang="pt-BR" sz="1000" b="0" i="0" u="none" strike="noStrike" dirty="0">
                        <a:solidFill>
                          <a:srgbClr val="000000"/>
                        </a:solidFill>
                        <a:effectLst/>
                        <a:latin typeface="+mj-lt"/>
                      </a:endParaRPr>
                    </a:p>
                  </a:txBody>
                  <a:tcPr marL="6694" marR="6694" marT="7363"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363" marR="7363" marT="7363"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363" marR="7363" marT="7363" marB="0" anchor="ctr"/>
                </a:tc>
                <a:tc hMerge="1">
                  <a:txBody>
                    <a:bodyPr/>
                    <a:lstStyle/>
                    <a:p>
                      <a:pPr algn="ctr" fontAlgn="ctr"/>
                      <a:endParaRPr lang="pt-BR" sz="900" b="0" i="0" u="none" strike="noStrike" dirty="0">
                        <a:solidFill>
                          <a:srgbClr val="000000"/>
                        </a:solidFill>
                        <a:effectLst/>
                        <a:latin typeface="Calibri" panose="020F0502020204030204" pitchFamily="34" charset="0"/>
                      </a:endParaRPr>
                    </a:p>
                  </a:txBody>
                  <a:tcPr marL="7363" marR="7363" marT="7363" marB="0" anchor="ctr"/>
                </a:tc>
                <a:extLst>
                  <a:ext uri="{0D108BD9-81ED-4DB2-BD59-A6C34878D82A}">
                    <a16:rowId xmlns:a16="http://schemas.microsoft.com/office/drawing/2014/main" val="4077304086"/>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Poder Público Estadual</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7</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5</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560097774"/>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Poder Público Federal</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1</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1</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1</a:t>
                      </a:r>
                      <a:endParaRPr lang="pt-BR" sz="1000" b="0" i="0" u="none" strike="noStrike">
                        <a:solidFill>
                          <a:srgbClr val="000000"/>
                        </a:solidFill>
                        <a:effectLst/>
                        <a:latin typeface="+mj-lt"/>
                      </a:endParaRPr>
                    </a:p>
                  </a:txBody>
                  <a:tcPr marL="7363" marR="7363" marT="7363" marB="0" anchor="ctr"/>
                </a:tc>
                <a:extLst>
                  <a:ext uri="{0D108BD9-81ED-4DB2-BD59-A6C34878D82A}">
                    <a16:rowId xmlns:a16="http://schemas.microsoft.com/office/drawing/2014/main" val="1515157758"/>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Usuários</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10</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7</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57001919"/>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Sociedade Civil</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8</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6</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2103585363"/>
                  </a:ext>
                </a:extLst>
              </a:tr>
              <a:tr h="301374">
                <a:tc vMerge="1">
                  <a:txBody>
                    <a:bodyPr/>
                    <a:lstStyle/>
                    <a:p>
                      <a:pPr algn="ctr"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Total</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19</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26</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19</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4266329023"/>
                  </a:ext>
                </a:extLst>
              </a:tr>
              <a:tr h="425014">
                <a:tc rowSpan="2">
                  <a:txBody>
                    <a:bodyPr/>
                    <a:lstStyle/>
                    <a:p>
                      <a:pPr algn="ctr" fontAlgn="ctr"/>
                      <a:r>
                        <a:rPr lang="pt-BR" sz="1000" u="none" strike="noStrike" dirty="0">
                          <a:effectLst/>
                          <a:latin typeface="+mj-lt"/>
                        </a:rPr>
                        <a:t>1.5</a:t>
                      </a:r>
                    </a:p>
                    <a:p>
                      <a:pPr algn="ctr" fontAlgn="ctr"/>
                      <a:r>
                        <a:rPr lang="pt-BR" sz="1000" u="none" strike="noStrike" dirty="0">
                          <a:effectLst/>
                          <a:latin typeface="+mj-lt"/>
                        </a:rPr>
                        <a:t> a 1.7 (Tabela I.A)</a:t>
                      </a:r>
                      <a:endParaRPr lang="pt-BR" sz="1000" b="0" i="0" u="none" strike="noStrike" dirty="0">
                        <a:solidFill>
                          <a:srgbClr val="000000"/>
                        </a:solidFill>
                        <a:effectLst/>
                        <a:latin typeface="+mj-lt"/>
                      </a:endParaRPr>
                    </a:p>
                  </a:txBody>
                  <a:tcPr marL="7363" marR="7363" marT="7363" marB="0" anchor="ctr"/>
                </a:tc>
                <a:tc rowSpan="2">
                  <a:txBody>
                    <a:bodyPr/>
                    <a:lstStyle/>
                    <a:p>
                      <a:pPr algn="l" fontAlgn="ctr"/>
                      <a:r>
                        <a:rPr lang="pt-BR" sz="1000" u="none" strike="noStrike" dirty="0">
                          <a:effectLst/>
                          <a:latin typeface="+mj-lt"/>
                        </a:rPr>
                        <a:t>Reuniões Ordinárias, quórum e conformidade documental</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Nº de Reuniões Ordinárias</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2</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2</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2</a:t>
                      </a:r>
                      <a:endParaRPr lang="pt-BR" sz="1000" b="0" i="0" u="none" strike="noStrike">
                        <a:solidFill>
                          <a:srgbClr val="000000"/>
                        </a:solidFill>
                        <a:effectLst/>
                        <a:latin typeface="+mj-lt"/>
                      </a:endParaRPr>
                    </a:p>
                  </a:txBody>
                  <a:tcPr marL="7363" marR="7363" marT="7363" marB="0" anchor="ctr"/>
                </a:tc>
                <a:extLst>
                  <a:ext uri="{0D108BD9-81ED-4DB2-BD59-A6C34878D82A}">
                    <a16:rowId xmlns:a16="http://schemas.microsoft.com/office/drawing/2014/main" val="4015828853"/>
                  </a:ext>
                </a:extLst>
              </a:tr>
              <a:tr h="542427">
                <a:tc vMerge="1">
                  <a:txBody>
                    <a:bodyPr/>
                    <a:lstStyle/>
                    <a:p>
                      <a:pPr algn="l" fontAlgn="ctr"/>
                      <a:endParaRPr lang="pt-BR" sz="1000" b="0" i="0" u="none" strike="noStrike" dirty="0">
                        <a:solidFill>
                          <a:srgbClr val="000000"/>
                        </a:solidFill>
                        <a:effectLst/>
                        <a:latin typeface="+mj-lt"/>
                      </a:endParaRPr>
                    </a:p>
                  </a:txBody>
                  <a:tcPr marL="7363" marR="7363" marT="7363" marB="0" anchor="ctr"/>
                </a:tc>
                <a:tc vMerge="1">
                  <a:txBody>
                    <a:bodyPr/>
                    <a:lstStyle/>
                    <a:p>
                      <a:pPr algn="l" fontAlgn="ct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Nº Reuniões Extraordinárias</a:t>
                      </a:r>
                      <a:endParaRPr lang="pt-BR" sz="1000" b="0" i="0" u="none" strike="noStrike" dirty="0">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4</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a:effectLst/>
                          <a:latin typeface="+mj-lt"/>
                        </a:rPr>
                        <a:t>5</a:t>
                      </a:r>
                      <a:endParaRPr lang="pt-BR" sz="1000" b="0" i="0" u="none" strike="noStrike">
                        <a:solidFill>
                          <a:srgbClr val="000000"/>
                        </a:solidFill>
                        <a:effectLst/>
                        <a:latin typeface="+mj-lt"/>
                      </a:endParaRPr>
                    </a:p>
                  </a:txBody>
                  <a:tcPr marL="7363" marR="7363" marT="7363" marB="0" anchor="ctr"/>
                </a:tc>
                <a:tc>
                  <a:txBody>
                    <a:bodyPr/>
                    <a:lstStyle/>
                    <a:p>
                      <a:pPr algn="ctr" fontAlgn="ctr"/>
                      <a:r>
                        <a:rPr lang="pt-BR" sz="1000" u="none" strike="noStrike" dirty="0">
                          <a:effectLst/>
                          <a:latin typeface="+mj-lt"/>
                        </a:rPr>
                        <a:t>4</a:t>
                      </a:r>
                      <a:endParaRPr lang="pt-BR" sz="1000" b="0" i="0" u="none" strike="noStrike" dirty="0">
                        <a:solidFill>
                          <a:srgbClr val="000000"/>
                        </a:solidFill>
                        <a:effectLst/>
                        <a:latin typeface="+mj-lt"/>
                      </a:endParaRPr>
                    </a:p>
                  </a:txBody>
                  <a:tcPr marL="7363" marR="7363" marT="7363" marB="0" anchor="ctr"/>
                </a:tc>
                <a:extLst>
                  <a:ext uri="{0D108BD9-81ED-4DB2-BD59-A6C34878D82A}">
                    <a16:rowId xmlns:a16="http://schemas.microsoft.com/office/drawing/2014/main" val="3940154116"/>
                  </a:ext>
                </a:extLst>
              </a:tr>
            </a:tbl>
          </a:graphicData>
        </a:graphic>
      </p:graphicFrame>
      <p:graphicFrame>
        <p:nvGraphicFramePr>
          <p:cNvPr id="5" name="Tabela 4">
            <a:extLst>
              <a:ext uri="{FF2B5EF4-FFF2-40B4-BE49-F238E27FC236}">
                <a16:creationId xmlns:a16="http://schemas.microsoft.com/office/drawing/2014/main" id="{AFD3749B-C57E-4E01-96F5-0810D5734D6A}"/>
              </a:ext>
            </a:extLst>
          </p:cNvPr>
          <p:cNvGraphicFramePr>
            <a:graphicFrameLocks noGrp="1"/>
          </p:cNvGraphicFramePr>
          <p:nvPr>
            <p:extLst>
              <p:ext uri="{D42A27DB-BD31-4B8C-83A1-F6EECF244321}">
                <p14:modId xmlns:p14="http://schemas.microsoft.com/office/powerpoint/2010/main" val="3856577144"/>
              </p:ext>
            </p:extLst>
          </p:nvPr>
        </p:nvGraphicFramePr>
        <p:xfrm>
          <a:off x="5603167" y="909373"/>
          <a:ext cx="6271669" cy="543887"/>
        </p:xfrm>
        <a:graphic>
          <a:graphicData uri="http://schemas.openxmlformats.org/drawingml/2006/table">
            <a:tbl>
              <a:tblPr>
                <a:tableStyleId>{5C22544A-7EE6-4342-B048-85BDC9FD1C3A}</a:tableStyleId>
              </a:tblPr>
              <a:tblGrid>
                <a:gridCol w="1612494">
                  <a:extLst>
                    <a:ext uri="{9D8B030D-6E8A-4147-A177-3AD203B41FA5}">
                      <a16:colId xmlns:a16="http://schemas.microsoft.com/office/drawing/2014/main" val="1026396708"/>
                    </a:ext>
                  </a:extLst>
                </a:gridCol>
                <a:gridCol w="1781216">
                  <a:extLst>
                    <a:ext uri="{9D8B030D-6E8A-4147-A177-3AD203B41FA5}">
                      <a16:colId xmlns:a16="http://schemas.microsoft.com/office/drawing/2014/main" val="891343066"/>
                    </a:ext>
                  </a:extLst>
                </a:gridCol>
                <a:gridCol w="1043403">
                  <a:extLst>
                    <a:ext uri="{9D8B030D-6E8A-4147-A177-3AD203B41FA5}">
                      <a16:colId xmlns:a16="http://schemas.microsoft.com/office/drawing/2014/main" val="3528593538"/>
                    </a:ext>
                  </a:extLst>
                </a:gridCol>
                <a:gridCol w="974608">
                  <a:extLst>
                    <a:ext uri="{9D8B030D-6E8A-4147-A177-3AD203B41FA5}">
                      <a16:colId xmlns:a16="http://schemas.microsoft.com/office/drawing/2014/main" val="3606092614"/>
                    </a:ext>
                  </a:extLst>
                </a:gridCol>
                <a:gridCol w="859948">
                  <a:extLst>
                    <a:ext uri="{9D8B030D-6E8A-4147-A177-3AD203B41FA5}">
                      <a16:colId xmlns:a16="http://schemas.microsoft.com/office/drawing/2014/main" val="2663193433"/>
                    </a:ext>
                  </a:extLst>
                </a:gridCol>
              </a:tblGrid>
              <a:tr h="242329">
                <a:tc gridSpan="5">
                  <a:txBody>
                    <a:bodyPr/>
                    <a:lstStyle/>
                    <a:p>
                      <a:pPr algn="l" fontAlgn="ctr"/>
                      <a:r>
                        <a:rPr lang="pt-BR" sz="1600" b="1" u="none" strike="noStrike" dirty="0">
                          <a:solidFill>
                            <a:srgbClr val="002060"/>
                          </a:solidFill>
                          <a:effectLst/>
                        </a:rPr>
                        <a:t>COMPONENTE I - Funcionamento</a:t>
                      </a:r>
                      <a:endParaRPr lang="pt-BR" sz="1600" b="1" i="0" u="none" strike="noStrike" dirty="0">
                        <a:solidFill>
                          <a:srgbClr val="002060"/>
                        </a:solidFill>
                        <a:effectLst/>
                        <a:latin typeface="Calibri" panose="020F0502020204030204" pitchFamily="34" charset="0"/>
                      </a:endParaRPr>
                    </a:p>
                  </a:txBody>
                  <a:tcPr marL="83127" marR="83127" marT="5920" marB="0" anchor="ctr">
                    <a:noFill/>
                  </a:tcP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920" marR="5920" marT="5920" marB="0" anchor="ctr"/>
                </a:tc>
                <a:tc hMerge="1">
                  <a:txBody>
                    <a:bodyPr/>
                    <a:lstStyle/>
                    <a:p>
                      <a:pPr algn="ctr" fontAlgn="b"/>
                      <a:endParaRPr lang="pt-BR" sz="700" b="0" i="0" u="none" strike="noStrike" dirty="0">
                        <a:solidFill>
                          <a:srgbClr val="000000"/>
                        </a:solidFill>
                        <a:effectLst/>
                        <a:latin typeface="Calibri" panose="020F0502020204030204" pitchFamily="34" charset="0"/>
                      </a:endParaRPr>
                    </a:p>
                  </a:txBody>
                  <a:tcPr marL="5920" marR="5920" marT="5920"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4971840"/>
                  </a:ext>
                </a:extLst>
              </a:tr>
              <a:tr h="294127">
                <a:tc>
                  <a:txBody>
                    <a:bodyPr/>
                    <a:lstStyle/>
                    <a:p>
                      <a:pPr algn="ctr" fontAlgn="ctr"/>
                      <a:r>
                        <a:rPr lang="pt-BR" sz="900" b="1" i="0" u="none" strike="noStrike" dirty="0">
                          <a:solidFill>
                            <a:srgbClr val="000000"/>
                          </a:solidFill>
                          <a:effectLst/>
                          <a:latin typeface="+mn-lt"/>
                        </a:rPr>
                        <a:t>Indicador</a:t>
                      </a:r>
                    </a:p>
                  </a:txBody>
                  <a:tcPr marL="5920" marR="5920" marT="5920" marB="0" anchor="ctr"/>
                </a:tc>
                <a:tc>
                  <a:txBody>
                    <a:bodyPr/>
                    <a:lstStyle/>
                    <a:p>
                      <a:pPr algn="ctr" fontAlgn="ctr"/>
                      <a:r>
                        <a:rPr lang="pt-BR" sz="900" b="1" i="0" u="none" strike="noStrike" dirty="0">
                          <a:solidFill>
                            <a:srgbClr val="000000"/>
                          </a:solidFill>
                          <a:effectLst/>
                          <a:latin typeface="+mn-lt"/>
                        </a:rPr>
                        <a:t>Descrição da Meta</a:t>
                      </a: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Maranhão-DF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Paranaiba-DF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 Preto-DF</a:t>
                      </a:r>
                      <a:endParaRPr lang="pt-BR" sz="900" b="1" i="0" u="none" strike="noStrike" dirty="0">
                        <a:solidFill>
                          <a:srgbClr val="000000"/>
                        </a:solidFill>
                        <a:effectLst/>
                        <a:latin typeface="+mn-lt"/>
                      </a:endParaRPr>
                    </a:p>
                  </a:txBody>
                  <a:tcPr marL="5920" marR="5920" marT="5920" marB="0" anchor="ctr"/>
                </a:tc>
                <a:extLst>
                  <a:ext uri="{0D108BD9-81ED-4DB2-BD59-A6C34878D82A}">
                    <a16:rowId xmlns:a16="http://schemas.microsoft.com/office/drawing/2014/main" val="2849218025"/>
                  </a:ext>
                </a:extLst>
              </a:tr>
            </a:tbl>
          </a:graphicData>
        </a:graphic>
      </p:graphicFrame>
      <p:graphicFrame>
        <p:nvGraphicFramePr>
          <p:cNvPr id="6" name="Tabela 5">
            <a:extLst>
              <a:ext uri="{FF2B5EF4-FFF2-40B4-BE49-F238E27FC236}">
                <a16:creationId xmlns:a16="http://schemas.microsoft.com/office/drawing/2014/main" id="{65F5A186-6D76-4663-AE6A-24694DDA6FB3}"/>
              </a:ext>
            </a:extLst>
          </p:cNvPr>
          <p:cNvGraphicFramePr>
            <a:graphicFrameLocks noGrp="1"/>
          </p:cNvGraphicFramePr>
          <p:nvPr>
            <p:extLst>
              <p:ext uri="{D42A27DB-BD31-4B8C-83A1-F6EECF244321}">
                <p14:modId xmlns:p14="http://schemas.microsoft.com/office/powerpoint/2010/main" val="2305113697"/>
              </p:ext>
            </p:extLst>
          </p:nvPr>
        </p:nvGraphicFramePr>
        <p:xfrm>
          <a:off x="83055" y="2361240"/>
          <a:ext cx="5324439" cy="3170488"/>
        </p:xfrm>
        <a:graphic>
          <a:graphicData uri="http://schemas.openxmlformats.org/drawingml/2006/table">
            <a:tbl>
              <a:tblPr>
                <a:tableStyleId>{5C22544A-7EE6-4342-B048-85BDC9FD1C3A}</a:tableStyleId>
              </a:tblPr>
              <a:tblGrid>
                <a:gridCol w="328758">
                  <a:extLst>
                    <a:ext uri="{9D8B030D-6E8A-4147-A177-3AD203B41FA5}">
                      <a16:colId xmlns:a16="http://schemas.microsoft.com/office/drawing/2014/main" val="2746327124"/>
                    </a:ext>
                  </a:extLst>
                </a:gridCol>
                <a:gridCol w="1111264">
                  <a:extLst>
                    <a:ext uri="{9D8B030D-6E8A-4147-A177-3AD203B41FA5}">
                      <a16:colId xmlns:a16="http://schemas.microsoft.com/office/drawing/2014/main" val="508141214"/>
                    </a:ext>
                  </a:extLst>
                </a:gridCol>
                <a:gridCol w="2793177">
                  <a:extLst>
                    <a:ext uri="{9D8B030D-6E8A-4147-A177-3AD203B41FA5}">
                      <a16:colId xmlns:a16="http://schemas.microsoft.com/office/drawing/2014/main" val="4070159368"/>
                    </a:ext>
                  </a:extLst>
                </a:gridCol>
                <a:gridCol w="620706">
                  <a:extLst>
                    <a:ext uri="{9D8B030D-6E8A-4147-A177-3AD203B41FA5}">
                      <a16:colId xmlns:a16="http://schemas.microsoft.com/office/drawing/2014/main" val="2137877555"/>
                    </a:ext>
                  </a:extLst>
                </a:gridCol>
                <a:gridCol w="470534">
                  <a:extLst>
                    <a:ext uri="{9D8B030D-6E8A-4147-A177-3AD203B41FA5}">
                      <a16:colId xmlns:a16="http://schemas.microsoft.com/office/drawing/2014/main" val="3941784490"/>
                    </a:ext>
                  </a:extLst>
                </a:gridCol>
              </a:tblGrid>
              <a:tr h="296349">
                <a:tc gridSpan="3">
                  <a:txBody>
                    <a:bodyPr/>
                    <a:lstStyle/>
                    <a:p>
                      <a:pPr algn="l" rtl="0" fontAlgn="ctr"/>
                      <a:r>
                        <a:rPr lang="pt-BR" sz="1400" b="1" u="none" strike="noStrike" dirty="0">
                          <a:solidFill>
                            <a:srgbClr val="C00000"/>
                          </a:solidFill>
                          <a:effectLst/>
                        </a:rPr>
                        <a:t>COMPONENTE I: Funcionamento</a:t>
                      </a:r>
                      <a:endParaRPr lang="pt-BR" sz="1400" b="1" i="0" u="none" strike="noStrike" dirty="0">
                        <a:solidFill>
                          <a:srgbClr val="C00000"/>
                        </a:solidFill>
                        <a:effectLst/>
                        <a:latin typeface="Calibri" panose="020F0502020204030204" pitchFamily="34" charset="0"/>
                      </a:endParaRPr>
                    </a:p>
                  </a:txBody>
                  <a:tcPr marL="4787" marR="4787" marT="4787" marB="0" anchor="ctr"/>
                </a:tc>
                <a:tc hMerge="1">
                  <a:txBody>
                    <a:bodyPr/>
                    <a:lstStyle/>
                    <a:p>
                      <a:endParaRPr lang="pt-BR"/>
                    </a:p>
                  </a:txBody>
                  <a:tcPr/>
                </a:tc>
                <a:tc hMerge="1">
                  <a:txBody>
                    <a:bodyPr/>
                    <a:lstStyle/>
                    <a:p>
                      <a:endParaRPr lang="pt-BR"/>
                    </a:p>
                  </a:txBody>
                  <a:tcPr/>
                </a:tc>
                <a:tc>
                  <a:txBody>
                    <a:bodyPr/>
                    <a:lstStyle/>
                    <a:p>
                      <a:pPr algn="ctr" rtl="0" fontAlgn="ctr"/>
                      <a:r>
                        <a:rPr lang="pt-BR" sz="1000" u="none" strike="noStrike">
                          <a:effectLst/>
                        </a:rPr>
                        <a:t> </a:t>
                      </a:r>
                      <a:endParaRPr lang="pt-BR" sz="1000" b="1"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a:effectLst/>
                        </a:rPr>
                        <a:t>Ano</a:t>
                      </a:r>
                      <a:endParaRPr lang="pt-BR" sz="1000" b="0" i="0" u="none" strike="noStrike">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3185743596"/>
                  </a:ext>
                </a:extLst>
              </a:tr>
              <a:tr h="383316">
                <a:tc gridSpan="2">
                  <a:txBody>
                    <a:bodyPr/>
                    <a:lstStyle/>
                    <a:p>
                      <a:pPr algn="l" rtl="0" fontAlgn="ctr"/>
                      <a:r>
                        <a:rPr lang="pt-BR" sz="1000" u="none" strike="noStrike">
                          <a:effectLst/>
                        </a:rPr>
                        <a:t>Indicador</a:t>
                      </a:r>
                      <a:endParaRPr lang="pt-BR" sz="1000" b="0" i="0" u="none" strike="noStrike">
                        <a:solidFill>
                          <a:srgbClr val="000000"/>
                        </a:solidFill>
                        <a:effectLst/>
                        <a:latin typeface="Calibri" panose="020F0502020204030204" pitchFamily="34" charset="0"/>
                      </a:endParaRPr>
                    </a:p>
                  </a:txBody>
                  <a:tcPr marL="4787" marR="4787" marT="4787" marB="0" anchor="ctr"/>
                </a:tc>
                <a:tc hMerge="1">
                  <a:txBody>
                    <a:bodyPr/>
                    <a:lstStyle/>
                    <a:p>
                      <a:endParaRPr lang="pt-BR"/>
                    </a:p>
                  </a:txBody>
                  <a:tcPr/>
                </a:tc>
                <a:tc>
                  <a:txBody>
                    <a:bodyPr/>
                    <a:lstStyle/>
                    <a:p>
                      <a:pPr algn="l" rtl="0" fontAlgn="ctr"/>
                      <a:r>
                        <a:rPr lang="pt-BR" sz="1000" u="none" strike="noStrike" dirty="0">
                          <a:effectLst/>
                        </a:rPr>
                        <a:t>Descrição da Meta</a:t>
                      </a:r>
                      <a:endParaRPr lang="pt-BR" sz="1000" b="0" i="0" u="none" strike="noStrike" dirty="0">
                        <a:solidFill>
                          <a:srgbClr val="000000"/>
                        </a:solidFill>
                        <a:effectLst/>
                        <a:latin typeface="Calibri" panose="020F0502020204030204" pitchFamily="34" charset="0"/>
                      </a:endParaRPr>
                    </a:p>
                  </a:txBody>
                  <a:tcPr marL="4787" marR="4787" marT="4787" marB="0" anchor="ctr"/>
                </a:tc>
                <a:tc>
                  <a:txBody>
                    <a:bodyPr/>
                    <a:lstStyle/>
                    <a:p>
                      <a:pPr algn="ctr" rtl="0" fontAlgn="ctr"/>
                      <a:r>
                        <a:rPr lang="pt-BR" sz="1000" u="none" strike="noStrike">
                          <a:effectLst/>
                        </a:rPr>
                        <a:t>Resp. primário</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a:effectLst/>
                        </a:rPr>
                        <a:t>2019</a:t>
                      </a:r>
                      <a:endParaRPr lang="pt-BR" sz="1000" b="0" i="0" u="none" strike="noStrike">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1282709279"/>
                  </a:ext>
                </a:extLst>
              </a:tr>
              <a:tr h="739474">
                <a:tc>
                  <a:txBody>
                    <a:bodyPr/>
                    <a:lstStyle/>
                    <a:p>
                      <a:pPr algn="ctr" rtl="0" fontAlgn="ctr"/>
                      <a:r>
                        <a:rPr lang="pt-BR" sz="1000" u="none" strike="noStrike">
                          <a:effectLst/>
                        </a:rPr>
                        <a:t>I.4</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Mandatos e processos eleitorais</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Processos eleitorais realizados tempestivamente e os mandatos encontram-se vigentes, conforme previsão regimental ou norma estadual pertinente</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rtl="0"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a:effectLst/>
                        </a:rPr>
                        <a:t>x</a:t>
                      </a:r>
                      <a:endParaRPr lang="pt-BR" sz="1000" b="0" i="0" u="none" strike="noStrike">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945031235"/>
                  </a:ext>
                </a:extLst>
              </a:tr>
              <a:tr h="389182">
                <a:tc>
                  <a:txBody>
                    <a:bodyPr/>
                    <a:lstStyle/>
                    <a:p>
                      <a:pPr algn="ctr" rtl="0" fontAlgn="ctr"/>
                      <a:r>
                        <a:rPr lang="pt-BR" sz="1000" u="none" strike="noStrike" dirty="0">
                          <a:effectLst/>
                        </a:rPr>
                        <a:t>I.5</a:t>
                      </a:r>
                      <a:endParaRPr lang="pt-BR" sz="1000" b="0" i="0" u="none" strike="noStrike" dirty="0">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Reuniões ordinárias</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Reuniões ordinárias realizadas conforme previsão regimental ou norma estadual pertinente</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rtl="0"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a:effectLst/>
                        </a:rPr>
                        <a:t>x</a:t>
                      </a:r>
                      <a:endParaRPr lang="pt-BR" sz="1000" b="0" i="0" u="none" strike="noStrike">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73901133"/>
                  </a:ext>
                </a:extLst>
              </a:tr>
              <a:tr h="601463">
                <a:tc>
                  <a:txBody>
                    <a:bodyPr/>
                    <a:lstStyle/>
                    <a:p>
                      <a:pPr algn="ctr" rtl="0" fontAlgn="ctr"/>
                      <a:r>
                        <a:rPr lang="pt-BR" sz="1000" u="none" strike="noStrike">
                          <a:effectLst/>
                        </a:rPr>
                        <a:t>I.6</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Quórum</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dirty="0">
                          <a:effectLst/>
                        </a:rPr>
                        <a:t>Quórum mínimo regimental alcançado nas reuniões ordinárias</a:t>
                      </a:r>
                      <a:endParaRPr lang="pt-BR" sz="1000" b="0" i="0" u="none" strike="noStrike" dirty="0">
                        <a:solidFill>
                          <a:srgbClr val="000000"/>
                        </a:solidFill>
                        <a:effectLst/>
                        <a:latin typeface="Calibri" panose="020F0502020204030204" pitchFamily="34" charset="0"/>
                      </a:endParaRPr>
                    </a:p>
                  </a:txBody>
                  <a:tcPr marL="4787" marR="4787" marT="4787" marB="0" anchor="ctr"/>
                </a:tc>
                <a:tc>
                  <a:txBody>
                    <a:bodyPr/>
                    <a:lstStyle/>
                    <a:p>
                      <a:pPr algn="ctr" rtl="0"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a:effectLst/>
                        </a:rPr>
                        <a:t>x</a:t>
                      </a:r>
                      <a:endParaRPr lang="pt-BR" sz="1000" b="0" i="0" u="none" strike="noStrike">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513674114"/>
                  </a:ext>
                </a:extLst>
              </a:tr>
              <a:tr h="760704">
                <a:tc>
                  <a:txBody>
                    <a:bodyPr/>
                    <a:lstStyle/>
                    <a:p>
                      <a:pPr algn="ctr" rtl="0" fontAlgn="ctr"/>
                      <a:r>
                        <a:rPr lang="pt-BR" sz="1000" u="none" strike="noStrike">
                          <a:effectLst/>
                        </a:rPr>
                        <a:t>I.7</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a:effectLst/>
                        </a:rPr>
                        <a:t>Conformidade Documental</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l" rtl="0" fontAlgn="ctr"/>
                      <a:r>
                        <a:rPr lang="pt-BR" sz="1000" u="none" strike="noStrike" dirty="0">
                          <a:effectLst/>
                        </a:rPr>
                        <a:t>Convocações para reuniões (ordinárias e extraordinárias) realizadas com a antecedência regimental prevista, além de atas elaboradas e aprovadas tempestivamente</a:t>
                      </a:r>
                      <a:endParaRPr lang="pt-BR" sz="1000" b="0" i="0" u="none" strike="noStrike" dirty="0">
                        <a:solidFill>
                          <a:srgbClr val="000000"/>
                        </a:solidFill>
                        <a:effectLst/>
                        <a:latin typeface="Calibri" panose="020F0502020204030204" pitchFamily="34" charset="0"/>
                      </a:endParaRPr>
                    </a:p>
                  </a:txBody>
                  <a:tcPr marL="4787" marR="4787" marT="4787" marB="0" anchor="ctr"/>
                </a:tc>
                <a:tc>
                  <a:txBody>
                    <a:bodyPr/>
                    <a:lstStyle/>
                    <a:p>
                      <a:pPr algn="ctr" rtl="0" fontAlgn="ctr"/>
                      <a:r>
                        <a:rPr lang="pt-BR" sz="1000" u="none" strike="noStrike">
                          <a:effectLst/>
                        </a:rPr>
                        <a:t>Comitê</a:t>
                      </a:r>
                      <a:endParaRPr lang="pt-BR" sz="1000" b="0" i="0" u="none" strike="noStrike">
                        <a:solidFill>
                          <a:srgbClr val="000000"/>
                        </a:solidFill>
                        <a:effectLst/>
                        <a:latin typeface="Calibri" panose="020F0502020204030204" pitchFamily="34" charset="0"/>
                      </a:endParaRPr>
                    </a:p>
                  </a:txBody>
                  <a:tcPr marL="4787" marR="4787" marT="4787" marB="0" anchor="ctr"/>
                </a:tc>
                <a:tc>
                  <a:txBody>
                    <a:bodyPr/>
                    <a:lstStyle/>
                    <a:p>
                      <a:pPr algn="ctr" fontAlgn="ctr"/>
                      <a:r>
                        <a:rPr lang="pt-BR" sz="1000" u="none" strike="noStrike" dirty="0">
                          <a:effectLst/>
                        </a:rPr>
                        <a:t>x</a:t>
                      </a:r>
                      <a:endParaRPr lang="pt-BR" sz="1000" b="0" i="0" u="none" strike="noStrike" dirty="0">
                        <a:solidFill>
                          <a:srgbClr val="000000"/>
                        </a:solidFill>
                        <a:effectLst/>
                        <a:latin typeface="Calibri" panose="020F0502020204030204" pitchFamily="34" charset="0"/>
                      </a:endParaRPr>
                    </a:p>
                  </a:txBody>
                  <a:tcPr marL="4787" marR="4787" marT="4787" marB="0" anchor="ctr"/>
                </a:tc>
                <a:extLst>
                  <a:ext uri="{0D108BD9-81ED-4DB2-BD59-A6C34878D82A}">
                    <a16:rowId xmlns:a16="http://schemas.microsoft.com/office/drawing/2014/main" val="2805163779"/>
                  </a:ext>
                </a:extLst>
              </a:tr>
            </a:tbl>
          </a:graphicData>
        </a:graphic>
      </p:graphicFrame>
      <p:sp>
        <p:nvSpPr>
          <p:cNvPr id="10" name="CaixaDeTexto 9">
            <a:extLst>
              <a:ext uri="{FF2B5EF4-FFF2-40B4-BE49-F238E27FC236}">
                <a16:creationId xmlns:a16="http://schemas.microsoft.com/office/drawing/2014/main" id="{18862BE6-3B8A-46E0-9235-0738B3250B44}"/>
              </a:ext>
            </a:extLst>
          </p:cNvPr>
          <p:cNvSpPr txBox="1"/>
          <p:nvPr/>
        </p:nvSpPr>
        <p:spPr>
          <a:xfrm>
            <a:off x="639562" y="1680091"/>
            <a:ext cx="3771900" cy="369332"/>
          </a:xfrm>
          <a:prstGeom prst="rect">
            <a:avLst/>
          </a:prstGeom>
          <a:noFill/>
        </p:spPr>
        <p:txBody>
          <a:bodyPr wrap="square" rtlCol="0">
            <a:spAutoFit/>
          </a:bodyPr>
          <a:lstStyle/>
          <a:p>
            <a:r>
              <a:rPr lang="pt-BR" b="1" dirty="0"/>
              <a:t>Quadro de Metas Pactuadas</a:t>
            </a:r>
          </a:p>
        </p:txBody>
      </p:sp>
      <p:sp>
        <p:nvSpPr>
          <p:cNvPr id="2" name="Elipse 1">
            <a:extLst>
              <a:ext uri="{FF2B5EF4-FFF2-40B4-BE49-F238E27FC236}">
                <a16:creationId xmlns:a16="http://schemas.microsoft.com/office/drawing/2014/main" id="{8296877B-BEAB-4BEF-9686-A84EC6339807}"/>
              </a:ext>
            </a:extLst>
          </p:cNvPr>
          <p:cNvSpPr/>
          <p:nvPr/>
        </p:nvSpPr>
        <p:spPr>
          <a:xfrm>
            <a:off x="5603358" y="6124350"/>
            <a:ext cx="482009" cy="3615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4682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C7B5F4E-68CF-411D-A593-1DDDDCF84070}"/>
              </a:ext>
            </a:extLst>
          </p:cNvPr>
          <p:cNvSpPr txBox="1"/>
          <p:nvPr/>
        </p:nvSpPr>
        <p:spPr>
          <a:xfrm>
            <a:off x="6889898" y="425302"/>
            <a:ext cx="4104167" cy="523220"/>
          </a:xfrm>
          <a:prstGeom prst="rect">
            <a:avLst/>
          </a:prstGeom>
          <a:noFill/>
        </p:spPr>
        <p:txBody>
          <a:bodyPr wrap="square" rtlCol="0">
            <a:spAutoFit/>
          </a:bodyPr>
          <a:lstStyle/>
          <a:p>
            <a:pPr algn="ctr"/>
            <a:r>
              <a:rPr lang="pt-BR" sz="2800" b="1" dirty="0"/>
              <a:t>CBH Maranhão-DF</a:t>
            </a:r>
          </a:p>
        </p:txBody>
      </p:sp>
      <p:sp>
        <p:nvSpPr>
          <p:cNvPr id="5" name="CaixaDeTexto 4">
            <a:extLst>
              <a:ext uri="{FF2B5EF4-FFF2-40B4-BE49-F238E27FC236}">
                <a16:creationId xmlns:a16="http://schemas.microsoft.com/office/drawing/2014/main" id="{6D54E14B-0E03-4A18-AF89-31541715E227}"/>
              </a:ext>
            </a:extLst>
          </p:cNvPr>
          <p:cNvSpPr txBox="1"/>
          <p:nvPr/>
        </p:nvSpPr>
        <p:spPr>
          <a:xfrm>
            <a:off x="1071562" y="1520456"/>
            <a:ext cx="9922503" cy="646331"/>
          </a:xfrm>
          <a:prstGeom prst="rect">
            <a:avLst/>
          </a:prstGeom>
          <a:noFill/>
        </p:spPr>
        <p:txBody>
          <a:bodyPr wrap="square" rtlCol="0">
            <a:spAutoFit/>
          </a:bodyPr>
          <a:lstStyle/>
          <a:p>
            <a:r>
              <a:rPr lang="pt-BR" dirty="0"/>
              <a:t>Indicadores 1.5 a 1.7  -  Reuniões Ordinárias, quórum e conformidade documental</a:t>
            </a:r>
            <a:endParaRPr lang="pt-BR" dirty="0">
              <a:solidFill>
                <a:srgbClr val="000000"/>
              </a:solidFill>
            </a:endParaRPr>
          </a:p>
          <a:p>
            <a:endParaRPr lang="pt-BR" dirty="0"/>
          </a:p>
        </p:txBody>
      </p:sp>
      <p:pic>
        <p:nvPicPr>
          <p:cNvPr id="6" name="Imagem 5">
            <a:extLst>
              <a:ext uri="{FF2B5EF4-FFF2-40B4-BE49-F238E27FC236}">
                <a16:creationId xmlns:a16="http://schemas.microsoft.com/office/drawing/2014/main" id="{1760EAC6-CE33-4379-BC9F-10FA4365779C}"/>
              </a:ext>
            </a:extLst>
          </p:cNvPr>
          <p:cNvPicPr>
            <a:picLocks noChangeAspect="1"/>
          </p:cNvPicPr>
          <p:nvPr/>
        </p:nvPicPr>
        <p:blipFill>
          <a:blip r:embed="rId2"/>
          <a:stretch>
            <a:fillRect/>
          </a:stretch>
        </p:blipFill>
        <p:spPr>
          <a:xfrm>
            <a:off x="1047750" y="1957504"/>
            <a:ext cx="10096500" cy="3219450"/>
          </a:xfrm>
          <a:prstGeom prst="rect">
            <a:avLst/>
          </a:prstGeom>
        </p:spPr>
      </p:pic>
    </p:spTree>
    <p:extLst>
      <p:ext uri="{BB962C8B-B14F-4D97-AF65-F5344CB8AC3E}">
        <p14:creationId xmlns:p14="http://schemas.microsoft.com/office/powerpoint/2010/main" val="290846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C7B5F4E-68CF-411D-A593-1DDDDCF84070}"/>
              </a:ext>
            </a:extLst>
          </p:cNvPr>
          <p:cNvSpPr txBox="1"/>
          <p:nvPr/>
        </p:nvSpPr>
        <p:spPr>
          <a:xfrm>
            <a:off x="6889898" y="425302"/>
            <a:ext cx="4104167" cy="523220"/>
          </a:xfrm>
          <a:prstGeom prst="rect">
            <a:avLst/>
          </a:prstGeom>
          <a:noFill/>
        </p:spPr>
        <p:txBody>
          <a:bodyPr wrap="square" rtlCol="0">
            <a:spAutoFit/>
          </a:bodyPr>
          <a:lstStyle/>
          <a:p>
            <a:pPr algn="ctr"/>
            <a:r>
              <a:rPr lang="pt-BR" sz="2800" b="1" dirty="0"/>
              <a:t>CBH Paranaíba-DF</a:t>
            </a:r>
          </a:p>
        </p:txBody>
      </p:sp>
      <p:sp>
        <p:nvSpPr>
          <p:cNvPr id="5" name="CaixaDeTexto 4">
            <a:extLst>
              <a:ext uri="{FF2B5EF4-FFF2-40B4-BE49-F238E27FC236}">
                <a16:creationId xmlns:a16="http://schemas.microsoft.com/office/drawing/2014/main" id="{6D54E14B-0E03-4A18-AF89-31541715E227}"/>
              </a:ext>
            </a:extLst>
          </p:cNvPr>
          <p:cNvSpPr txBox="1"/>
          <p:nvPr/>
        </p:nvSpPr>
        <p:spPr>
          <a:xfrm>
            <a:off x="1071562" y="1520456"/>
            <a:ext cx="9922503" cy="646331"/>
          </a:xfrm>
          <a:prstGeom prst="rect">
            <a:avLst/>
          </a:prstGeom>
          <a:noFill/>
        </p:spPr>
        <p:txBody>
          <a:bodyPr wrap="square" rtlCol="0">
            <a:spAutoFit/>
          </a:bodyPr>
          <a:lstStyle/>
          <a:p>
            <a:r>
              <a:rPr lang="pt-BR" dirty="0"/>
              <a:t>Indicadores 1.5 a 1.7  -  Reuniões Ordinárias, quórum e conformidade documental</a:t>
            </a:r>
            <a:endParaRPr lang="pt-BR" dirty="0">
              <a:solidFill>
                <a:srgbClr val="000000"/>
              </a:solidFill>
            </a:endParaRPr>
          </a:p>
          <a:p>
            <a:endParaRPr lang="pt-BR" dirty="0"/>
          </a:p>
        </p:txBody>
      </p:sp>
      <p:pic>
        <p:nvPicPr>
          <p:cNvPr id="2" name="Imagem 1">
            <a:extLst>
              <a:ext uri="{FF2B5EF4-FFF2-40B4-BE49-F238E27FC236}">
                <a16:creationId xmlns:a16="http://schemas.microsoft.com/office/drawing/2014/main" id="{C6342DB9-EC27-4C99-89B5-E7CB0D0DE6F2}"/>
              </a:ext>
            </a:extLst>
          </p:cNvPr>
          <p:cNvPicPr>
            <a:picLocks noChangeAspect="1"/>
          </p:cNvPicPr>
          <p:nvPr/>
        </p:nvPicPr>
        <p:blipFill>
          <a:blip r:embed="rId2"/>
          <a:stretch>
            <a:fillRect/>
          </a:stretch>
        </p:blipFill>
        <p:spPr>
          <a:xfrm>
            <a:off x="998850" y="2031926"/>
            <a:ext cx="10067925" cy="3219450"/>
          </a:xfrm>
          <a:prstGeom prst="rect">
            <a:avLst/>
          </a:prstGeom>
        </p:spPr>
      </p:pic>
    </p:spTree>
    <p:extLst>
      <p:ext uri="{BB962C8B-B14F-4D97-AF65-F5344CB8AC3E}">
        <p14:creationId xmlns:p14="http://schemas.microsoft.com/office/powerpoint/2010/main" val="228700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3DC1275-8BFC-49D0-A20A-2050DEFE811F}"/>
              </a:ext>
            </a:extLst>
          </p:cNvPr>
          <p:cNvPicPr>
            <a:picLocks noChangeAspect="1"/>
          </p:cNvPicPr>
          <p:nvPr/>
        </p:nvPicPr>
        <p:blipFill>
          <a:blip r:embed="rId2"/>
          <a:stretch>
            <a:fillRect/>
          </a:stretch>
        </p:blipFill>
        <p:spPr>
          <a:xfrm>
            <a:off x="1071562" y="1809750"/>
            <a:ext cx="10048875" cy="3238500"/>
          </a:xfrm>
          <a:prstGeom prst="rect">
            <a:avLst/>
          </a:prstGeom>
        </p:spPr>
      </p:pic>
      <p:sp>
        <p:nvSpPr>
          <p:cNvPr id="4" name="CaixaDeTexto 3">
            <a:extLst>
              <a:ext uri="{FF2B5EF4-FFF2-40B4-BE49-F238E27FC236}">
                <a16:creationId xmlns:a16="http://schemas.microsoft.com/office/drawing/2014/main" id="{3C7B5F4E-68CF-411D-A593-1DDDDCF84070}"/>
              </a:ext>
            </a:extLst>
          </p:cNvPr>
          <p:cNvSpPr txBox="1"/>
          <p:nvPr/>
        </p:nvSpPr>
        <p:spPr>
          <a:xfrm>
            <a:off x="6889898" y="425302"/>
            <a:ext cx="4104167" cy="523220"/>
          </a:xfrm>
          <a:prstGeom prst="rect">
            <a:avLst/>
          </a:prstGeom>
          <a:noFill/>
        </p:spPr>
        <p:txBody>
          <a:bodyPr wrap="square" rtlCol="0">
            <a:spAutoFit/>
          </a:bodyPr>
          <a:lstStyle/>
          <a:p>
            <a:pPr algn="ctr"/>
            <a:r>
              <a:rPr lang="pt-BR" sz="2800" b="1" dirty="0"/>
              <a:t>CBH Preto-DF</a:t>
            </a:r>
          </a:p>
        </p:txBody>
      </p:sp>
      <p:sp>
        <p:nvSpPr>
          <p:cNvPr id="5" name="CaixaDeTexto 4">
            <a:extLst>
              <a:ext uri="{FF2B5EF4-FFF2-40B4-BE49-F238E27FC236}">
                <a16:creationId xmlns:a16="http://schemas.microsoft.com/office/drawing/2014/main" id="{6D54E14B-0E03-4A18-AF89-31541715E227}"/>
              </a:ext>
            </a:extLst>
          </p:cNvPr>
          <p:cNvSpPr txBox="1"/>
          <p:nvPr/>
        </p:nvSpPr>
        <p:spPr>
          <a:xfrm>
            <a:off x="1071562" y="1520456"/>
            <a:ext cx="9922503" cy="646331"/>
          </a:xfrm>
          <a:prstGeom prst="rect">
            <a:avLst/>
          </a:prstGeom>
          <a:noFill/>
        </p:spPr>
        <p:txBody>
          <a:bodyPr wrap="square" rtlCol="0">
            <a:spAutoFit/>
          </a:bodyPr>
          <a:lstStyle/>
          <a:p>
            <a:r>
              <a:rPr lang="pt-BR" dirty="0"/>
              <a:t>Indicadores 1.5 a 1.7  -  Reuniões Ordinárias, quórum e conformidade documental</a:t>
            </a:r>
            <a:endParaRPr lang="pt-BR" dirty="0">
              <a:solidFill>
                <a:srgbClr val="000000"/>
              </a:solidFill>
            </a:endParaRPr>
          </a:p>
          <a:p>
            <a:endParaRPr lang="pt-BR" dirty="0"/>
          </a:p>
        </p:txBody>
      </p:sp>
    </p:spTree>
    <p:extLst>
      <p:ext uri="{BB962C8B-B14F-4D97-AF65-F5344CB8AC3E}">
        <p14:creationId xmlns:p14="http://schemas.microsoft.com/office/powerpoint/2010/main" val="58563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a:extLst>
              <a:ext uri="{FF2B5EF4-FFF2-40B4-BE49-F238E27FC236}">
                <a16:creationId xmlns:a16="http://schemas.microsoft.com/office/drawing/2014/main" id="{AFD3749B-C57E-4E01-96F5-0810D5734D6A}"/>
              </a:ext>
            </a:extLst>
          </p:cNvPr>
          <p:cNvGraphicFramePr>
            <a:graphicFrameLocks noGrp="1"/>
          </p:cNvGraphicFramePr>
          <p:nvPr>
            <p:extLst>
              <p:ext uri="{D42A27DB-BD31-4B8C-83A1-F6EECF244321}">
                <p14:modId xmlns:p14="http://schemas.microsoft.com/office/powerpoint/2010/main" val="1521092360"/>
              </p:ext>
            </p:extLst>
          </p:nvPr>
        </p:nvGraphicFramePr>
        <p:xfrm>
          <a:off x="5677989" y="937357"/>
          <a:ext cx="6191296" cy="548645"/>
        </p:xfrm>
        <a:graphic>
          <a:graphicData uri="http://schemas.openxmlformats.org/drawingml/2006/table">
            <a:tbl>
              <a:tblPr>
                <a:tableStyleId>{5C22544A-7EE6-4342-B048-85BDC9FD1C3A}</a:tableStyleId>
              </a:tblPr>
              <a:tblGrid>
                <a:gridCol w="1591829">
                  <a:extLst>
                    <a:ext uri="{9D8B030D-6E8A-4147-A177-3AD203B41FA5}">
                      <a16:colId xmlns:a16="http://schemas.microsoft.com/office/drawing/2014/main" val="1026396708"/>
                    </a:ext>
                  </a:extLst>
                </a:gridCol>
                <a:gridCol w="1758389">
                  <a:extLst>
                    <a:ext uri="{9D8B030D-6E8A-4147-A177-3AD203B41FA5}">
                      <a16:colId xmlns:a16="http://schemas.microsoft.com/office/drawing/2014/main" val="891343066"/>
                    </a:ext>
                  </a:extLst>
                </a:gridCol>
                <a:gridCol w="1030032">
                  <a:extLst>
                    <a:ext uri="{9D8B030D-6E8A-4147-A177-3AD203B41FA5}">
                      <a16:colId xmlns:a16="http://schemas.microsoft.com/office/drawing/2014/main" val="3528593538"/>
                    </a:ext>
                  </a:extLst>
                </a:gridCol>
                <a:gridCol w="962118">
                  <a:extLst>
                    <a:ext uri="{9D8B030D-6E8A-4147-A177-3AD203B41FA5}">
                      <a16:colId xmlns:a16="http://schemas.microsoft.com/office/drawing/2014/main" val="3606092614"/>
                    </a:ext>
                  </a:extLst>
                </a:gridCol>
                <a:gridCol w="848928">
                  <a:extLst>
                    <a:ext uri="{9D8B030D-6E8A-4147-A177-3AD203B41FA5}">
                      <a16:colId xmlns:a16="http://schemas.microsoft.com/office/drawing/2014/main" val="2663193433"/>
                    </a:ext>
                  </a:extLst>
                </a:gridCol>
              </a:tblGrid>
              <a:tr h="246248">
                <a:tc gridSpan="5">
                  <a:txBody>
                    <a:bodyPr/>
                    <a:lstStyle/>
                    <a:p>
                      <a:pPr algn="l" fontAlgn="ctr"/>
                      <a:r>
                        <a:rPr lang="pt-BR" sz="1600" b="1" u="none" strike="noStrike" dirty="0">
                          <a:solidFill>
                            <a:srgbClr val="002060"/>
                          </a:solidFill>
                          <a:effectLst/>
                        </a:rPr>
                        <a:t>COMPONENTE I - Funcionamento</a:t>
                      </a:r>
                      <a:endParaRPr lang="pt-BR" sz="1600" b="1" i="0" u="none" strike="noStrike" dirty="0">
                        <a:solidFill>
                          <a:srgbClr val="002060"/>
                        </a:solidFill>
                        <a:effectLst/>
                        <a:latin typeface="Calibri" panose="020F0502020204030204" pitchFamily="34" charset="0"/>
                      </a:endParaRPr>
                    </a:p>
                  </a:txBody>
                  <a:tcPr marL="5920" marR="5920" marT="5920" marB="0" anchor="ctr"/>
                </a:tc>
                <a:tc hMerge="1">
                  <a:txBody>
                    <a:bodyPr/>
                    <a:lstStyle/>
                    <a:p>
                      <a:pPr algn="ctr" fontAlgn="ctr"/>
                      <a:endParaRPr lang="pt-BR" sz="700" b="0" i="0" u="none" strike="noStrike" dirty="0">
                        <a:solidFill>
                          <a:srgbClr val="000000"/>
                        </a:solidFill>
                        <a:effectLst/>
                        <a:latin typeface="Calibri" panose="020F0502020204030204" pitchFamily="34" charset="0"/>
                      </a:endParaRPr>
                    </a:p>
                  </a:txBody>
                  <a:tcPr marL="5920" marR="5920" marT="5920" marB="0" anchor="ctr"/>
                </a:tc>
                <a:tc hMerge="1">
                  <a:txBody>
                    <a:bodyPr/>
                    <a:lstStyle/>
                    <a:p>
                      <a:pPr algn="ctr" fontAlgn="b"/>
                      <a:endParaRPr lang="pt-BR" sz="700" b="0" i="0" u="none" strike="noStrike" dirty="0">
                        <a:solidFill>
                          <a:srgbClr val="000000"/>
                        </a:solidFill>
                        <a:effectLst/>
                        <a:latin typeface="Calibri" panose="020F0502020204030204" pitchFamily="34" charset="0"/>
                      </a:endParaRPr>
                    </a:p>
                  </a:txBody>
                  <a:tcPr marL="5920" marR="5920" marT="5920"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4971840"/>
                  </a:ext>
                </a:extLst>
              </a:tr>
              <a:tr h="298885">
                <a:tc>
                  <a:txBody>
                    <a:bodyPr/>
                    <a:lstStyle/>
                    <a:p>
                      <a:pPr algn="ctr" fontAlgn="ctr"/>
                      <a:r>
                        <a:rPr lang="pt-BR" sz="900" b="1" i="0" u="none" strike="noStrike" dirty="0">
                          <a:solidFill>
                            <a:srgbClr val="000000"/>
                          </a:solidFill>
                          <a:effectLst/>
                          <a:latin typeface="+mn-lt"/>
                        </a:rPr>
                        <a:t>Indicador</a:t>
                      </a:r>
                    </a:p>
                  </a:txBody>
                  <a:tcPr marL="5920" marR="5920" marT="5920" marB="0" anchor="ctr"/>
                </a:tc>
                <a:tc>
                  <a:txBody>
                    <a:bodyPr/>
                    <a:lstStyle/>
                    <a:p>
                      <a:pPr algn="ctr" fontAlgn="ctr"/>
                      <a:r>
                        <a:rPr lang="pt-BR" sz="900" b="1" i="0" u="none" strike="noStrike" dirty="0">
                          <a:solidFill>
                            <a:srgbClr val="000000"/>
                          </a:solidFill>
                          <a:effectLst/>
                          <a:latin typeface="+mn-lt"/>
                        </a:rPr>
                        <a:t>Descrição da Meta</a:t>
                      </a: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Maranhão-DF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a:t>
                      </a:r>
                    </a:p>
                    <a:p>
                      <a:pPr algn="ctr" fontAlgn="ctr"/>
                      <a:r>
                        <a:rPr lang="pt-BR" sz="900" b="1" u="none" strike="noStrike" dirty="0">
                          <a:effectLst/>
                          <a:latin typeface="+mn-lt"/>
                        </a:rPr>
                        <a:t>Paranaiba-DF</a:t>
                      </a:r>
                      <a:endParaRPr lang="pt-BR" sz="900" b="1" i="0" u="none" strike="noStrike" dirty="0">
                        <a:solidFill>
                          <a:srgbClr val="000000"/>
                        </a:solidFill>
                        <a:effectLst/>
                        <a:latin typeface="+mn-lt"/>
                      </a:endParaRPr>
                    </a:p>
                  </a:txBody>
                  <a:tcPr marL="5920" marR="5920" marT="5920" marB="0" anchor="ctr"/>
                </a:tc>
                <a:tc>
                  <a:txBody>
                    <a:bodyPr/>
                    <a:lstStyle/>
                    <a:p>
                      <a:pPr algn="ctr" fontAlgn="ctr"/>
                      <a:r>
                        <a:rPr lang="pt-BR" sz="900" b="1" u="none" strike="noStrike" dirty="0">
                          <a:effectLst/>
                          <a:latin typeface="+mn-lt"/>
                        </a:rPr>
                        <a:t>CBH Preto-DF</a:t>
                      </a:r>
                      <a:endParaRPr lang="pt-BR" sz="900" b="1" i="0" u="none" strike="noStrike" dirty="0">
                        <a:solidFill>
                          <a:srgbClr val="000000"/>
                        </a:solidFill>
                        <a:effectLst/>
                        <a:latin typeface="+mn-lt"/>
                      </a:endParaRPr>
                    </a:p>
                  </a:txBody>
                  <a:tcPr marL="5920" marR="5920" marT="5920" marB="0" anchor="ctr"/>
                </a:tc>
                <a:extLst>
                  <a:ext uri="{0D108BD9-81ED-4DB2-BD59-A6C34878D82A}">
                    <a16:rowId xmlns:a16="http://schemas.microsoft.com/office/drawing/2014/main" val="2849218025"/>
                  </a:ext>
                </a:extLst>
              </a:tr>
            </a:tbl>
          </a:graphicData>
        </a:graphic>
      </p:graphicFrame>
      <p:graphicFrame>
        <p:nvGraphicFramePr>
          <p:cNvPr id="2" name="Tabela 1">
            <a:extLst>
              <a:ext uri="{FF2B5EF4-FFF2-40B4-BE49-F238E27FC236}">
                <a16:creationId xmlns:a16="http://schemas.microsoft.com/office/drawing/2014/main" id="{D1E2AF97-CF8E-4F89-99A0-0CE964D371FF}"/>
              </a:ext>
            </a:extLst>
          </p:cNvPr>
          <p:cNvGraphicFramePr>
            <a:graphicFrameLocks noGrp="1"/>
          </p:cNvGraphicFramePr>
          <p:nvPr>
            <p:extLst>
              <p:ext uri="{D42A27DB-BD31-4B8C-83A1-F6EECF244321}">
                <p14:modId xmlns:p14="http://schemas.microsoft.com/office/powerpoint/2010/main" val="3773992726"/>
              </p:ext>
            </p:extLst>
          </p:nvPr>
        </p:nvGraphicFramePr>
        <p:xfrm>
          <a:off x="5677988" y="1448484"/>
          <a:ext cx="6225254" cy="5024501"/>
        </p:xfrm>
        <a:graphic>
          <a:graphicData uri="http://schemas.openxmlformats.org/drawingml/2006/table">
            <a:tbl>
              <a:tblPr>
                <a:tableStyleId>{5C22544A-7EE6-4342-B048-85BDC9FD1C3A}</a:tableStyleId>
              </a:tblPr>
              <a:tblGrid>
                <a:gridCol w="294079">
                  <a:extLst>
                    <a:ext uri="{9D8B030D-6E8A-4147-A177-3AD203B41FA5}">
                      <a16:colId xmlns:a16="http://schemas.microsoft.com/office/drawing/2014/main" val="153768300"/>
                    </a:ext>
                  </a:extLst>
                </a:gridCol>
                <a:gridCol w="1491989">
                  <a:extLst>
                    <a:ext uri="{9D8B030D-6E8A-4147-A177-3AD203B41FA5}">
                      <a16:colId xmlns:a16="http://schemas.microsoft.com/office/drawing/2014/main" val="1349404327"/>
                    </a:ext>
                  </a:extLst>
                </a:gridCol>
                <a:gridCol w="1586788">
                  <a:extLst>
                    <a:ext uri="{9D8B030D-6E8A-4147-A177-3AD203B41FA5}">
                      <a16:colId xmlns:a16="http://schemas.microsoft.com/office/drawing/2014/main" val="4047228275"/>
                    </a:ext>
                  </a:extLst>
                </a:gridCol>
                <a:gridCol w="996075">
                  <a:extLst>
                    <a:ext uri="{9D8B030D-6E8A-4147-A177-3AD203B41FA5}">
                      <a16:colId xmlns:a16="http://schemas.microsoft.com/office/drawing/2014/main" val="2892556156"/>
                    </a:ext>
                  </a:extLst>
                </a:gridCol>
                <a:gridCol w="984757">
                  <a:extLst>
                    <a:ext uri="{9D8B030D-6E8A-4147-A177-3AD203B41FA5}">
                      <a16:colId xmlns:a16="http://schemas.microsoft.com/office/drawing/2014/main" val="1713385531"/>
                    </a:ext>
                  </a:extLst>
                </a:gridCol>
                <a:gridCol w="871566">
                  <a:extLst>
                    <a:ext uri="{9D8B030D-6E8A-4147-A177-3AD203B41FA5}">
                      <a16:colId xmlns:a16="http://schemas.microsoft.com/office/drawing/2014/main" val="898456963"/>
                    </a:ext>
                  </a:extLst>
                </a:gridCol>
              </a:tblGrid>
              <a:tr h="650157">
                <a:tc rowSpan="5">
                  <a:txBody>
                    <a:bodyPr/>
                    <a:lstStyle/>
                    <a:p>
                      <a:pPr algn="l" fontAlgn="ctr"/>
                      <a:r>
                        <a:rPr lang="pt-BR" sz="1100" u="none" strike="noStrike" dirty="0">
                          <a:effectLst/>
                        </a:rPr>
                        <a:t>1.8</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Resoluções/</a:t>
                      </a:r>
                    </a:p>
                    <a:p>
                      <a:pPr algn="l" fontAlgn="ctr"/>
                      <a:r>
                        <a:rPr lang="pt-BR" sz="1100" u="none" strike="noStrike" dirty="0">
                          <a:effectLst/>
                        </a:rPr>
                        <a:t>Deliberações aprovadas</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pt-BR" sz="1100" b="0" i="0" u="none" strike="noStrike">
                          <a:solidFill>
                            <a:srgbClr val="000000"/>
                          </a:solidFill>
                          <a:effectLst/>
                          <a:latin typeface="Calibri" panose="020F0502020204030204" pitchFamily="34" charset="0"/>
                        </a:rPr>
                        <a:t>Deliberações Aprovadas</a:t>
                      </a:r>
                      <a:endParaRPr lang="pt-BR"/>
                    </a:p>
                  </a:txBody>
                  <a:tcPr marL="9525" marR="9525" marT="9525" marB="0" anchor="ctr"/>
                </a:tc>
                <a:tc>
                  <a:txBody>
                    <a:bodyPr/>
                    <a:lstStyle/>
                    <a:p>
                      <a:pPr algn="ctr" fontAlgn="ctr"/>
                      <a:r>
                        <a:rPr lang="pt-BR" sz="1100" u="none" strike="noStrike" dirty="0">
                          <a:effectLst/>
                        </a:rPr>
                        <a:t>2</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3</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2</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0814370"/>
                  </a:ext>
                </a:extLst>
              </a:tr>
              <a:tr h="396190">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rowSpan="4">
                  <a:txBody>
                    <a:bodyPr/>
                    <a:lstStyle/>
                    <a:p>
                      <a:pPr algn="l" fontAlgn="ctr"/>
                      <a:r>
                        <a:rPr lang="pt-BR" sz="1100" u="none" strike="noStrike" dirty="0">
                          <a:effectLst/>
                        </a:rPr>
                        <a:t>Plano de Trabalho aprovado e </a:t>
                      </a:r>
                      <a:endParaRPr lang="pt-BR" sz="1100" b="0" i="0" u="none" strike="noStrike" dirty="0">
                        <a:solidFill>
                          <a:srgbClr val="000000"/>
                        </a:solidFill>
                        <a:effectLst/>
                        <a:latin typeface="Calibri" panose="020F0502020204030204" pitchFamily="34" charset="0"/>
                      </a:endParaRPr>
                    </a:p>
                    <a:p>
                      <a:pPr algn="l" fontAlgn="ctr"/>
                      <a:r>
                        <a:rPr lang="pt-BR" sz="1100" u="none" strike="noStrike" dirty="0">
                          <a:effectLst/>
                        </a:rPr>
                        <a:t>Relatório Anual aprovado</a:t>
                      </a:r>
                      <a:endParaRPr lang="pt-BR" sz="11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a:r>
                        <a:rPr lang="pt-BR" sz="1100" b="0" i="0" u="none" strike="noStrike">
                          <a:solidFill>
                            <a:srgbClr val="000000"/>
                          </a:solidFill>
                          <a:effectLst/>
                          <a:latin typeface="Calibri" panose="020F0502020204030204" pitchFamily="34" charset="0"/>
                        </a:rPr>
                        <a:t>Plano de Trabalho aprovado até a primeira reunião do ano corrente</a:t>
                      </a:r>
                      <a:endParaRPr lang="pt-B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3725797"/>
                  </a:ext>
                </a:extLst>
              </a:tr>
              <a:tr h="396190">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pt-BR"/>
                    </a:p>
                  </a:txBody>
                  <a:tcPr/>
                </a:tc>
                <a:tc>
                  <a:txBody>
                    <a:bodyPr/>
                    <a:lstStyle/>
                    <a:p>
                      <a:pPr algn="ctr" fontAlgn="ctr"/>
                      <a:r>
                        <a:rPr lang="pt-BR" sz="1100" u="none" strike="noStrike">
                          <a:effectLst/>
                        </a:rPr>
                        <a:t>Deliberação 05/2020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Deliberação 03/2020</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Deliberação 05/2020</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54575529"/>
                  </a:ext>
                </a:extLst>
              </a:tr>
              <a:tr h="396190">
                <a:tc vMerge="1">
                  <a:txBody>
                    <a:bodyPr/>
                    <a:lstStyle/>
                    <a:p>
                      <a:pPr algn="l" fontAlgn="ctr"/>
                      <a:endParaRPr lang="pt-BR" sz="1100" b="0" i="0" u="none" strike="noStrike">
                        <a:solidFill>
                          <a:srgbClr val="000000"/>
                        </a:solidFill>
                        <a:effectLst/>
                        <a:latin typeface="Calibri" panose="020F0502020204030204" pitchFamily="34" charset="0"/>
                      </a:endParaRPr>
                    </a:p>
                  </a:txBody>
                  <a:tcPr marL="9525" marR="9525" marT="9525" marB="0" anchor="ctr"/>
                </a:tc>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u="none" strike="noStrike" dirty="0">
                          <a:effectLst/>
                        </a:rPr>
                        <a:t>Relatório Anual de Atividades do ano anterior aprovado na primeira reunião do ano seguinte</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Sim</a:t>
                      </a:r>
                      <a:endParaRPr lang="pt-B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Sim</a:t>
                      </a:r>
                      <a:endParaRPr lang="pt-B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Sim</a:t>
                      </a:r>
                      <a:endParaRPr lang="pt-BR"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3026454"/>
                  </a:ext>
                </a:extLst>
              </a:tr>
              <a:tr h="507936">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pt-BR"/>
                    </a:p>
                  </a:txBody>
                  <a:tcPr/>
                </a:tc>
                <a:tc>
                  <a:txBody>
                    <a:bodyPr/>
                    <a:lstStyle/>
                    <a:p>
                      <a:pPr algn="ctr" fontAlgn="ctr"/>
                      <a:r>
                        <a:rPr lang="pt-BR" sz="1100" u="none" strike="noStrike" dirty="0">
                          <a:solidFill>
                            <a:schemeClr val="tx1"/>
                          </a:solidFill>
                          <a:effectLst/>
                        </a:rPr>
                        <a:t>Deliberação 05/2020</a:t>
                      </a:r>
                      <a:endParaRPr lang="pt-B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Deliberação 03/2020</a:t>
                      </a:r>
                      <a:endParaRPr lang="pt-B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solidFill>
                            <a:schemeClr val="tx1"/>
                          </a:solidFill>
                          <a:effectLst/>
                        </a:rPr>
                        <a:t>Deliberação nº 05/2020</a:t>
                      </a:r>
                      <a:endParaRPr lang="pt-BR"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28639267"/>
                  </a:ext>
                </a:extLst>
              </a:tr>
              <a:tr h="396190">
                <a:tc rowSpan="6">
                  <a:txBody>
                    <a:bodyPr/>
                    <a:lstStyle/>
                    <a:p>
                      <a:pPr algn="l" fontAlgn="ctr"/>
                      <a:r>
                        <a:rPr lang="pt-BR" sz="1100" u="none" strike="noStrike" dirty="0">
                          <a:effectLst/>
                        </a:rPr>
                        <a:t>1.9</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u="none" strike="noStrike" dirty="0">
                          <a:effectLst/>
                        </a:rPr>
                        <a:t>Apoio Técnico e Logístico </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Apoio do Estado aos CBHs</a:t>
                      </a:r>
                      <a:endParaRPr lang="pt-BR" sz="11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4168000"/>
                  </a:ext>
                </a:extLst>
              </a:tr>
              <a:tr h="396190">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Recurso financeiro</a:t>
                      </a:r>
                      <a:endParaRPr lang="pt-BR" sz="1100" b="0" i="0" u="none" strike="noStrike" dirty="0">
                        <a:solidFill>
                          <a:srgbClr val="000000"/>
                        </a:solidFill>
                        <a:effectLst/>
                        <a:latin typeface="Calibri" panose="020F0502020204030204" pitchFamily="34" charset="0"/>
                      </a:endParaRPr>
                    </a:p>
                  </a:txBody>
                  <a:tcPr marL="85725" marR="9525" marT="9525" marB="0" anchor="ctr"/>
                </a:tc>
                <a:tc hMerge="1">
                  <a:txBody>
                    <a:bodyPr/>
                    <a:lstStyle/>
                    <a:p>
                      <a:pPr algn="ctr"/>
                      <a:endParaRPr lang="pt-BR" dirty="0"/>
                    </a:p>
                  </a:txBody>
                  <a:tcPr marL="9525" marR="9525" marT="9525" marB="0" anchor="ctr"/>
                </a:tc>
                <a:tc>
                  <a:txBody>
                    <a:bodyPr/>
                    <a:lstStyle/>
                    <a:p>
                      <a:pPr algn="ctr" fontAlgn="ctr"/>
                      <a:r>
                        <a:rPr lang="pt-BR" sz="1100" u="none" strike="noStrike" dirty="0">
                          <a:effectLst/>
                        </a:rPr>
                        <a:t>Não</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Não</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Não</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4663890"/>
                  </a:ext>
                </a:extLst>
              </a:tr>
              <a:tr h="546539">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Função de Secretaria Executiva</a:t>
                      </a:r>
                      <a:endParaRPr lang="pt-BR" sz="1100" b="0" i="0" u="none" strike="noStrike" dirty="0">
                        <a:solidFill>
                          <a:srgbClr val="000000"/>
                        </a:solidFill>
                        <a:effectLst/>
                        <a:latin typeface="Calibri" panose="020F0502020204030204" pitchFamily="34" charset="0"/>
                      </a:endParaRPr>
                    </a:p>
                  </a:txBody>
                  <a:tcPr marL="85725" marR="9525" marT="9525" marB="0" anchor="ctr"/>
                </a:tc>
                <a:tc hMerge="1">
                  <a:txBody>
                    <a:bodyPr/>
                    <a:lstStyle/>
                    <a:p>
                      <a:pPr algn="ctr"/>
                      <a:endParaRPr lang="pt-BR" dirty="0"/>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5587690"/>
                  </a:ext>
                </a:extLst>
              </a:tr>
              <a:tr h="396190">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Infraestrutura</a:t>
                      </a:r>
                      <a:endParaRPr lang="pt-BR" sz="1100" b="0" i="0" u="none" strike="noStrike" dirty="0">
                        <a:solidFill>
                          <a:srgbClr val="000000"/>
                        </a:solidFill>
                        <a:effectLst/>
                        <a:latin typeface="Calibri" panose="020F0502020204030204" pitchFamily="34" charset="0"/>
                      </a:endParaRPr>
                    </a:p>
                  </a:txBody>
                  <a:tcPr marL="85725" marR="9525" marT="9525" marB="0" anchor="ctr"/>
                </a:tc>
                <a:tc hMerge="1">
                  <a:txBody>
                    <a:bodyPr/>
                    <a:lstStyle/>
                    <a:p>
                      <a:pPr algn="ctr"/>
                      <a:endParaRPr lang="pt-BR" dirty="0"/>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740148"/>
                  </a:ext>
                </a:extLst>
              </a:tr>
              <a:tr h="396190">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Apoio Logístico</a:t>
                      </a:r>
                      <a:endParaRPr lang="pt-BR" sz="1100" b="0" i="0" u="none" strike="noStrike" dirty="0">
                        <a:solidFill>
                          <a:srgbClr val="000000"/>
                        </a:solidFill>
                        <a:effectLst/>
                        <a:latin typeface="Calibri" panose="020F0502020204030204" pitchFamily="34" charset="0"/>
                      </a:endParaRPr>
                    </a:p>
                  </a:txBody>
                  <a:tcPr marL="85725" marR="9525" marT="9525" marB="0" anchor="ctr"/>
                </a:tc>
                <a:tc hMerge="1">
                  <a:txBody>
                    <a:bodyPr/>
                    <a:lstStyle/>
                    <a:p>
                      <a:pPr algn="ctr"/>
                      <a:endParaRPr lang="pt-BR" dirty="0"/>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6161806"/>
                  </a:ext>
                </a:extLst>
              </a:tr>
              <a:tr h="546539">
                <a:tc vMerge="1">
                  <a:txBody>
                    <a:bodyPr/>
                    <a:lstStyle/>
                    <a:p>
                      <a:pPr algn="l" fontAlgn="ctr"/>
                      <a:endParaRPr lang="pt-BR"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l" fontAlgn="ctr"/>
                      <a:r>
                        <a:rPr lang="pt-BR" sz="1100" u="none" strike="noStrike" dirty="0">
                          <a:effectLst/>
                        </a:rPr>
                        <a:t>O apoio oferecido pelo Estado atende às necessidades?</a:t>
                      </a:r>
                      <a:endParaRPr lang="pt-BR" sz="1100" b="0" i="0" u="none" strike="noStrike" dirty="0">
                        <a:solidFill>
                          <a:srgbClr val="000000"/>
                        </a:solidFill>
                        <a:effectLst/>
                        <a:latin typeface="Calibri" panose="020F0502020204030204" pitchFamily="34" charset="0"/>
                      </a:endParaRPr>
                    </a:p>
                  </a:txBody>
                  <a:tcPr marL="85725" marR="9525" marT="9525" marB="0" anchor="ctr"/>
                </a:tc>
                <a:tc hMerge="1">
                  <a:txBody>
                    <a:bodyPr/>
                    <a:lstStyle/>
                    <a:p>
                      <a:pPr algn="ctr"/>
                      <a:endParaRPr lang="pt-BR" dirty="0"/>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a:effectLst/>
                        </a:rPr>
                        <a:t>Sim</a:t>
                      </a:r>
                      <a:endParaRPr lang="pt-B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1100" u="none" strike="noStrike" dirty="0">
                          <a:effectLst/>
                        </a:rPr>
                        <a:t>Sim</a:t>
                      </a:r>
                      <a:endParaRPr lang="pt-B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83961185"/>
                  </a:ext>
                </a:extLst>
              </a:tr>
            </a:tbl>
          </a:graphicData>
        </a:graphic>
      </p:graphicFrame>
      <p:graphicFrame>
        <p:nvGraphicFramePr>
          <p:cNvPr id="6" name="Tabela 5">
            <a:extLst>
              <a:ext uri="{FF2B5EF4-FFF2-40B4-BE49-F238E27FC236}">
                <a16:creationId xmlns:a16="http://schemas.microsoft.com/office/drawing/2014/main" id="{7F56B13E-9700-4E96-9235-3097A1235B31}"/>
              </a:ext>
            </a:extLst>
          </p:cNvPr>
          <p:cNvGraphicFramePr>
            <a:graphicFrameLocks noGrp="1"/>
          </p:cNvGraphicFramePr>
          <p:nvPr>
            <p:extLst>
              <p:ext uri="{D42A27DB-BD31-4B8C-83A1-F6EECF244321}">
                <p14:modId xmlns:p14="http://schemas.microsoft.com/office/powerpoint/2010/main" val="2979178833"/>
              </p:ext>
            </p:extLst>
          </p:nvPr>
        </p:nvGraphicFramePr>
        <p:xfrm>
          <a:off x="288758" y="2368550"/>
          <a:ext cx="5185610" cy="3129881"/>
        </p:xfrm>
        <a:graphic>
          <a:graphicData uri="http://schemas.openxmlformats.org/drawingml/2006/table">
            <a:tbl>
              <a:tblPr>
                <a:tableStyleId>{5C22544A-7EE6-4342-B048-85BDC9FD1C3A}</a:tableStyleId>
              </a:tblPr>
              <a:tblGrid>
                <a:gridCol w="290953">
                  <a:extLst>
                    <a:ext uri="{9D8B030D-6E8A-4147-A177-3AD203B41FA5}">
                      <a16:colId xmlns:a16="http://schemas.microsoft.com/office/drawing/2014/main" val="333963754"/>
                    </a:ext>
                  </a:extLst>
                </a:gridCol>
                <a:gridCol w="1783291">
                  <a:extLst>
                    <a:ext uri="{9D8B030D-6E8A-4147-A177-3AD203B41FA5}">
                      <a16:colId xmlns:a16="http://schemas.microsoft.com/office/drawing/2014/main" val="4165453276"/>
                    </a:ext>
                  </a:extLst>
                </a:gridCol>
                <a:gridCol w="1938802">
                  <a:extLst>
                    <a:ext uri="{9D8B030D-6E8A-4147-A177-3AD203B41FA5}">
                      <a16:colId xmlns:a16="http://schemas.microsoft.com/office/drawing/2014/main" val="304496885"/>
                    </a:ext>
                  </a:extLst>
                </a:gridCol>
                <a:gridCol w="645450">
                  <a:extLst>
                    <a:ext uri="{9D8B030D-6E8A-4147-A177-3AD203B41FA5}">
                      <a16:colId xmlns:a16="http://schemas.microsoft.com/office/drawing/2014/main" val="795637992"/>
                    </a:ext>
                  </a:extLst>
                </a:gridCol>
                <a:gridCol w="527114">
                  <a:extLst>
                    <a:ext uri="{9D8B030D-6E8A-4147-A177-3AD203B41FA5}">
                      <a16:colId xmlns:a16="http://schemas.microsoft.com/office/drawing/2014/main" val="2605392051"/>
                    </a:ext>
                  </a:extLst>
                </a:gridCol>
              </a:tblGrid>
              <a:tr h="402103">
                <a:tc gridSpan="3">
                  <a:txBody>
                    <a:bodyPr/>
                    <a:lstStyle/>
                    <a:p>
                      <a:pPr algn="l" rtl="0" fontAlgn="ctr"/>
                      <a:r>
                        <a:rPr lang="pt-BR" sz="1600" b="1" u="none" strike="noStrike" dirty="0">
                          <a:solidFill>
                            <a:srgbClr val="C00000"/>
                          </a:solidFill>
                          <a:effectLst/>
                          <a:latin typeface="+mj-lt"/>
                        </a:rPr>
                        <a:t>COMPONENTE I: Funcionamento</a:t>
                      </a:r>
                      <a:endParaRPr lang="pt-BR" sz="1600" b="1" i="0" u="none" strike="noStrike" dirty="0">
                        <a:solidFill>
                          <a:srgbClr val="C00000"/>
                        </a:solidFill>
                        <a:effectLst/>
                        <a:latin typeface="+mj-lt"/>
                      </a:endParaRPr>
                    </a:p>
                  </a:txBody>
                  <a:tcPr marL="7030" marR="7030" marT="7030" marB="0" anchor="ctr"/>
                </a:tc>
                <a:tc hMerge="1">
                  <a:txBody>
                    <a:bodyPr/>
                    <a:lstStyle/>
                    <a:p>
                      <a:endParaRPr lang="pt-BR"/>
                    </a:p>
                  </a:txBody>
                  <a:tcPr/>
                </a:tc>
                <a:tc hMerge="1">
                  <a:txBody>
                    <a:bodyPr/>
                    <a:lstStyle/>
                    <a:p>
                      <a:endParaRPr lang="pt-BR"/>
                    </a:p>
                  </a:txBody>
                  <a:tcPr/>
                </a:tc>
                <a:tc>
                  <a:txBody>
                    <a:bodyPr/>
                    <a:lstStyle/>
                    <a:p>
                      <a:pPr algn="ctr" rtl="0" fontAlgn="ctr"/>
                      <a:r>
                        <a:rPr lang="pt-BR" sz="1000" u="none" strike="noStrike">
                          <a:effectLst/>
                          <a:latin typeface="+mj-lt"/>
                        </a:rPr>
                        <a:t> </a:t>
                      </a:r>
                      <a:endParaRPr lang="pt-BR" sz="1000" b="1" i="0" u="none" strike="noStrike">
                        <a:solidFill>
                          <a:srgbClr val="000000"/>
                        </a:solidFill>
                        <a:effectLst/>
                        <a:latin typeface="+mj-lt"/>
                      </a:endParaRPr>
                    </a:p>
                  </a:txBody>
                  <a:tcPr marL="7030" marR="7030" marT="7030" marB="0" anchor="ctr"/>
                </a:tc>
                <a:tc>
                  <a:txBody>
                    <a:bodyPr/>
                    <a:lstStyle/>
                    <a:p>
                      <a:pPr algn="ctr" fontAlgn="ctr"/>
                      <a:endParaRPr lang="pt-BR" sz="1000" b="0" i="0" u="none" strike="noStrike">
                        <a:solidFill>
                          <a:srgbClr val="000000"/>
                        </a:solidFill>
                        <a:effectLst/>
                        <a:latin typeface="+mj-lt"/>
                      </a:endParaRPr>
                    </a:p>
                  </a:txBody>
                  <a:tcPr marL="7030" marR="7030" marT="7030" marB="0" anchor="ctr"/>
                </a:tc>
                <a:extLst>
                  <a:ext uri="{0D108BD9-81ED-4DB2-BD59-A6C34878D82A}">
                    <a16:rowId xmlns:a16="http://schemas.microsoft.com/office/drawing/2014/main" val="4188925932"/>
                  </a:ext>
                </a:extLst>
              </a:tr>
              <a:tr h="410961">
                <a:tc gridSpan="2">
                  <a:txBody>
                    <a:bodyPr/>
                    <a:lstStyle/>
                    <a:p>
                      <a:pPr algn="l" rtl="0" fontAlgn="ctr"/>
                      <a:r>
                        <a:rPr lang="pt-BR" sz="1000" u="none" strike="noStrike">
                          <a:effectLst/>
                          <a:latin typeface="+mj-lt"/>
                        </a:rPr>
                        <a:t>Indicador</a:t>
                      </a:r>
                      <a:endParaRPr lang="pt-BR" sz="1000" b="0" i="0" u="none" strike="noStrike">
                        <a:solidFill>
                          <a:srgbClr val="000000"/>
                        </a:solidFill>
                        <a:effectLst/>
                        <a:latin typeface="+mj-lt"/>
                      </a:endParaRPr>
                    </a:p>
                  </a:txBody>
                  <a:tcPr marL="7030" marR="7030" marT="7030" marB="0" anchor="ctr"/>
                </a:tc>
                <a:tc hMerge="1">
                  <a:txBody>
                    <a:bodyPr/>
                    <a:lstStyle/>
                    <a:p>
                      <a:endParaRPr lang="pt-BR"/>
                    </a:p>
                  </a:txBody>
                  <a:tcPr/>
                </a:tc>
                <a:tc>
                  <a:txBody>
                    <a:bodyPr/>
                    <a:lstStyle/>
                    <a:p>
                      <a:pPr algn="l" rtl="0" fontAlgn="ctr"/>
                      <a:r>
                        <a:rPr lang="pt-BR" sz="1000" u="none" strike="noStrike">
                          <a:effectLst/>
                          <a:latin typeface="+mj-lt"/>
                        </a:rPr>
                        <a:t>Descrição da Meta</a:t>
                      </a:r>
                      <a:endParaRPr lang="pt-BR" sz="1000" b="0" i="0" u="none" strike="noStrike">
                        <a:solidFill>
                          <a:srgbClr val="000000"/>
                        </a:solidFill>
                        <a:effectLst/>
                        <a:latin typeface="+mj-lt"/>
                      </a:endParaRPr>
                    </a:p>
                  </a:txBody>
                  <a:tcPr marL="7030" marR="7030" marT="7030" marB="0" anchor="ctr"/>
                </a:tc>
                <a:tc>
                  <a:txBody>
                    <a:bodyPr/>
                    <a:lstStyle/>
                    <a:p>
                      <a:pPr algn="ctr" rtl="0" fontAlgn="ctr"/>
                      <a:r>
                        <a:rPr lang="pt-BR" sz="1000" u="none" strike="noStrike">
                          <a:effectLst/>
                          <a:latin typeface="+mj-lt"/>
                        </a:rPr>
                        <a:t>Resp. primário</a:t>
                      </a:r>
                      <a:endParaRPr lang="pt-BR" sz="1000" b="0" i="0" u="none" strike="noStrike">
                        <a:solidFill>
                          <a:srgbClr val="000000"/>
                        </a:solidFill>
                        <a:effectLst/>
                        <a:latin typeface="+mj-lt"/>
                      </a:endParaRPr>
                    </a:p>
                  </a:txBody>
                  <a:tcPr marL="7030" marR="7030" marT="7030" marB="0" anchor="ctr"/>
                </a:tc>
                <a:tc>
                  <a:txBody>
                    <a:bodyPr/>
                    <a:lstStyle/>
                    <a:p>
                      <a:pPr algn="ctr" fontAlgn="ctr"/>
                      <a:r>
                        <a:rPr lang="pt-BR" sz="1000" u="none" strike="noStrike">
                          <a:effectLst/>
                          <a:latin typeface="+mj-lt"/>
                        </a:rPr>
                        <a:t>2019</a:t>
                      </a:r>
                      <a:endParaRPr lang="pt-BR" sz="1000" b="0" i="0" u="none" strike="noStrike">
                        <a:solidFill>
                          <a:srgbClr val="000000"/>
                        </a:solidFill>
                        <a:effectLst/>
                        <a:latin typeface="+mj-lt"/>
                      </a:endParaRPr>
                    </a:p>
                  </a:txBody>
                  <a:tcPr marL="7030" marR="7030" marT="7030" marB="0" anchor="ctr"/>
                </a:tc>
                <a:extLst>
                  <a:ext uri="{0D108BD9-81ED-4DB2-BD59-A6C34878D82A}">
                    <a16:rowId xmlns:a16="http://schemas.microsoft.com/office/drawing/2014/main" val="4024274846"/>
                  </a:ext>
                </a:extLst>
              </a:tr>
              <a:tr h="1214353">
                <a:tc>
                  <a:txBody>
                    <a:bodyPr/>
                    <a:lstStyle/>
                    <a:p>
                      <a:pPr algn="ctr" rtl="0" fontAlgn="ctr"/>
                      <a:r>
                        <a:rPr lang="pt-BR" sz="1000" u="none" strike="noStrike" dirty="0">
                          <a:effectLst/>
                          <a:latin typeface="+mj-lt"/>
                        </a:rPr>
                        <a:t>I.8</a:t>
                      </a:r>
                      <a:endParaRPr lang="pt-BR" sz="1000" b="0" i="0" u="none" strike="noStrike" dirty="0">
                        <a:solidFill>
                          <a:srgbClr val="000000"/>
                        </a:solidFill>
                        <a:effectLst/>
                        <a:latin typeface="+mj-lt"/>
                      </a:endParaRPr>
                    </a:p>
                  </a:txBody>
                  <a:tcPr marL="7030" marR="7030" marT="7030" marB="0" anchor="ctr"/>
                </a:tc>
                <a:tc>
                  <a:txBody>
                    <a:bodyPr/>
                    <a:lstStyle/>
                    <a:p>
                      <a:pPr algn="l" rtl="0" fontAlgn="ctr"/>
                      <a:r>
                        <a:rPr lang="pt-BR" sz="1000" u="none" strike="noStrike" dirty="0">
                          <a:effectLst/>
                          <a:latin typeface="+mj-lt"/>
                        </a:rPr>
                        <a:t>Plano de Trabalho e Relatório de Atividades</a:t>
                      </a:r>
                      <a:endParaRPr lang="pt-BR" sz="1000" b="0" i="0" u="none" strike="noStrike" dirty="0">
                        <a:solidFill>
                          <a:srgbClr val="000000"/>
                        </a:solidFill>
                        <a:effectLst/>
                        <a:latin typeface="+mj-lt"/>
                      </a:endParaRPr>
                    </a:p>
                  </a:txBody>
                  <a:tcPr marL="7030" marR="7030" marT="7030" marB="0" anchor="ctr"/>
                </a:tc>
                <a:tc>
                  <a:txBody>
                    <a:bodyPr/>
                    <a:lstStyle/>
                    <a:p>
                      <a:pPr algn="l" rtl="0" fontAlgn="ctr"/>
                      <a:r>
                        <a:rPr lang="pt-BR" sz="1000" u="none" strike="noStrike" dirty="0">
                          <a:effectLst/>
                          <a:latin typeface="+mj-lt"/>
                        </a:rPr>
                        <a:t>Plano de trabalho anual aprovado até a primeira reunião do ano corrente. Relatório anual de atividades do ano anterior aprovado na primeira reunião do ano seguinte.</a:t>
                      </a:r>
                      <a:endParaRPr lang="pt-BR" sz="1000" b="0" i="0" u="none" strike="noStrike" dirty="0">
                        <a:solidFill>
                          <a:srgbClr val="000000"/>
                        </a:solidFill>
                        <a:effectLst/>
                        <a:latin typeface="+mj-lt"/>
                      </a:endParaRPr>
                    </a:p>
                  </a:txBody>
                  <a:tcPr marL="7030" marR="7030" marT="7030" marB="0" anchor="ctr"/>
                </a:tc>
                <a:tc>
                  <a:txBody>
                    <a:bodyPr/>
                    <a:lstStyle/>
                    <a:p>
                      <a:pPr algn="ctr" rtl="0" fontAlgn="ctr"/>
                      <a:r>
                        <a:rPr lang="pt-BR" sz="1000" u="none" strike="noStrike">
                          <a:effectLst/>
                          <a:latin typeface="+mj-lt"/>
                        </a:rPr>
                        <a:t>Comitê</a:t>
                      </a:r>
                      <a:endParaRPr lang="pt-BR" sz="1000" b="0" i="0" u="none" strike="noStrike">
                        <a:solidFill>
                          <a:srgbClr val="000000"/>
                        </a:solidFill>
                        <a:effectLst/>
                        <a:latin typeface="+mj-lt"/>
                      </a:endParaRPr>
                    </a:p>
                  </a:txBody>
                  <a:tcPr marL="7030" marR="7030" marT="7030" marB="0" anchor="ctr"/>
                </a:tc>
                <a:tc>
                  <a:txBody>
                    <a:bodyPr/>
                    <a:lstStyle/>
                    <a:p>
                      <a:pPr algn="ctr" fontAlgn="ctr"/>
                      <a:r>
                        <a:rPr lang="pt-BR" sz="1000" u="none" strike="noStrike">
                          <a:effectLst/>
                          <a:latin typeface="+mj-lt"/>
                        </a:rPr>
                        <a:t>x</a:t>
                      </a:r>
                      <a:endParaRPr lang="pt-BR" sz="1000" b="0" i="0" u="none" strike="noStrike">
                        <a:solidFill>
                          <a:srgbClr val="000000"/>
                        </a:solidFill>
                        <a:effectLst/>
                        <a:latin typeface="+mj-lt"/>
                      </a:endParaRPr>
                    </a:p>
                  </a:txBody>
                  <a:tcPr marL="7030" marR="7030" marT="7030" marB="0" anchor="ctr"/>
                </a:tc>
                <a:extLst>
                  <a:ext uri="{0D108BD9-81ED-4DB2-BD59-A6C34878D82A}">
                    <a16:rowId xmlns:a16="http://schemas.microsoft.com/office/drawing/2014/main" val="2700573453"/>
                  </a:ext>
                </a:extLst>
              </a:tr>
              <a:tr h="1102464">
                <a:tc>
                  <a:txBody>
                    <a:bodyPr/>
                    <a:lstStyle/>
                    <a:p>
                      <a:pPr algn="ctr" rtl="0" fontAlgn="ctr"/>
                      <a:r>
                        <a:rPr lang="pt-BR" sz="1000" u="none" strike="noStrike">
                          <a:effectLst/>
                          <a:latin typeface="+mj-lt"/>
                        </a:rPr>
                        <a:t>I.9</a:t>
                      </a:r>
                      <a:endParaRPr lang="pt-BR" sz="1000" b="0" i="0" u="none" strike="noStrike">
                        <a:solidFill>
                          <a:srgbClr val="000000"/>
                        </a:solidFill>
                        <a:effectLst/>
                        <a:latin typeface="+mj-lt"/>
                      </a:endParaRPr>
                    </a:p>
                  </a:txBody>
                  <a:tcPr marL="7030" marR="7030" marT="7030" marB="0" anchor="ctr"/>
                </a:tc>
                <a:tc>
                  <a:txBody>
                    <a:bodyPr/>
                    <a:lstStyle/>
                    <a:p>
                      <a:pPr algn="l" rtl="0" fontAlgn="ctr"/>
                      <a:r>
                        <a:rPr lang="pt-BR" sz="1000" u="none" strike="noStrike" dirty="0">
                          <a:effectLst/>
                          <a:latin typeface="+mj-lt"/>
                        </a:rPr>
                        <a:t>Apoio técnico e logístico</a:t>
                      </a:r>
                      <a:endParaRPr lang="pt-BR" sz="1000" b="0" i="0" u="none" strike="noStrike" dirty="0">
                        <a:solidFill>
                          <a:srgbClr val="000000"/>
                        </a:solidFill>
                        <a:effectLst/>
                        <a:latin typeface="+mj-lt"/>
                      </a:endParaRPr>
                    </a:p>
                  </a:txBody>
                  <a:tcPr marL="7030" marR="7030" marT="7030" marB="0" anchor="ctr"/>
                </a:tc>
                <a:tc>
                  <a:txBody>
                    <a:bodyPr/>
                    <a:lstStyle/>
                    <a:p>
                      <a:pPr algn="l" rtl="0" fontAlgn="ctr"/>
                      <a:r>
                        <a:rPr lang="pt-BR" sz="1000" u="none" strike="noStrike" dirty="0">
                          <a:effectLst/>
                          <a:latin typeface="+mj-lt"/>
                        </a:rPr>
                        <a:t>Órgão/Entidade Estadual provê, ao Comitê, os apoios técnico e logístico necessários ao cumprimento das metas</a:t>
                      </a:r>
                      <a:endParaRPr lang="pt-BR" sz="1000" b="0" i="0" u="none" strike="noStrike" dirty="0">
                        <a:solidFill>
                          <a:srgbClr val="000000"/>
                        </a:solidFill>
                        <a:effectLst/>
                        <a:latin typeface="+mj-lt"/>
                      </a:endParaRPr>
                    </a:p>
                  </a:txBody>
                  <a:tcPr marL="7030" marR="7030" marT="7030" marB="0" anchor="ctr"/>
                </a:tc>
                <a:tc>
                  <a:txBody>
                    <a:bodyPr/>
                    <a:lstStyle/>
                    <a:p>
                      <a:pPr algn="ctr" rtl="0" fontAlgn="ctr"/>
                      <a:r>
                        <a:rPr lang="pt-BR" sz="1000" u="none" strike="noStrike">
                          <a:effectLst/>
                          <a:latin typeface="+mj-lt"/>
                        </a:rPr>
                        <a:t>EE</a:t>
                      </a:r>
                      <a:endParaRPr lang="pt-BR" sz="1000" b="0" i="0" u="none" strike="noStrike">
                        <a:solidFill>
                          <a:srgbClr val="000000"/>
                        </a:solidFill>
                        <a:effectLst/>
                        <a:latin typeface="+mj-lt"/>
                      </a:endParaRPr>
                    </a:p>
                  </a:txBody>
                  <a:tcPr marL="7030" marR="7030" marT="7030" marB="0" anchor="ctr"/>
                </a:tc>
                <a:tc>
                  <a:txBody>
                    <a:bodyPr/>
                    <a:lstStyle/>
                    <a:p>
                      <a:pPr algn="ctr" fontAlgn="ctr"/>
                      <a:r>
                        <a:rPr lang="pt-BR" sz="1000" u="none" strike="noStrike" dirty="0">
                          <a:effectLst/>
                          <a:latin typeface="+mj-lt"/>
                        </a:rPr>
                        <a:t>x</a:t>
                      </a:r>
                      <a:endParaRPr lang="pt-BR" sz="1000" b="0" i="0" u="none" strike="noStrike" dirty="0">
                        <a:solidFill>
                          <a:srgbClr val="000000"/>
                        </a:solidFill>
                        <a:effectLst/>
                        <a:latin typeface="+mj-lt"/>
                      </a:endParaRPr>
                    </a:p>
                  </a:txBody>
                  <a:tcPr marL="7030" marR="7030" marT="7030" marB="0" anchor="ctr"/>
                </a:tc>
                <a:extLst>
                  <a:ext uri="{0D108BD9-81ED-4DB2-BD59-A6C34878D82A}">
                    <a16:rowId xmlns:a16="http://schemas.microsoft.com/office/drawing/2014/main" val="635266032"/>
                  </a:ext>
                </a:extLst>
              </a:tr>
            </a:tbl>
          </a:graphicData>
        </a:graphic>
      </p:graphicFrame>
      <p:sp>
        <p:nvSpPr>
          <p:cNvPr id="8" name="CaixaDeTexto 7">
            <a:extLst>
              <a:ext uri="{FF2B5EF4-FFF2-40B4-BE49-F238E27FC236}">
                <a16:creationId xmlns:a16="http://schemas.microsoft.com/office/drawing/2014/main" id="{372AB70F-50B0-49A5-9A36-5545E86F5DA8}"/>
              </a:ext>
            </a:extLst>
          </p:cNvPr>
          <p:cNvSpPr txBox="1"/>
          <p:nvPr/>
        </p:nvSpPr>
        <p:spPr>
          <a:xfrm>
            <a:off x="639562" y="1680091"/>
            <a:ext cx="3771900" cy="369332"/>
          </a:xfrm>
          <a:prstGeom prst="rect">
            <a:avLst/>
          </a:prstGeom>
          <a:noFill/>
        </p:spPr>
        <p:txBody>
          <a:bodyPr wrap="square" rtlCol="0">
            <a:spAutoFit/>
          </a:bodyPr>
          <a:lstStyle/>
          <a:p>
            <a:r>
              <a:rPr lang="pt-BR" b="1" dirty="0"/>
              <a:t>Quadro de Metas Pactuadas</a:t>
            </a:r>
          </a:p>
        </p:txBody>
      </p:sp>
    </p:spTree>
    <p:extLst>
      <p:ext uri="{BB962C8B-B14F-4D97-AF65-F5344CB8AC3E}">
        <p14:creationId xmlns:p14="http://schemas.microsoft.com/office/powerpoint/2010/main" val="309284775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D73C73A8F516D4AB13F418F85BA8E02" ma:contentTypeVersion="9" ma:contentTypeDescription="Crie um novo documento." ma:contentTypeScope="" ma:versionID="d08fcfd5c2a23903ee56fa96c14c466e">
  <xsd:schema xmlns:xsd="http://www.w3.org/2001/XMLSchema" xmlns:xs="http://www.w3.org/2001/XMLSchema" xmlns:p="http://schemas.microsoft.com/office/2006/metadata/properties" xmlns:ns2="bc0d18a1-f36f-4295-972c-ae0d5ed1c536" xmlns:ns3="e971089b-96e0-4e39-84f7-9d9cabd416ea" targetNamespace="http://schemas.microsoft.com/office/2006/metadata/properties" ma:root="true" ma:fieldsID="83d1eb0c18385d9d283ed3a1c9a5a649" ns2:_="" ns3:_="">
    <xsd:import namespace="bc0d18a1-f36f-4295-972c-ae0d5ed1c536"/>
    <xsd:import namespace="e971089b-96e0-4e39-84f7-9d9cabd416e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Observa_x00e7__x00f5_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d18a1-f36f-4295-972c-ae0d5ed1c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Observa_x00e7__x00f5_es" ma:index="16" nillable="true" ma:displayName="Observações" ma:format="Dropdown" ma:internalName="Observa_x00e7__x00f5_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71089b-96e0-4e39-84f7-9d9cabd416ea" elementFormDefault="qualified">
    <xsd:import namespace="http://schemas.microsoft.com/office/2006/documentManagement/types"/>
    <xsd:import namespace="http://schemas.microsoft.com/office/infopath/2007/PartnerControls"/>
    <xsd:element name="SharedWithUsers" ma:index="1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bserva_x00e7__x00f5_es xmlns="bc0d18a1-f36f-4295-972c-ae0d5ed1c5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257708-83CD-4F06-87D6-F1928687A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d18a1-f36f-4295-972c-ae0d5ed1c536"/>
    <ds:schemaRef ds:uri="e971089b-96e0-4e39-84f7-9d9cabd41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213290-66F6-4C43-92FE-3F38A6A51B2C}">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 ds:uri="http://purl.org/dc/elements/1.1/"/>
    <ds:schemaRef ds:uri="bc0d18a1-f36f-4295-972c-ae0d5ed1c536"/>
    <ds:schemaRef ds:uri="http://purl.org/dc/terms/"/>
    <ds:schemaRef ds:uri="http://schemas.microsoft.com/office/infopath/2007/PartnerControls"/>
    <ds:schemaRef ds:uri="e971089b-96e0-4e39-84f7-9d9cabd416ea"/>
  </ds:schemaRefs>
</ds:datastoreItem>
</file>

<file path=customXml/itemProps3.xml><?xml version="1.0" encoding="utf-8"?>
<ds:datastoreItem xmlns:ds="http://schemas.openxmlformats.org/officeDocument/2006/customXml" ds:itemID="{D6BF105E-0A69-482F-891E-FD9CCDCB0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9063</TotalTime>
  <Words>3236</Words>
  <Application>Microsoft Office PowerPoint</Application>
  <PresentationFormat>Widescreen</PresentationFormat>
  <Paragraphs>730</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Calibri</vt:lpstr>
      <vt:lpstr>Calibri Light</vt:lpstr>
      <vt:lpstr>Comic Sans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Alba Evangelista Ramos</dc:creator>
  <cp:lastModifiedBy>Alba Evangelista Ramos</cp:lastModifiedBy>
  <cp:revision>164</cp:revision>
  <cp:lastPrinted>2018-11-07T16:36:58Z</cp:lastPrinted>
  <dcterms:created xsi:type="dcterms:W3CDTF">2018-09-30T14:19:34Z</dcterms:created>
  <dcterms:modified xsi:type="dcterms:W3CDTF">2020-08-26T13:07:17Z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0x010100DD73C73A8F516D4AB13F418F85BA8E02</vt:lpwstr>
  </property>
</Properties>
</file>