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3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38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69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5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38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0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79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80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78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07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5111-A4B9-4094-9260-35566074759E}" type="datetimeFigureOut">
              <a:rPr lang="pt-BR" smtClean="0"/>
              <a:t>06/11/2019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7E56-F913-4000-B14C-EB7B4BB68C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21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8" y="260648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1560" y="2130425"/>
            <a:ext cx="7772400" cy="1082551"/>
          </a:xfrm>
        </p:spPr>
        <p:txBody>
          <a:bodyPr>
            <a:normAutofit/>
          </a:bodyPr>
          <a:lstStyle/>
          <a:p>
            <a:r>
              <a:rPr lang="pt-BR" sz="3600" dirty="0" smtClean="0"/>
              <a:t>Base Hidrográfica do Distrito Federal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versão 2.0</a:t>
            </a:r>
            <a:endParaRPr lang="pt-BR" sz="1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97360" y="4404373"/>
            <a:ext cx="6400800" cy="5367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SUGAT – </a:t>
            </a:r>
            <a:r>
              <a:rPr lang="pt-BR" sz="1600" b="1" dirty="0">
                <a:solidFill>
                  <a:schemeClr val="tx1"/>
                </a:solidFill>
              </a:rPr>
              <a:t>Subsecretaria de </a:t>
            </a:r>
            <a:r>
              <a:rPr lang="pt-BR" sz="1600" b="1" dirty="0" smtClean="0">
                <a:solidFill>
                  <a:schemeClr val="tx1"/>
                </a:solidFill>
              </a:rPr>
              <a:t>Gestão Ambiental e Territorial </a:t>
            </a:r>
          </a:p>
          <a:p>
            <a:pPr>
              <a:defRPr/>
            </a:pPr>
            <a:r>
              <a:rPr lang="pt-BR" sz="1600" b="1" dirty="0" smtClean="0">
                <a:solidFill>
                  <a:schemeClr val="tx1"/>
                </a:solidFill>
              </a:rPr>
              <a:t>Coordenação de Informações Ambientais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264269"/>
            <a:ext cx="84604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2">
                    <a:lumMod val="25000"/>
                  </a:schemeClr>
                </a:solidFill>
              </a:rPr>
              <a:t>Sistema Distrital de Informações Ambientais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277939" y="116632"/>
            <a:ext cx="4505185" cy="1018804"/>
            <a:chOff x="1270904" y="4907187"/>
            <a:chExt cx="6102573" cy="155684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3" y="4907187"/>
              <a:ext cx="2873484" cy="155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1270904" y="5867980"/>
              <a:ext cx="3199998" cy="4703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 smtClean="0">
                  <a:solidFill>
                    <a:srgbClr val="0070C0"/>
                  </a:solidFill>
                </a:rPr>
                <a:t>Secretaria do Meio Ambiente</a:t>
              </a:r>
              <a:endParaRPr lang="pt-BR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3412953" y="5692025"/>
            <a:ext cx="2569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Brasília, 6 de novembro de 2019</a:t>
            </a:r>
            <a:endParaRPr lang="pt-BR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80055"/>
            <a:ext cx="8655364" cy="684649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Versionamento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1579" y="8367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Sistema de controle de versão proposto pela SEMA</a:t>
            </a:r>
            <a:endParaRPr lang="pt-BR" b="1" dirty="0"/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1" y="1268760"/>
            <a:ext cx="7164795" cy="516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80055"/>
            <a:ext cx="8655364" cy="684649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Análise Topológica automatizada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900"/>
          <a:stretch/>
        </p:blipFill>
        <p:spPr bwMode="auto">
          <a:xfrm>
            <a:off x="755576" y="846110"/>
            <a:ext cx="7485583" cy="583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89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Padronização dos Atributos e regras topológicas </a:t>
            </a:r>
            <a:br>
              <a:rPr lang="pt-BR" sz="2800" b="1" dirty="0" smtClean="0"/>
            </a:br>
            <a:r>
              <a:rPr lang="pt-BR" sz="2800" b="1" dirty="0" smtClean="0"/>
              <a:t>(catálogo)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1"/>
            <a:ext cx="8136904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Padronização dos Atributos e regras topológicas </a:t>
            </a:r>
            <a:br>
              <a:rPr lang="pt-BR" sz="2800" b="1" dirty="0" smtClean="0"/>
            </a:br>
            <a:r>
              <a:rPr lang="pt-BR" sz="2800" b="1" dirty="0" smtClean="0"/>
              <a:t>(catálogo)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1" y="1556792"/>
            <a:ext cx="89580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5925" b="5882"/>
          <a:stretch/>
        </p:blipFill>
        <p:spPr bwMode="auto">
          <a:xfrm>
            <a:off x="2627784" y="3747931"/>
            <a:ext cx="384400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82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Padronização dos Atributos e regras topológicas </a:t>
            </a:r>
            <a:br>
              <a:rPr lang="pt-BR" sz="2800" b="1" dirty="0" smtClean="0"/>
            </a:br>
            <a:r>
              <a:rPr lang="pt-BR" sz="2800" b="1" dirty="0" smtClean="0"/>
              <a:t>(catálogo)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64019" y="306896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Criação e Aplicação das Regras Topológica para o Dado Vetorial de Hidrografia</a:t>
            </a:r>
          </a:p>
        </p:txBody>
      </p: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525658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7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Problemas topológicos na base 2016</a:t>
            </a:r>
            <a:br>
              <a:rPr lang="pt-BR" sz="2800" b="1" dirty="0" smtClean="0"/>
            </a:br>
            <a:r>
              <a:rPr lang="pt-BR" sz="2800" b="1" dirty="0" smtClean="0"/>
              <a:t>exemplos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803206" cy="50142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467544" y="123914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Representação de erro de sobreposição e verificação de duplicação de </a:t>
            </a:r>
            <a:r>
              <a:rPr lang="pt-BR" b="1" i="1" dirty="0" smtClean="0"/>
              <a:t>linhas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38391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Problemas topológicos na base 2016</a:t>
            </a:r>
            <a:br>
              <a:rPr lang="pt-BR" sz="2800" b="1" dirty="0" smtClean="0"/>
            </a:br>
            <a:r>
              <a:rPr lang="pt-BR" sz="2800" b="1" dirty="0" smtClean="0"/>
              <a:t>exemplos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123914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Tratamento de margens duplas</a:t>
            </a:r>
            <a:endParaRPr lang="pt-BR" b="1" i="1" dirty="0"/>
          </a:p>
        </p:txBody>
      </p:sp>
      <p:pic>
        <p:nvPicPr>
          <p:cNvPr id="9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76400"/>
            <a:ext cx="6249238" cy="492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5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Problemas topológicos na base 2016</a:t>
            </a:r>
            <a:br>
              <a:rPr lang="pt-BR" sz="2800" b="1" dirty="0" smtClean="0"/>
            </a:br>
            <a:r>
              <a:rPr lang="pt-BR" sz="2800" b="1" dirty="0" smtClean="0"/>
              <a:t>exemplos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123914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Tratamento de linhas abertas</a:t>
            </a:r>
            <a:endParaRPr lang="pt-BR" b="1" i="1" dirty="0"/>
          </a:p>
        </p:txBody>
      </p:sp>
      <p:pic>
        <p:nvPicPr>
          <p:cNvPr id="6" name="Imagem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3026"/>
          <a:stretch/>
        </p:blipFill>
        <p:spPr bwMode="auto">
          <a:xfrm>
            <a:off x="1259632" y="1556792"/>
            <a:ext cx="6768752" cy="4646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6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Problemas topológicos na base 2016</a:t>
            </a:r>
            <a:br>
              <a:rPr lang="pt-BR" sz="2800" b="1" dirty="0" smtClean="0"/>
            </a:br>
            <a:r>
              <a:rPr lang="pt-BR" sz="2800" b="1" dirty="0" smtClean="0"/>
              <a:t>exemplos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123914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Tratamento de “</a:t>
            </a:r>
            <a:r>
              <a:rPr lang="pt-BR" b="1" i="1" dirty="0" err="1" smtClean="0"/>
              <a:t>pseudo</a:t>
            </a:r>
            <a:r>
              <a:rPr lang="pt-BR" b="1" i="1" dirty="0" smtClean="0"/>
              <a:t> nodes” – importante para o Enquadramento</a:t>
            </a:r>
            <a:endParaRPr lang="pt-BR" b="1" i="1" dirty="0"/>
          </a:p>
        </p:txBody>
      </p:sp>
      <p:pic>
        <p:nvPicPr>
          <p:cNvPr id="9" name="Imagem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2260" b="7532"/>
          <a:stretch/>
        </p:blipFill>
        <p:spPr bwMode="auto">
          <a:xfrm>
            <a:off x="755576" y="1649314"/>
            <a:ext cx="7244542" cy="4968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7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Problemas topológicos na base 2016</a:t>
            </a:r>
            <a:br>
              <a:rPr lang="pt-BR" sz="2800" b="1" dirty="0" smtClean="0"/>
            </a:br>
            <a:r>
              <a:rPr lang="pt-BR" sz="2800" b="1" dirty="0" smtClean="0"/>
              <a:t>exemplos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123914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Tratamento de erros topológicos</a:t>
            </a:r>
            <a:endParaRPr lang="pt-BR" b="1" i="1" dirty="0"/>
          </a:p>
        </p:txBody>
      </p:sp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113270" cy="49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4977274"/>
            <a:ext cx="7632848" cy="89999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APOIO: </a:t>
            </a:r>
          </a:p>
          <a:p>
            <a:pPr>
              <a:defRPr/>
            </a:pPr>
            <a:r>
              <a:rPr lang="pt-B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PROJETO </a:t>
            </a:r>
            <a:r>
              <a:rPr lang="pt-B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GEF “PROMOVENDO CIDADES SUSTENTÁVEIS NO BRASIL POR MEIO DE PLANEJAMENTO URBANO INTEGRADO E DO INVESTIMENTO EM TECNOLOGIAS INOVADORAS</a:t>
            </a: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27584" y="464384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Elaboração e Publicação do Mapa Hidrográfico do Distrito Federal V2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83569" y="105273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Em atendimento à </a:t>
            </a:r>
            <a:r>
              <a:rPr lang="pt-BR" b="1" dirty="0" smtClean="0"/>
              <a:t>Resolução nº 02/2014 – CRH-DF – inciso I do artigo 4º </a:t>
            </a:r>
            <a:r>
              <a:rPr lang="pt-BR" dirty="0" smtClean="0"/>
              <a:t> (e resolução posterior):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508" y="8519"/>
            <a:ext cx="7772400" cy="684649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DEMANDA</a:t>
            </a:r>
            <a:endParaRPr lang="pt-BR" sz="2800" b="1" dirty="0"/>
          </a:p>
        </p:txBody>
      </p:sp>
      <p:sp>
        <p:nvSpPr>
          <p:cNvPr id="2" name="Retângulo 1"/>
          <p:cNvSpPr/>
          <p:nvPr/>
        </p:nvSpPr>
        <p:spPr>
          <a:xfrm>
            <a:off x="827583" y="1700808"/>
            <a:ext cx="7560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(...) </a:t>
            </a:r>
            <a:r>
              <a:rPr lang="pt-BR" sz="1600" i="1" dirty="0" smtClean="0"/>
              <a:t>o </a:t>
            </a:r>
            <a:r>
              <a:rPr lang="pt-BR" sz="1600" i="1" u="sng" dirty="0"/>
              <a:t>desenvolvimento de uma base hidrográfica comum para ser disponibilizada para todo o DF</a:t>
            </a:r>
            <a:r>
              <a:rPr lang="pt-BR" sz="1600" i="1" dirty="0"/>
              <a:t>. </a:t>
            </a:r>
            <a:endParaRPr lang="pt-BR" sz="1600" i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83569" y="2651428"/>
            <a:ext cx="77048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É delegada esta atribuição à </a:t>
            </a:r>
            <a:r>
              <a:rPr lang="pt-BR" sz="1400" b="1" dirty="0" smtClean="0"/>
              <a:t>Secretaria do Meio Ambiente</a:t>
            </a:r>
            <a:r>
              <a:rPr lang="pt-BR" sz="1400" dirty="0" smtClean="0"/>
              <a:t> conjuntamente com órgãos participantes do sistema de recursos hídricos ou que utilizam a base hidrográfica em suas atividades finalísticas: </a:t>
            </a:r>
            <a:r>
              <a:rPr lang="pt-BR" sz="1400" b="1" dirty="0" smtClean="0"/>
              <a:t>ADASA</a:t>
            </a:r>
            <a:r>
              <a:rPr lang="pt-BR" sz="1400" dirty="0" smtClean="0"/>
              <a:t> (agência reguladora de água, energia e Saneamento Básico do Distrito Federal), </a:t>
            </a:r>
            <a:r>
              <a:rPr lang="pt-BR" sz="1400" b="1" dirty="0" smtClean="0"/>
              <a:t>CAESB</a:t>
            </a:r>
            <a:r>
              <a:rPr lang="pt-BR" sz="1400" dirty="0" smtClean="0"/>
              <a:t> (Companhia de Saneamento do Distrito Federal), </a:t>
            </a:r>
            <a:r>
              <a:rPr lang="pt-BR" sz="1400" b="1" dirty="0" smtClean="0"/>
              <a:t>SEDUH</a:t>
            </a:r>
            <a:r>
              <a:rPr lang="pt-BR" sz="1400" dirty="0" smtClean="0"/>
              <a:t> (Secretaria de Desenvolvimento Urbanístico e Habitação) e </a:t>
            </a:r>
            <a:r>
              <a:rPr lang="pt-BR" sz="1400" b="1" dirty="0" smtClean="0"/>
              <a:t>IBRAM</a:t>
            </a:r>
            <a:r>
              <a:rPr lang="pt-BR" sz="1400" dirty="0" smtClean="0"/>
              <a:t> (Instituto Brasília Ambiental).</a:t>
            </a:r>
            <a:endParaRPr lang="pt-BR" sz="1400" dirty="0"/>
          </a:p>
        </p:txBody>
      </p:sp>
      <p:pic>
        <p:nvPicPr>
          <p:cNvPr id="11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Problemas topológicos na base 2016</a:t>
            </a:r>
            <a:br>
              <a:rPr lang="pt-BR" sz="2800" b="1" dirty="0" smtClean="0"/>
            </a:br>
            <a:r>
              <a:rPr lang="pt-BR" sz="2800" b="1" dirty="0" smtClean="0"/>
              <a:t>exemplos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64088" y="308407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Tratamento de erros topológicos</a:t>
            </a:r>
            <a:endParaRPr lang="pt-BR" b="1" i="1" dirty="0"/>
          </a:p>
        </p:txBody>
      </p:sp>
      <p:pic>
        <p:nvPicPr>
          <p:cNvPr id="9" name="Imagem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/>
          <a:stretch/>
        </p:blipFill>
        <p:spPr bwMode="auto">
          <a:xfrm>
            <a:off x="755576" y="836712"/>
            <a:ext cx="3966210" cy="5787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94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1188705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Problemas topológicos na base 2016</a:t>
            </a:r>
            <a:br>
              <a:rPr lang="pt-BR" sz="2800" b="1" dirty="0" smtClean="0"/>
            </a:br>
            <a:r>
              <a:rPr lang="pt-BR" sz="2800" b="1" dirty="0" smtClean="0"/>
              <a:t>exemplos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7544" y="123914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Tratamento de falhas de conexão de linhas</a:t>
            </a:r>
            <a:endParaRPr lang="pt-BR" b="1" i="1" dirty="0"/>
          </a:p>
        </p:txBody>
      </p:sp>
      <p:pic>
        <p:nvPicPr>
          <p:cNvPr id="10" name="Image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3634"/>
            <a:ext cx="7560840" cy="4953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9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3"/>
            <a:ext cx="8655364" cy="648072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Próximos passos</a:t>
            </a:r>
            <a:endParaRPr lang="pt-BR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46857" y="1844824"/>
            <a:ext cx="71975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/>
              <a:t>Versão 2.0 : desafios de integração da toponímia, correções topológicas, e integrações institucionais para gestão da base de dados – </a:t>
            </a:r>
            <a:r>
              <a:rPr lang="pt-BR" sz="2000" b="1" i="1" dirty="0" smtClean="0">
                <a:solidFill>
                  <a:srgbClr val="0070C0"/>
                </a:solidFill>
              </a:rPr>
              <a:t>para atendimento ao disposto na Resolução CRH-DF</a:t>
            </a:r>
          </a:p>
          <a:p>
            <a:endParaRPr lang="pt-BR" b="1" i="1" dirty="0" smtClean="0">
              <a:solidFill>
                <a:srgbClr val="0070C0"/>
              </a:solidFill>
            </a:endParaRPr>
          </a:p>
          <a:p>
            <a:endParaRPr lang="pt-B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 smtClean="0"/>
              <a:t>Todas as diretrizes e análises preliminares foram realizadas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i="1" dirty="0" smtClean="0"/>
              <a:t>Montar o GT para implementação metódica de todas as correções</a:t>
            </a:r>
            <a:endParaRPr lang="pt-BR" b="1" i="1" dirty="0"/>
          </a:p>
        </p:txBody>
      </p:sp>
      <p:sp>
        <p:nvSpPr>
          <p:cNvPr id="2" name="Retângulo 1"/>
          <p:cNvSpPr/>
          <p:nvPr/>
        </p:nvSpPr>
        <p:spPr>
          <a:xfrm>
            <a:off x="3491880" y="557109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/>
              <a:t>OBRIGADO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005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683569" y="148478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Atualização do Mapa Hidrográfico do DF: 	2016</a:t>
            </a:r>
          </a:p>
          <a:p>
            <a:r>
              <a:rPr lang="pt-BR" dirty="0" smtClean="0"/>
              <a:t>Publicação:				Digital e impressa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508" y="8519"/>
            <a:ext cx="7772400" cy="684649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HISTÓRICO</a:t>
            </a:r>
            <a:endParaRPr lang="pt-BR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664433" y="2636912"/>
            <a:ext cx="7723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GT 2016 ( SEMA, IBRAM, ADASA, CAESB):	HIDROGRAFIA</a:t>
            </a:r>
          </a:p>
          <a:p>
            <a:r>
              <a:rPr lang="pt-BR" dirty="0" smtClean="0"/>
              <a:t>Apoio </a:t>
            </a:r>
            <a:r>
              <a:rPr lang="pt-BR" dirty="0" err="1" smtClean="0"/>
              <a:t>Terracap</a:t>
            </a:r>
            <a:endParaRPr lang="pt-BR" dirty="0" smtClean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análises </a:t>
            </a:r>
            <a:r>
              <a:rPr lang="pt-BR" b="1" dirty="0" err="1"/>
              <a:t>geoespaciais</a:t>
            </a:r>
            <a:r>
              <a:rPr lang="pt-BR" b="1" dirty="0"/>
              <a:t> </a:t>
            </a:r>
            <a:r>
              <a:rPr lang="pt-BR" dirty="0"/>
              <a:t>(detalhamento de escala e qualidade topológica e vetorial,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análise </a:t>
            </a:r>
            <a:r>
              <a:rPr lang="pt-BR" b="1" dirty="0"/>
              <a:t>de categorias </a:t>
            </a:r>
            <a:r>
              <a:rPr lang="pt-BR" dirty="0"/>
              <a:t>presente no arquivo vetorial </a:t>
            </a:r>
            <a:r>
              <a:rPr lang="pt-BR" dirty="0" smtClean="0"/>
              <a:t>(canais</a:t>
            </a:r>
            <a:r>
              <a:rPr lang="pt-BR" dirty="0"/>
              <a:t>, cursos intermitentes,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análises </a:t>
            </a:r>
            <a:r>
              <a:rPr lang="pt-BR" b="1" dirty="0"/>
              <a:t>de </a:t>
            </a:r>
            <a:r>
              <a:rPr lang="pt-BR" b="1" dirty="0" err="1"/>
              <a:t>metadados</a:t>
            </a:r>
            <a:endParaRPr lang="pt-BR" b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64433" y="5075892"/>
            <a:ext cx="41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Processo </a:t>
            </a:r>
            <a:r>
              <a:rPr lang="pt-BR" dirty="0"/>
              <a:t>do SEI-GDF nº 393.000089/2015</a:t>
            </a:r>
          </a:p>
        </p:txBody>
      </p:sp>
      <p:pic>
        <p:nvPicPr>
          <p:cNvPr id="13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508" y="8519"/>
            <a:ext cx="7772400" cy="684649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Fontes 2015-2016</a:t>
            </a:r>
            <a:endParaRPr lang="pt-BR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88854"/>
              </p:ext>
            </p:extLst>
          </p:nvPr>
        </p:nvGraphicFramePr>
        <p:xfrm>
          <a:off x="755576" y="1268760"/>
          <a:ext cx="7776865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6391"/>
                <a:gridCol w="2796391"/>
                <a:gridCol w="2184083"/>
              </a:tblGrid>
              <a:tr h="449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TEMÁTICA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FONTE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ESCALA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84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Hidrografia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Sistema Estadual de Geoinformação (SIEG/GO)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1:25.000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09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Exército Brasileiro 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1:25.000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08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Produto da Aerofoto do DF (2009) - SEDUH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1:10.000 e 1:5.000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71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CAESB (2007)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-------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2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2" y="5877272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655364" cy="684649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QUESTÕES TÉCNICAS ABORDADAS 2016:</a:t>
            </a:r>
            <a:br>
              <a:rPr lang="pt-BR" sz="2800" b="1" dirty="0" smtClean="0"/>
            </a:br>
            <a:r>
              <a:rPr lang="pt-BR" sz="2700" dirty="0" smtClean="0"/>
              <a:t>Exemplo: </a:t>
            </a:r>
            <a:r>
              <a:rPr lang="pt-BR" sz="2800" b="1" dirty="0" smtClean="0">
                <a:solidFill>
                  <a:srgbClr val="0070C0"/>
                </a:solidFill>
              </a:rPr>
              <a:t>margem com zonas de influência hidrografia: 2m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768752" cy="41671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1600" y="54359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/>
              <a:t>base na </a:t>
            </a:r>
            <a:r>
              <a:rPr lang="pt-BR" i="1" dirty="0" err="1"/>
              <a:t>aerofoto</a:t>
            </a:r>
            <a:r>
              <a:rPr lang="pt-BR" i="1" dirty="0"/>
              <a:t> de 2014 e o buffer da hidrografia vetorizada da SEGETH</a:t>
            </a:r>
          </a:p>
        </p:txBody>
      </p:sp>
      <p:pic>
        <p:nvPicPr>
          <p:cNvPr id="7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1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655364" cy="684649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QUESTÕES TÉCNICAS ABORDADAS 2016:</a:t>
            </a:r>
            <a:br>
              <a:rPr lang="pt-BR" sz="2800" b="1" dirty="0" smtClean="0"/>
            </a:br>
            <a:r>
              <a:rPr lang="pt-BR" sz="2700" dirty="0" smtClean="0"/>
              <a:t>Exemplo: </a:t>
            </a:r>
            <a:r>
              <a:rPr lang="pt-BR" sz="2800" b="1" dirty="0" smtClean="0">
                <a:solidFill>
                  <a:srgbClr val="0070C0"/>
                </a:solidFill>
              </a:rPr>
              <a:t>Erros de grafismos, correções toponímia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48478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referente à </a:t>
            </a:r>
            <a:r>
              <a:rPr lang="pt-BR" b="1" dirty="0" smtClean="0"/>
              <a:t>vetorização</a:t>
            </a:r>
            <a:r>
              <a:rPr lang="pt-BR" dirty="0" smtClean="0"/>
              <a:t> (linha, ponto ou polígono) do objeto (ex.: rodovias, hidrografia)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24474" y="2132856"/>
            <a:ext cx="8568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admitido</a:t>
            </a:r>
            <a:r>
              <a:rPr lang="pt-BR" dirty="0"/>
              <a:t> o erro máximo de 0,2 mm x a escala (0,2mm x 10.000, então foi aceita a margem de 2000 mm ou 2 m)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461797" y="3419708"/>
            <a:ext cx="8550561" cy="1652702"/>
            <a:chOff x="461797" y="3419708"/>
            <a:chExt cx="8550561" cy="1652702"/>
          </a:xfrm>
        </p:grpSpPr>
        <p:sp>
          <p:nvSpPr>
            <p:cNvPr id="8" name="Retângulo 7"/>
            <p:cNvSpPr/>
            <p:nvPr/>
          </p:nvSpPr>
          <p:spPr>
            <a:xfrm>
              <a:off x="461797" y="3419708"/>
              <a:ext cx="38686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smtClean="0"/>
                <a:t>Não foram abordadas questões como: </a:t>
              </a:r>
              <a:endParaRPr lang="pt-BR" dirty="0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907704" y="4149080"/>
              <a:ext cx="71046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/>
                <a:t>Inexistência de METADADOS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/>
                <a:t>Duplicidade de cursos d água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b="1" dirty="0" smtClean="0"/>
                <a:t>Ausência de confluências e nós</a:t>
              </a:r>
              <a:endParaRPr lang="pt-BR" b="1" dirty="0"/>
            </a:p>
          </p:txBody>
        </p:sp>
      </p:grpSp>
      <p:pic>
        <p:nvPicPr>
          <p:cNvPr id="12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655364" cy="684649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/>
              <a:t>Ponto de partida do trabalho para versão 2.0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12" name="Imagem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" t="4914" r="15889" b="10397"/>
          <a:stretch/>
        </p:blipFill>
        <p:spPr bwMode="auto">
          <a:xfrm>
            <a:off x="395536" y="908720"/>
            <a:ext cx="8352928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80055"/>
            <a:ext cx="8655364" cy="684649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Versionamento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1579" y="8367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Quais são </a:t>
            </a:r>
            <a:r>
              <a:rPr lang="pt-BR" b="1" dirty="0"/>
              <a:t>atribuições institucionais, </a:t>
            </a:r>
            <a:r>
              <a:rPr lang="pt-BR" b="1" dirty="0" smtClean="0"/>
              <a:t>de materiais </a:t>
            </a:r>
            <a:r>
              <a:rPr lang="pt-BR" b="1" dirty="0"/>
              <a:t>e </a:t>
            </a:r>
            <a:r>
              <a:rPr lang="pt-BR" b="1" dirty="0" smtClean="0"/>
              <a:t>de informações para atualização continuada da base hidrográfica ?</a:t>
            </a:r>
            <a:endParaRPr lang="pt-BR" b="1" dirty="0"/>
          </a:p>
        </p:txBody>
      </p:sp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184343"/>
              </p:ext>
            </p:extLst>
          </p:nvPr>
        </p:nvGraphicFramePr>
        <p:xfrm>
          <a:off x="881589" y="1916832"/>
          <a:ext cx="7380820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0846"/>
                <a:gridCol w="1342751"/>
                <a:gridCol w="1342751"/>
                <a:gridCol w="1377236"/>
                <a:gridCol w="1377236"/>
              </a:tblGrid>
              <a:tr h="46805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Órgãos 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Permissões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0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CREATOR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UPDATE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DELETE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</a:rPr>
                        <a:t>VIEW</a:t>
                      </a:r>
                      <a:endParaRPr lang="pt-BR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SEDUH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CAESB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ADASA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TERRACAP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IBRAM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SEMA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X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X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33650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5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xmlns="" id="{B1C458C0-AD63-4A7F-96A5-9C13A06D9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80055"/>
            <a:ext cx="8655364" cy="684649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 b="1" dirty="0" smtClean="0"/>
              <a:t>Versionamento</a:t>
            </a:r>
            <a:br>
              <a:rPr lang="pt-BR" sz="2800" b="1" dirty="0" smtClean="0"/>
            </a:br>
            <a:r>
              <a:rPr lang="pt-BR" sz="2000" b="1" dirty="0" smtClean="0">
                <a:solidFill>
                  <a:srgbClr val="0070C0"/>
                </a:solidFill>
              </a:rPr>
              <a:t>Questões abordadas na versão 2.0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1579" y="83671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Quais são </a:t>
            </a:r>
            <a:r>
              <a:rPr lang="pt-BR" b="1" dirty="0"/>
              <a:t>atribuições institucionais, </a:t>
            </a:r>
            <a:r>
              <a:rPr lang="pt-BR" b="1" dirty="0" smtClean="0"/>
              <a:t>de materiais </a:t>
            </a:r>
            <a:r>
              <a:rPr lang="pt-BR" b="1" dirty="0"/>
              <a:t>e </a:t>
            </a:r>
            <a:r>
              <a:rPr lang="pt-BR" b="1" dirty="0" smtClean="0"/>
              <a:t>de informações para atualização continuada da base hidrográfica ?</a:t>
            </a:r>
            <a:endParaRPr lang="pt-BR" b="1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3043"/>
            <a:ext cx="5878338" cy="5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sala.reuniao.SEC\Desktop\Logo Sisdia (pequen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906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561</Words>
  <Application>Microsoft Office PowerPoint</Application>
  <PresentationFormat>Apresentação na tela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Base Hidrográfica do Distrito Federal versão 2.0</vt:lpstr>
      <vt:lpstr>DEMANDA</vt:lpstr>
      <vt:lpstr>HISTÓRICO</vt:lpstr>
      <vt:lpstr>Fontes 2015-2016</vt:lpstr>
      <vt:lpstr>QUESTÕES TÉCNICAS ABORDADAS 2016: Exemplo: margem com zonas de influência hidrografia: 2m</vt:lpstr>
      <vt:lpstr>QUESTÕES TÉCNICAS ABORDADAS 2016: Exemplo: Erros de grafismos, correções toponímia</vt:lpstr>
      <vt:lpstr>Ponto de partida do trabalho para versão 2.0</vt:lpstr>
      <vt:lpstr>Versionamento Questões abordadas na versão 2.0</vt:lpstr>
      <vt:lpstr>Versionamento Questões abordadas na versão 2.0</vt:lpstr>
      <vt:lpstr>Versionamento Questões abordadas na versão 2.0</vt:lpstr>
      <vt:lpstr>Análise Topológica automatizada Questões abordadas na versão 2.0</vt:lpstr>
      <vt:lpstr>Padronização dos Atributos e regras topológicas  (catálogo) Questões abordadas na versão 2.0</vt:lpstr>
      <vt:lpstr>Padronização dos Atributos e regras topológicas  (catálogo) Questões abordadas na versão 2.0</vt:lpstr>
      <vt:lpstr>Padronização dos Atributos e regras topológicas  (catálogo) Questões abordadas na versão 2.0</vt:lpstr>
      <vt:lpstr>Problemas topológicos na base 2016 exemplos Questões abordadas na versão 2.0</vt:lpstr>
      <vt:lpstr>Problemas topológicos na base 2016 exemplos Questões abordadas na versão 2.0</vt:lpstr>
      <vt:lpstr>Problemas topológicos na base 2016 exemplos Questões abordadas na versão 2.0</vt:lpstr>
      <vt:lpstr>Problemas topológicos na base 2016 exemplos Questões abordadas na versão 2.0</vt:lpstr>
      <vt:lpstr>Problemas topológicos na base 2016 exemplos Questões abordadas na versão 2.0</vt:lpstr>
      <vt:lpstr>Problemas topológicos na base 2016 exemplos Questões abordadas na versão 2.0</vt:lpstr>
      <vt:lpstr>Problemas topológicos na base 2016 exemplos Questões abordadas na versão 2.0</vt:lpstr>
      <vt:lpstr>Próximos passos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Hidrográfica do Distrito Federal</dc:title>
  <dc:creator>Maria Silvia Rossi</dc:creator>
  <cp:lastModifiedBy>Maria Silvia Rossi</cp:lastModifiedBy>
  <cp:revision>28</cp:revision>
  <dcterms:created xsi:type="dcterms:W3CDTF">2019-11-06T11:24:15Z</dcterms:created>
  <dcterms:modified xsi:type="dcterms:W3CDTF">2019-11-06T12:12:15Z</dcterms:modified>
</cp:coreProperties>
</file>