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56" r:id="rId5"/>
    <p:sldId id="440" r:id="rId6"/>
    <p:sldId id="445" r:id="rId7"/>
    <p:sldId id="379" r:id="rId8"/>
    <p:sldId id="441" r:id="rId9"/>
    <p:sldId id="446" r:id="rId10"/>
    <p:sldId id="442" r:id="rId11"/>
    <p:sldId id="443" r:id="rId12"/>
    <p:sldId id="444" r:id="rId13"/>
    <p:sldId id="419" r:id="rId14"/>
    <p:sldId id="435" r:id="rId15"/>
    <p:sldId id="436" r:id="rId16"/>
    <p:sldId id="403" r:id="rId17"/>
    <p:sldId id="430" r:id="rId18"/>
    <p:sldId id="383" r:id="rId19"/>
    <p:sldId id="447" r:id="rId20"/>
    <p:sldId id="449" r:id="rId21"/>
    <p:sldId id="431" r:id="rId22"/>
    <p:sldId id="450" r:id="rId23"/>
    <p:sldId id="451" r:id="rId24"/>
    <p:sldId id="257" r:id="rId25"/>
    <p:sldId id="259" r:id="rId26"/>
    <p:sldId id="258" r:id="rId27"/>
    <p:sldId id="261" r:id="rId28"/>
    <p:sldId id="452" r:id="rId29"/>
    <p:sldId id="458" r:id="rId30"/>
    <p:sldId id="454" r:id="rId31"/>
    <p:sldId id="455" r:id="rId32"/>
    <p:sldId id="456" r:id="rId33"/>
    <p:sldId id="457" r:id="rId34"/>
    <p:sldId id="390" r:id="rId35"/>
  </p:sldIdLst>
  <p:sldSz cx="9144000" cy="6858000" type="screen4x3"/>
  <p:notesSz cx="6934200" cy="9220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FF"/>
    <a:srgbClr val="3F631B"/>
    <a:srgbClr val="283F1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8" autoAdjust="0"/>
    <p:restoredTop sz="94629" autoAdjust="0"/>
  </p:normalViewPr>
  <p:slideViewPr>
    <p:cSldViewPr>
      <p:cViewPr>
        <p:scale>
          <a:sx n="94" d="100"/>
          <a:sy n="94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04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6A61-E7E9-42C0-9F77-1650B2F086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8854F-7BDC-49B2-A9DE-A9FFE2A36C12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2000" dirty="0"/>
            <a:t>Início da Implementação do Plano de Capacitação – Agosto/2018</a:t>
          </a:r>
        </a:p>
      </dgm:t>
    </dgm:pt>
    <dgm:pt modelId="{59EAD178-AD49-4AD8-9E31-2E4EF85BA2CC}" type="parTrans" cxnId="{E7A7DBFA-49A2-407C-8AD3-846FA68F1D6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A0588E8A-C51C-47AB-9891-24CC189DB119}" type="sibTrans" cxnId="{E7A7DBFA-49A2-407C-8AD3-846FA68F1D6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1964C81D-0E4E-4BFE-825D-D7B380D5A8CF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2000" dirty="0"/>
            <a:t>Avaliação Parcial  - Março/2019</a:t>
          </a:r>
        </a:p>
      </dgm:t>
    </dgm:pt>
    <dgm:pt modelId="{F38C224D-D2DF-4F21-B031-18C8471679F4}" type="parTrans" cxnId="{F7B55F18-7BA6-4DB4-B4ED-F2221705B16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87805D9F-8D4E-4FAE-ADA9-3E206F94911D}" type="sibTrans" cxnId="{F7B55F18-7BA6-4DB4-B4ED-F2221705B16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0A0F1F09-3586-496C-8E15-6BAC5B6FF93A}">
      <dgm:prSet phldrT="[Texto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2000" dirty="0"/>
            <a:t>Avaliação Final - Março/2020</a:t>
          </a:r>
        </a:p>
      </dgm:t>
    </dgm:pt>
    <dgm:pt modelId="{B32B0491-3DF8-4464-BD7A-67198F4D5DEE}" type="parTrans" cxnId="{16FEDE86-1CB8-4A96-968A-A066FA07F91C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1B4B5F85-5DF0-4FFB-9284-992E57582CF5}" type="sibTrans" cxnId="{16FEDE86-1CB8-4A96-968A-A066FA07F91C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D04C2D71-1B17-488E-B2C4-10B830658866}" type="pres">
      <dgm:prSet presAssocID="{E3C36A61-E7E9-42C0-9F77-1650B2F086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408D10F8-CE77-45EE-BBDA-1C6C7D941A3E}" type="pres">
      <dgm:prSet presAssocID="{E3C36A61-E7E9-42C0-9F77-1650B2F0865E}" presName="Name1" presStyleCnt="0"/>
      <dgm:spPr/>
    </dgm:pt>
    <dgm:pt modelId="{03ED1FDE-8EAB-49D4-A6DD-D143290AE97A}" type="pres">
      <dgm:prSet presAssocID="{E3C36A61-E7E9-42C0-9F77-1650B2F0865E}" presName="cycle" presStyleCnt="0"/>
      <dgm:spPr/>
    </dgm:pt>
    <dgm:pt modelId="{D8DA8E17-D6A3-4FCE-8A39-02CE4A5B8115}" type="pres">
      <dgm:prSet presAssocID="{E3C36A61-E7E9-42C0-9F77-1650B2F0865E}" presName="srcNode" presStyleLbl="node1" presStyleIdx="0" presStyleCnt="3"/>
      <dgm:spPr/>
    </dgm:pt>
    <dgm:pt modelId="{4DF47F41-2DD2-4C11-A80C-B1369C4CBC6C}" type="pres">
      <dgm:prSet presAssocID="{E3C36A61-E7E9-42C0-9F77-1650B2F0865E}" presName="conn" presStyleLbl="parChTrans1D2" presStyleIdx="0" presStyleCnt="1"/>
      <dgm:spPr/>
      <dgm:t>
        <a:bodyPr/>
        <a:lstStyle/>
        <a:p>
          <a:endParaRPr lang="pt-BR"/>
        </a:p>
      </dgm:t>
    </dgm:pt>
    <dgm:pt modelId="{F09251C9-717B-438B-B46C-9BC855DAB17A}" type="pres">
      <dgm:prSet presAssocID="{E3C36A61-E7E9-42C0-9F77-1650B2F0865E}" presName="extraNode" presStyleLbl="node1" presStyleIdx="0" presStyleCnt="3"/>
      <dgm:spPr/>
    </dgm:pt>
    <dgm:pt modelId="{49933015-F179-494D-ACA4-718A105FAF52}" type="pres">
      <dgm:prSet presAssocID="{E3C36A61-E7E9-42C0-9F77-1650B2F0865E}" presName="dstNode" presStyleLbl="node1" presStyleIdx="0" presStyleCnt="3"/>
      <dgm:spPr/>
    </dgm:pt>
    <dgm:pt modelId="{11D06473-AB26-4852-B17E-B31F7A04A863}" type="pres">
      <dgm:prSet presAssocID="{3C88854F-7BDC-49B2-A9DE-A9FFE2A36C12}" presName="text_1" presStyleLbl="node1" presStyleIdx="0" presStyleCnt="3" custLinFactNeighborX="-748" custLinFactNeighborY="-1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67EB8C-1761-4CF4-9DF5-D53A0BDA0790}" type="pres">
      <dgm:prSet presAssocID="{3C88854F-7BDC-49B2-A9DE-A9FFE2A36C12}" presName="accent_1" presStyleCnt="0"/>
      <dgm:spPr/>
    </dgm:pt>
    <dgm:pt modelId="{2024EC71-4F0A-460C-BA20-18BDDC9EDE1C}" type="pres">
      <dgm:prSet presAssocID="{3C88854F-7BDC-49B2-A9DE-A9FFE2A36C12}" presName="accentRepeatNode" presStyleLbl="solidFgAcc1" presStyleIdx="0" presStyleCnt="3"/>
      <dgm:spPr/>
    </dgm:pt>
    <dgm:pt modelId="{EE8E9E39-0202-4A6A-AA84-83224B1F9347}" type="pres">
      <dgm:prSet presAssocID="{1964C81D-0E4E-4BFE-825D-D7B380D5A8C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882E11-0B56-4C66-9ED7-2AA2FE49D723}" type="pres">
      <dgm:prSet presAssocID="{1964C81D-0E4E-4BFE-825D-D7B380D5A8CF}" presName="accent_2" presStyleCnt="0"/>
      <dgm:spPr/>
    </dgm:pt>
    <dgm:pt modelId="{6022A0D1-217B-4F8B-8294-67276C311A28}" type="pres">
      <dgm:prSet presAssocID="{1964C81D-0E4E-4BFE-825D-D7B380D5A8CF}" presName="accentRepeatNode" presStyleLbl="solidFgAcc1" presStyleIdx="1" presStyleCnt="3"/>
      <dgm:spPr/>
    </dgm:pt>
    <dgm:pt modelId="{738A1C57-1DCD-43C1-BAE9-33D401DB31D2}" type="pres">
      <dgm:prSet presAssocID="{0A0F1F09-3586-496C-8E15-6BAC5B6FF9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A03C4-FE9F-410A-B626-E63F05C5D149}" type="pres">
      <dgm:prSet presAssocID="{0A0F1F09-3586-496C-8E15-6BAC5B6FF93A}" presName="accent_3" presStyleCnt="0"/>
      <dgm:spPr/>
    </dgm:pt>
    <dgm:pt modelId="{9B35D7E2-B8EC-4036-914B-7F759BA59DC1}" type="pres">
      <dgm:prSet presAssocID="{0A0F1F09-3586-496C-8E15-6BAC5B6FF93A}" presName="accentRepeatNode" presStyleLbl="solidFgAcc1" presStyleIdx="2" presStyleCnt="3"/>
      <dgm:spPr/>
    </dgm:pt>
  </dgm:ptLst>
  <dgm:cxnLst>
    <dgm:cxn modelId="{680EDC8E-74E8-479D-BE67-C63A2A0AAFDA}" type="presOf" srcId="{A0588E8A-C51C-47AB-9891-24CC189DB119}" destId="{4DF47F41-2DD2-4C11-A80C-B1369C4CBC6C}" srcOrd="0" destOrd="0" presId="urn:microsoft.com/office/officeart/2008/layout/VerticalCurvedList"/>
    <dgm:cxn modelId="{F7B55F18-7BA6-4DB4-B4ED-F2221705B163}" srcId="{E3C36A61-E7E9-42C0-9F77-1650B2F0865E}" destId="{1964C81D-0E4E-4BFE-825D-D7B380D5A8CF}" srcOrd="1" destOrd="0" parTransId="{F38C224D-D2DF-4F21-B031-18C8471679F4}" sibTransId="{87805D9F-8D4E-4FAE-ADA9-3E206F94911D}"/>
    <dgm:cxn modelId="{E7A7DBFA-49A2-407C-8AD3-846FA68F1D6F}" srcId="{E3C36A61-E7E9-42C0-9F77-1650B2F0865E}" destId="{3C88854F-7BDC-49B2-A9DE-A9FFE2A36C12}" srcOrd="0" destOrd="0" parTransId="{59EAD178-AD49-4AD8-9E31-2E4EF85BA2CC}" sibTransId="{A0588E8A-C51C-47AB-9891-24CC189DB119}"/>
    <dgm:cxn modelId="{16FEDE86-1CB8-4A96-968A-A066FA07F91C}" srcId="{E3C36A61-E7E9-42C0-9F77-1650B2F0865E}" destId="{0A0F1F09-3586-496C-8E15-6BAC5B6FF93A}" srcOrd="2" destOrd="0" parTransId="{B32B0491-3DF8-4464-BD7A-67198F4D5DEE}" sibTransId="{1B4B5F85-5DF0-4FFB-9284-992E57582CF5}"/>
    <dgm:cxn modelId="{5C339A02-2209-474D-BC3B-A612F9D140CE}" type="presOf" srcId="{0A0F1F09-3586-496C-8E15-6BAC5B6FF93A}" destId="{738A1C57-1DCD-43C1-BAE9-33D401DB31D2}" srcOrd="0" destOrd="0" presId="urn:microsoft.com/office/officeart/2008/layout/VerticalCurvedList"/>
    <dgm:cxn modelId="{00E7410F-A46E-4405-9001-4B5326C60F18}" type="presOf" srcId="{1964C81D-0E4E-4BFE-825D-D7B380D5A8CF}" destId="{EE8E9E39-0202-4A6A-AA84-83224B1F9347}" srcOrd="0" destOrd="0" presId="urn:microsoft.com/office/officeart/2008/layout/VerticalCurvedList"/>
    <dgm:cxn modelId="{0353F6B4-87B3-48B6-9EE4-8B2815E49CB5}" type="presOf" srcId="{E3C36A61-E7E9-42C0-9F77-1650B2F0865E}" destId="{D04C2D71-1B17-488E-B2C4-10B830658866}" srcOrd="0" destOrd="0" presId="urn:microsoft.com/office/officeart/2008/layout/VerticalCurvedList"/>
    <dgm:cxn modelId="{E9F5747C-0EA4-4793-A1C3-B2AC59679C04}" type="presOf" srcId="{3C88854F-7BDC-49B2-A9DE-A9FFE2A36C12}" destId="{11D06473-AB26-4852-B17E-B31F7A04A863}" srcOrd="0" destOrd="0" presId="urn:microsoft.com/office/officeart/2008/layout/VerticalCurvedList"/>
    <dgm:cxn modelId="{5C6B2C0C-1C50-487B-B32B-44CD0B465F90}" type="presParOf" srcId="{D04C2D71-1B17-488E-B2C4-10B830658866}" destId="{408D10F8-CE77-45EE-BBDA-1C6C7D941A3E}" srcOrd="0" destOrd="0" presId="urn:microsoft.com/office/officeart/2008/layout/VerticalCurvedList"/>
    <dgm:cxn modelId="{F117BBD2-A83C-42B3-A799-A759CC15F13D}" type="presParOf" srcId="{408D10F8-CE77-45EE-BBDA-1C6C7D941A3E}" destId="{03ED1FDE-8EAB-49D4-A6DD-D143290AE97A}" srcOrd="0" destOrd="0" presId="urn:microsoft.com/office/officeart/2008/layout/VerticalCurvedList"/>
    <dgm:cxn modelId="{E1DD5F0B-18C1-439A-9B63-ADA29DE7BA81}" type="presParOf" srcId="{03ED1FDE-8EAB-49D4-A6DD-D143290AE97A}" destId="{D8DA8E17-D6A3-4FCE-8A39-02CE4A5B8115}" srcOrd="0" destOrd="0" presId="urn:microsoft.com/office/officeart/2008/layout/VerticalCurvedList"/>
    <dgm:cxn modelId="{CE45CC4E-BDF6-455E-BB42-471A6FF0B863}" type="presParOf" srcId="{03ED1FDE-8EAB-49D4-A6DD-D143290AE97A}" destId="{4DF47F41-2DD2-4C11-A80C-B1369C4CBC6C}" srcOrd="1" destOrd="0" presId="urn:microsoft.com/office/officeart/2008/layout/VerticalCurvedList"/>
    <dgm:cxn modelId="{8145E824-59BB-4D3E-9BD9-724219D6B2B5}" type="presParOf" srcId="{03ED1FDE-8EAB-49D4-A6DD-D143290AE97A}" destId="{F09251C9-717B-438B-B46C-9BC855DAB17A}" srcOrd="2" destOrd="0" presId="urn:microsoft.com/office/officeart/2008/layout/VerticalCurvedList"/>
    <dgm:cxn modelId="{12D392D6-A960-443C-BC31-525607CB1E51}" type="presParOf" srcId="{03ED1FDE-8EAB-49D4-A6DD-D143290AE97A}" destId="{49933015-F179-494D-ACA4-718A105FAF52}" srcOrd="3" destOrd="0" presId="urn:microsoft.com/office/officeart/2008/layout/VerticalCurvedList"/>
    <dgm:cxn modelId="{7A3D719E-D5BC-442D-941D-A199D74C165B}" type="presParOf" srcId="{408D10F8-CE77-45EE-BBDA-1C6C7D941A3E}" destId="{11D06473-AB26-4852-B17E-B31F7A04A863}" srcOrd="1" destOrd="0" presId="urn:microsoft.com/office/officeart/2008/layout/VerticalCurvedList"/>
    <dgm:cxn modelId="{62B5B407-ACD2-4544-954F-0E80E9CA4DCC}" type="presParOf" srcId="{408D10F8-CE77-45EE-BBDA-1C6C7D941A3E}" destId="{D967EB8C-1761-4CF4-9DF5-D53A0BDA0790}" srcOrd="2" destOrd="0" presId="urn:microsoft.com/office/officeart/2008/layout/VerticalCurvedList"/>
    <dgm:cxn modelId="{440602BF-DE5C-439B-B2BD-B42C6778B96B}" type="presParOf" srcId="{D967EB8C-1761-4CF4-9DF5-D53A0BDA0790}" destId="{2024EC71-4F0A-460C-BA20-18BDDC9EDE1C}" srcOrd="0" destOrd="0" presId="urn:microsoft.com/office/officeart/2008/layout/VerticalCurvedList"/>
    <dgm:cxn modelId="{9FC979A6-2C4D-436A-B5BB-20320201C5C8}" type="presParOf" srcId="{408D10F8-CE77-45EE-BBDA-1C6C7D941A3E}" destId="{EE8E9E39-0202-4A6A-AA84-83224B1F9347}" srcOrd="3" destOrd="0" presId="urn:microsoft.com/office/officeart/2008/layout/VerticalCurvedList"/>
    <dgm:cxn modelId="{8F5F2456-786B-481E-A0AD-45EE2C60B279}" type="presParOf" srcId="{408D10F8-CE77-45EE-BBDA-1C6C7D941A3E}" destId="{96882E11-0B56-4C66-9ED7-2AA2FE49D723}" srcOrd="4" destOrd="0" presId="urn:microsoft.com/office/officeart/2008/layout/VerticalCurvedList"/>
    <dgm:cxn modelId="{07031699-5D11-43D8-AB2A-0639F7690D00}" type="presParOf" srcId="{96882E11-0B56-4C66-9ED7-2AA2FE49D723}" destId="{6022A0D1-217B-4F8B-8294-67276C311A28}" srcOrd="0" destOrd="0" presId="urn:microsoft.com/office/officeart/2008/layout/VerticalCurvedList"/>
    <dgm:cxn modelId="{FB347EDA-029F-4DE6-A1AD-6AA6B6209063}" type="presParOf" srcId="{408D10F8-CE77-45EE-BBDA-1C6C7D941A3E}" destId="{738A1C57-1DCD-43C1-BAE9-33D401DB31D2}" srcOrd="5" destOrd="0" presId="urn:microsoft.com/office/officeart/2008/layout/VerticalCurvedList"/>
    <dgm:cxn modelId="{700EBACE-56F0-45DF-BD72-6316311A8EC3}" type="presParOf" srcId="{408D10F8-CE77-45EE-BBDA-1C6C7D941A3E}" destId="{E18A03C4-FE9F-410A-B626-E63F05C5D149}" srcOrd="6" destOrd="0" presId="urn:microsoft.com/office/officeart/2008/layout/VerticalCurvedList"/>
    <dgm:cxn modelId="{E93C5D94-4D05-433D-9CD5-C1471F3055DA}" type="presParOf" srcId="{E18A03C4-FE9F-410A-B626-E63F05C5D149}" destId="{9B35D7E2-B8EC-4036-914B-7F759BA59D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47F41-2DD2-4C11-A80C-B1369C4CBC6C}">
      <dsp:nvSpPr>
        <dsp:cNvPr id="0" name=""/>
        <dsp:cNvSpPr/>
      </dsp:nvSpPr>
      <dsp:spPr>
        <a:xfrm>
          <a:off x="-5616803" y="-859988"/>
          <a:ext cx="6688511" cy="6688511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06473-AB26-4852-B17E-B31F7A04A863}">
      <dsp:nvSpPr>
        <dsp:cNvPr id="0" name=""/>
        <dsp:cNvSpPr/>
      </dsp:nvSpPr>
      <dsp:spPr>
        <a:xfrm>
          <a:off x="649042" y="481629"/>
          <a:ext cx="5426463" cy="9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/>
            <a:t>Início da Implementação do Plano de Capacitação – Agosto/2018</a:t>
          </a:r>
        </a:p>
      </dsp:txBody>
      <dsp:txXfrm>
        <a:off x="649042" y="481629"/>
        <a:ext cx="5426463" cy="993707"/>
      </dsp:txXfrm>
    </dsp:sp>
    <dsp:sp modelId="{2024EC71-4F0A-460C-BA20-18BDDC9EDE1C}">
      <dsp:nvSpPr>
        <dsp:cNvPr id="0" name=""/>
        <dsp:cNvSpPr/>
      </dsp:nvSpPr>
      <dsp:spPr>
        <a:xfrm>
          <a:off x="68565" y="372640"/>
          <a:ext cx="1242133" cy="1242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E9E39-0202-4A6A-AA84-83224B1F9347}">
      <dsp:nvSpPr>
        <dsp:cNvPr id="0" name=""/>
        <dsp:cNvSpPr/>
      </dsp:nvSpPr>
      <dsp:spPr>
        <a:xfrm>
          <a:off x="1050845" y="1987414"/>
          <a:ext cx="5065251" cy="9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/>
            <a:t>Avaliação Parcial  - Março/2019</a:t>
          </a:r>
        </a:p>
      </dsp:txBody>
      <dsp:txXfrm>
        <a:off x="1050845" y="1987414"/>
        <a:ext cx="5065251" cy="993707"/>
      </dsp:txXfrm>
    </dsp:sp>
    <dsp:sp modelId="{6022A0D1-217B-4F8B-8294-67276C311A28}">
      <dsp:nvSpPr>
        <dsp:cNvPr id="0" name=""/>
        <dsp:cNvSpPr/>
      </dsp:nvSpPr>
      <dsp:spPr>
        <a:xfrm>
          <a:off x="429778" y="1863200"/>
          <a:ext cx="1242133" cy="1242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A1C57-1DCD-43C1-BAE9-33D401DB31D2}">
      <dsp:nvSpPr>
        <dsp:cNvPr id="0" name=""/>
        <dsp:cNvSpPr/>
      </dsp:nvSpPr>
      <dsp:spPr>
        <a:xfrm>
          <a:off x="689632" y="3477974"/>
          <a:ext cx="5426463" cy="9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/>
            <a:t>Avaliação Final - Março/2020</a:t>
          </a:r>
        </a:p>
      </dsp:txBody>
      <dsp:txXfrm>
        <a:off x="689632" y="3477974"/>
        <a:ext cx="5426463" cy="993707"/>
      </dsp:txXfrm>
    </dsp:sp>
    <dsp:sp modelId="{9B35D7E2-B8EC-4036-914B-7F759BA59DC1}">
      <dsp:nvSpPr>
        <dsp:cNvPr id="0" name=""/>
        <dsp:cNvSpPr/>
      </dsp:nvSpPr>
      <dsp:spPr>
        <a:xfrm>
          <a:off x="68565" y="3353761"/>
          <a:ext cx="1242133" cy="1242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Anexo II.3 - Apresentação do PRODES na Sessão Temática 3.1.3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Marselha, França. 15 de Março de 2012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D99CBFD0-9767-4FB7-8F37-379B25F891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389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>
              <a:defRPr sz="1100" smtClean="0"/>
            </a:lvl1pPr>
          </a:lstStyle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>
              <a:defRPr sz="1100" smtClean="0"/>
            </a:lvl1pPr>
          </a:lstStyle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4" tIns="44157" rIns="88314" bIns="44157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3111" y="4379130"/>
            <a:ext cx="5547980" cy="4148876"/>
          </a:xfrm>
          <a:prstGeom prst="rect">
            <a:avLst/>
          </a:prstGeom>
        </p:spPr>
        <p:txBody>
          <a:bodyPr vert="horz" lIns="88314" tIns="44157" rIns="88314" bIns="44157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>
              <a:defRPr sz="1100"/>
            </a:lvl1pPr>
          </a:lstStyle>
          <a:p>
            <a:pPr>
              <a:defRPr/>
            </a:pPr>
            <a:fld id="{F0B019FC-95AF-4FBE-BD06-0129BCEBB7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3719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019FC-95AF-4FBE-BD06-0129BCEBB7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D774-F009-481E-BBE3-FD08AC0EC39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65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D774-F009-481E-BBE3-FD08AC0EC39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24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AD774-F009-481E-BBE3-FD08AC0EC39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6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 l="919" r="1480" b="12411"/>
          <a:stretch>
            <a:fillRect/>
          </a:stretch>
        </p:blipFill>
        <p:spPr bwMode="auto">
          <a:xfrm>
            <a:off x="0" y="44450"/>
            <a:ext cx="914082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5250"/>
            <a:ext cx="1800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8E77-CBF6-4151-9BA7-BC3B1CD96343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62AA-755A-4596-BA8F-71C762E15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F060-33E6-49F6-9AB5-7345DC8841B5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2C9-F16B-4CFB-A5D4-60BA7473C3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CB0B-8545-4364-B736-7B1BF94BD577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1D68-2C5A-4790-8C26-9D7DE36922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/>
          <a:srcRect l="2298" t="1440"/>
          <a:stretch>
            <a:fillRect/>
          </a:stretch>
        </p:blipFill>
        <p:spPr bwMode="auto">
          <a:xfrm>
            <a:off x="0" y="44450"/>
            <a:ext cx="903605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/>
          <p:cNvPicPr>
            <a:picLocks noChangeAspect="1"/>
          </p:cNvPicPr>
          <p:nvPr userDrawn="1"/>
        </p:nvPicPr>
        <p:blipFill>
          <a:blip r:embed="rId3"/>
          <a:srcRect l="919" r="1480" b="12411"/>
          <a:stretch>
            <a:fillRect/>
          </a:stretch>
        </p:blipFill>
        <p:spPr bwMode="auto">
          <a:xfrm>
            <a:off x="-7938" y="44450"/>
            <a:ext cx="915193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3"/>
          <p:cNvSpPr/>
          <p:nvPr userDrawn="1"/>
        </p:nvSpPr>
        <p:spPr>
          <a:xfrm>
            <a:off x="8604250" y="115888"/>
            <a:ext cx="53975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4"/>
          <a:srcRect r="13219"/>
          <a:stretch>
            <a:fillRect/>
          </a:stretch>
        </p:blipFill>
        <p:spPr bwMode="auto">
          <a:xfrm>
            <a:off x="7812088" y="49213"/>
            <a:ext cx="1044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agencia\ana\ASCOM\Imprensa\PUBLICIDADE\Marcas e Logos\Logomarca ANA\ANA MMA governo federal\MMA Governo Federal Dilma INGLES ILUSTRATOR.jpg"/>
          <p:cNvPicPr>
            <a:picLocks noChangeAspect="1" noChangeArrowheads="1"/>
          </p:cNvPicPr>
          <p:nvPr userDrawn="1"/>
        </p:nvPicPr>
        <p:blipFill>
          <a:blip r:embed="rId5"/>
          <a:srcRect l="24492"/>
          <a:stretch>
            <a:fillRect/>
          </a:stretch>
        </p:blipFill>
        <p:spPr bwMode="auto">
          <a:xfrm>
            <a:off x="6300788" y="6372225"/>
            <a:ext cx="25923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E19F-A83B-477D-A32A-9AB2E26EAD45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2710-CB10-4D24-AC3A-491D7699B4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1EE9-12AF-4F60-9461-D56979BD6385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FC31-2021-4FF2-8272-A3DCC19254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DB65-B67C-4ED0-A253-50566A18ED4C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B2F8-351E-4343-BF5E-ED2EA18B0A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25DC-3168-40EC-AAAC-E1B114187CE8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A2B6-C5AF-4A28-9E29-07CE0891FB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496C-B19E-4AAC-9187-088B96890B46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22E7-7E3E-4C9F-A296-A49E49E35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B2B5-F59A-4EEA-862F-AF50920FFE80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39F9-6FD6-4813-BDFF-5D3FAD85E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7873-F0DA-4076-94CA-2AA7228446D4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3A54-2774-42B8-ABF1-5B22C0B55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CD5343-F5B0-4F89-89EF-93BBDB2B79B7}" type="datetimeFigureOut">
              <a:rPr lang="pt-BR"/>
              <a:pPr>
                <a:defRPr/>
              </a:pPr>
              <a:t>16/05/2019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998B1-AC35-49F5-A33D-74CD06655F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rogestao.ana.gov.br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://progestao.ana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1;p13">
            <a:extLst>
              <a:ext uri="{FF2B5EF4-FFF2-40B4-BE49-F238E27FC236}">
                <a16:creationId xmlns:a16="http://schemas.microsoft.com/office/drawing/2014/main" xmlns="" id="{36A55767-3C81-4B69-89FB-EDFF2764A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295"/>
          <a:stretch/>
        </p:blipFill>
        <p:spPr>
          <a:xfrm>
            <a:off x="0" y="44"/>
            <a:ext cx="9144000" cy="6857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73" y="69037"/>
            <a:ext cx="988067" cy="9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555776" y="114407"/>
            <a:ext cx="3816424" cy="6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9453" y="1250757"/>
            <a:ext cx="8757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Programa de Consolidação do Pacto Nacional pela Gestão das Águas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58840" y="4422304"/>
            <a:ext cx="6823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Contrato n. 023/2016 – ANA - PROGESTÃO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19672" y="5096988"/>
            <a:ext cx="540779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Assinado em 25/05/2016</a:t>
            </a:r>
          </a:p>
          <a:p>
            <a:pPr>
              <a:lnSpc>
                <a:spcPct val="150000"/>
              </a:lnSpc>
            </a:pPr>
            <a:r>
              <a:rPr lang="pt-BR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DOU n. 116, Seção I, p. 116,  20/06/2016</a:t>
            </a:r>
          </a:p>
          <a:p>
            <a:r>
              <a:rPr lang="pt-BR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DODF n. 140, Seção I, p. 28, 22/072016</a:t>
            </a:r>
          </a:p>
          <a:p>
            <a:endParaRPr lang="pt-BR" sz="1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pt-B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Vigência até 31/07/2020.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7880901-772E-4186-813C-34AA9DBEEC60}"/>
              </a:ext>
            </a:extLst>
          </p:cNvPr>
          <p:cNvSpPr/>
          <p:nvPr/>
        </p:nvSpPr>
        <p:spPr>
          <a:xfrm>
            <a:off x="1510388" y="2762925"/>
            <a:ext cx="612068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Autoavaliação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74797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18175" cy="4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6244" y="6438317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491879" y="-7188"/>
            <a:ext cx="230425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63146FE-EA7C-4A1B-9FBA-1381DC78D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55" y="3645024"/>
            <a:ext cx="8250199" cy="299261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31EA829-6B48-47F3-8DE6-3B96FF826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9" y="604148"/>
            <a:ext cx="9144000" cy="33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3"/>
            <a:ext cx="755576" cy="4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4295" y="6165304"/>
            <a:ext cx="528185" cy="4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491879" y="-7188"/>
            <a:ext cx="230425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AB12175-70B6-41AE-9070-4EA1B777F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7" y="715444"/>
            <a:ext cx="9144000" cy="282370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D9995BD-87F7-46EF-AEB0-21A93C92E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52" y="3429000"/>
            <a:ext cx="855804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7"/>
            <a:ext cx="899592" cy="4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424" y="6107310"/>
            <a:ext cx="576064" cy="5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419872" y="55703"/>
            <a:ext cx="3312368" cy="52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C4A27C6C-2DB5-48D0-BF0A-AA9F3FB1A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26154"/>
              </p:ext>
            </p:extLst>
          </p:nvPr>
        </p:nvGraphicFramePr>
        <p:xfrm>
          <a:off x="395536" y="816110"/>
          <a:ext cx="8352928" cy="2408995"/>
        </p:xfrm>
        <a:graphic>
          <a:graphicData uri="http://schemas.openxmlformats.org/drawingml/2006/table">
            <a:tbl>
              <a:tblPr firstRow="1" firstCol="1" bandRow="1"/>
              <a:tblGrid>
                <a:gridCol w="1283659">
                  <a:extLst>
                    <a:ext uri="{9D8B030D-6E8A-4147-A177-3AD203B41FA5}">
                      <a16:colId xmlns:a16="http://schemas.microsoft.com/office/drawing/2014/main" xmlns="" val="2717320136"/>
                    </a:ext>
                  </a:extLst>
                </a:gridCol>
                <a:gridCol w="3080520">
                  <a:extLst>
                    <a:ext uri="{9D8B030D-6E8A-4147-A177-3AD203B41FA5}">
                      <a16:colId xmlns:a16="http://schemas.microsoft.com/office/drawing/2014/main" xmlns="" val="534194508"/>
                    </a:ext>
                  </a:extLst>
                </a:gridCol>
                <a:gridCol w="1126289">
                  <a:extLst>
                    <a:ext uri="{9D8B030D-6E8A-4147-A177-3AD203B41FA5}">
                      <a16:colId xmlns:a16="http://schemas.microsoft.com/office/drawing/2014/main" xmlns="" val="470351808"/>
                    </a:ext>
                  </a:extLst>
                </a:gridCol>
                <a:gridCol w="976119">
                  <a:extLst>
                    <a:ext uri="{9D8B030D-6E8A-4147-A177-3AD203B41FA5}">
                      <a16:colId xmlns:a16="http://schemas.microsoft.com/office/drawing/2014/main" xmlns="" val="990269189"/>
                    </a:ext>
                  </a:extLst>
                </a:gridCol>
                <a:gridCol w="675772">
                  <a:extLst>
                    <a:ext uri="{9D8B030D-6E8A-4147-A177-3AD203B41FA5}">
                      <a16:colId xmlns:a16="http://schemas.microsoft.com/office/drawing/2014/main" xmlns="" val="675293882"/>
                    </a:ext>
                  </a:extLst>
                </a:gridCol>
                <a:gridCol w="600688">
                  <a:extLst>
                    <a:ext uri="{9D8B030D-6E8A-4147-A177-3AD203B41FA5}">
                      <a16:colId xmlns:a16="http://schemas.microsoft.com/office/drawing/2014/main" xmlns="" val="184125443"/>
                    </a:ext>
                  </a:extLst>
                </a:gridCol>
                <a:gridCol w="609881">
                  <a:extLst>
                    <a:ext uri="{9D8B030D-6E8A-4147-A177-3AD203B41FA5}">
                      <a16:colId xmlns:a16="http://schemas.microsoft.com/office/drawing/2014/main" xmlns="" val="3328521180"/>
                    </a:ext>
                  </a:extLst>
                </a:gridCol>
              </a:tblGrid>
              <a:tr h="5353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Avaliação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mínimo de 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204337"/>
                  </a:ext>
                </a:extLst>
              </a:tr>
              <a:tr h="267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773337"/>
                  </a:ext>
                </a:extLst>
              </a:tr>
              <a:tr h="26766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 II.4 -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 de Informação e Suporte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3.1) Base cartográfica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kern="12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kern="12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kern="12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3530172"/>
                  </a:ext>
                </a:extLst>
              </a:tr>
              <a:tr h="267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3.2) Cadastros de usuários e infraestrutura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6779527"/>
                  </a:ext>
                </a:extLst>
              </a:tr>
              <a:tr h="267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3.3) Monitoramento hidrometeorológico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0388319"/>
                  </a:ext>
                </a:extLst>
              </a:tr>
              <a:tr h="267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3.4) Monitoramento da qualidade de água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176586"/>
                  </a:ext>
                </a:extLst>
              </a:tr>
              <a:tr h="267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3.5) Sistema de informação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8667589"/>
                  </a:ext>
                </a:extLst>
              </a:tr>
              <a:tr h="267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3.6) Pesquisa, desenvolvimento e inovação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6195061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3872361-8033-42D7-9190-90243046A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15" y="3492534"/>
            <a:ext cx="8449579" cy="23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7"/>
            <a:ext cx="899592" cy="4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1" y="6262725"/>
            <a:ext cx="576064" cy="5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419872" y="55703"/>
            <a:ext cx="3312368" cy="52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20083FE6-B79C-41BE-AB08-1660E615D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05218"/>
              </p:ext>
            </p:extLst>
          </p:nvPr>
        </p:nvGraphicFramePr>
        <p:xfrm>
          <a:off x="539552" y="620688"/>
          <a:ext cx="8280921" cy="2687499"/>
        </p:xfrm>
        <a:graphic>
          <a:graphicData uri="http://schemas.openxmlformats.org/drawingml/2006/table">
            <a:tbl>
              <a:tblPr firstRow="1" firstCol="1" bandRow="1"/>
              <a:tblGrid>
                <a:gridCol w="1637651">
                  <a:extLst>
                    <a:ext uri="{9D8B030D-6E8A-4147-A177-3AD203B41FA5}">
                      <a16:colId xmlns:a16="http://schemas.microsoft.com/office/drawing/2014/main" xmlns="" val="1053311352"/>
                    </a:ext>
                  </a:extLst>
                </a:gridCol>
                <a:gridCol w="2949441">
                  <a:extLst>
                    <a:ext uri="{9D8B030D-6E8A-4147-A177-3AD203B41FA5}">
                      <a16:colId xmlns:a16="http://schemas.microsoft.com/office/drawing/2014/main" xmlns="" val="1007607746"/>
                    </a:ext>
                  </a:extLst>
                </a:gridCol>
                <a:gridCol w="1042140">
                  <a:extLst>
                    <a:ext uri="{9D8B030D-6E8A-4147-A177-3AD203B41FA5}">
                      <a16:colId xmlns:a16="http://schemas.microsoft.com/office/drawing/2014/main" xmlns="" val="2561203331"/>
                    </a:ext>
                  </a:extLst>
                </a:gridCol>
                <a:gridCol w="967702">
                  <a:extLst>
                    <a:ext uri="{9D8B030D-6E8A-4147-A177-3AD203B41FA5}">
                      <a16:colId xmlns:a16="http://schemas.microsoft.com/office/drawing/2014/main" xmlns="" val="521715397"/>
                    </a:ext>
                  </a:extLst>
                </a:gridCol>
                <a:gridCol w="595510">
                  <a:extLst>
                    <a:ext uri="{9D8B030D-6E8A-4147-A177-3AD203B41FA5}">
                      <a16:colId xmlns:a16="http://schemas.microsoft.com/office/drawing/2014/main" xmlns="" val="4214614812"/>
                    </a:ext>
                  </a:extLst>
                </a:gridCol>
                <a:gridCol w="521071">
                  <a:extLst>
                    <a:ext uri="{9D8B030D-6E8A-4147-A177-3AD203B41FA5}">
                      <a16:colId xmlns:a16="http://schemas.microsoft.com/office/drawing/2014/main" xmlns="" val="1349586093"/>
                    </a:ext>
                  </a:extLst>
                </a:gridCol>
                <a:gridCol w="567406">
                  <a:extLst>
                    <a:ext uri="{9D8B030D-6E8A-4147-A177-3AD203B41FA5}">
                      <a16:colId xmlns:a16="http://schemas.microsoft.com/office/drawing/2014/main" xmlns="" val="3154528142"/>
                    </a:ext>
                  </a:extLst>
                </a:gridCol>
              </a:tblGrid>
              <a:tr h="5010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200" b="1" kern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Avaliação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mínimo de 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178558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9600235"/>
                  </a:ext>
                </a:extLst>
              </a:tr>
              <a:tr h="242944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 II.5 -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 Operacionais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4.1) Outorga de direito de uso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kern="12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kern="12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0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kern="12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52227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4.2) Fiscalização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6107918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4.3) Cobrança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578068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4.4) Sustentabilidade Financeira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809418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4.5) Infraestrutura hídrica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35876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4.6) Gestão e controle de eventos críticos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8075481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4.7) Fundo Estadual de RH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412330"/>
                  </a:ext>
                </a:extLst>
              </a:tr>
              <a:tr h="242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4.8) Programas indutores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kern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679480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FD42402-8B9A-4E95-9457-D0BABCF32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96" y="3356992"/>
            <a:ext cx="8570351" cy="278510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59F153C-94C9-4429-B314-D21986C84AF0}"/>
              </a:ext>
            </a:extLst>
          </p:cNvPr>
          <p:cNvSpPr txBox="1"/>
          <p:nvPr/>
        </p:nvSpPr>
        <p:spPr>
          <a:xfrm>
            <a:off x="2123728" y="62373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Aprovado na reunião da CTPA em 09/04/2019</a:t>
            </a:r>
          </a:p>
        </p:txBody>
      </p:sp>
    </p:spTree>
    <p:extLst>
      <p:ext uri="{BB962C8B-B14F-4D97-AF65-F5344CB8AC3E}">
        <p14:creationId xmlns:p14="http://schemas.microsoft.com/office/powerpoint/2010/main" val="234551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1;p13">
            <a:extLst>
              <a:ext uri="{FF2B5EF4-FFF2-40B4-BE49-F238E27FC236}">
                <a16:creationId xmlns:a16="http://schemas.microsoft.com/office/drawing/2014/main" xmlns="" id="{3BE73A38-625C-470E-BBD5-450CFDBE6B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295"/>
          <a:stretch/>
        </p:blipFill>
        <p:spPr>
          <a:xfrm>
            <a:off x="0" y="44"/>
            <a:ext cx="9144000" cy="6857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1" y="-24888"/>
            <a:ext cx="929364" cy="85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735796" y="168736"/>
            <a:ext cx="381642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1499" y="1686089"/>
            <a:ext cx="7505018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Capacitação para o Sistema de Recursos Hídricos do DF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046D71D-BE2A-4A5D-ABDE-DED50C43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871" y="3568156"/>
            <a:ext cx="7016274" cy="26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Resultado de imagem para compet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8" y="1833696"/>
            <a:ext cx="4066759" cy="2415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67940" y="95053"/>
            <a:ext cx="813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+mj-lt"/>
              </a:rPr>
              <a:t>Plano de Capacitação para o Sistema de RH do DF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53AE749-0136-4682-9E9D-3A8BD0EF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773970"/>
            <a:ext cx="2017244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Objetivo Geral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8" name="Imagem 15">
            <a:extLst>
              <a:ext uri="{FF2B5EF4-FFF2-40B4-BE49-F238E27FC236}">
                <a16:creationId xmlns:a16="http://schemas.microsoft.com/office/drawing/2014/main" xmlns="" id="{6CEC3253-DAD1-4B03-8755-0535CF30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8278"/>
            <a:ext cx="1460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C4CF3A6-8248-426C-B933-F51FA432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40" y="1096260"/>
            <a:ext cx="85121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Integrar e aperfeiçoar as ações de capacitação dos profissionais que atuam no âmbito do Sistema de Gerenciamento de Recursos Hídricos do Distrito Federal.  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5E0B6119-6DEE-460C-B0E3-99C1962F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5" y="4528272"/>
            <a:ext cx="2736304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Objetivos Específicos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8314425-3B01-4BA1-A7FC-7878820E0FFC}"/>
              </a:ext>
            </a:extLst>
          </p:cNvPr>
          <p:cNvSpPr/>
          <p:nvPr/>
        </p:nvSpPr>
        <p:spPr>
          <a:xfrm>
            <a:off x="380303" y="4960457"/>
            <a:ext cx="8512175" cy="141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algn="just">
              <a:lnSpc>
                <a:spcPct val="107000"/>
              </a:lnSpc>
              <a:spcAft>
                <a:spcPts val="600"/>
              </a:spcAft>
              <a:buSzPts val="1400"/>
              <a:buFont typeface="Symbol" panose="05050102010706020507" pitchFamily="18" charset="2"/>
              <a:buBlip>
                <a:blip r:embed="rId3"/>
              </a:buBlip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o desenvolvimento de competências na área de recursos hídricos;</a:t>
            </a:r>
          </a:p>
          <a:p>
            <a:pPr lvl="0" indent="182563" algn="just">
              <a:lnSpc>
                <a:spcPct val="107000"/>
              </a:lnSpc>
              <a:spcAft>
                <a:spcPts val="600"/>
              </a:spcAft>
              <a:buSzPts val="1400"/>
              <a:buFont typeface="Symbol" panose="05050102010706020507" pitchFamily="18" charset="2"/>
              <a:buBlip>
                <a:blip r:embed="rId3"/>
              </a:buBlip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Incentivar e criar oportunidades de participação em eventos (palestras, seminários, cursos, etc.);  </a:t>
            </a:r>
          </a:p>
          <a:p>
            <a:pPr lvl="0" indent="182563" algn="just">
              <a:lnSpc>
                <a:spcPct val="107000"/>
              </a:lnSpc>
              <a:spcAft>
                <a:spcPts val="600"/>
              </a:spcAft>
              <a:buSzPts val="1400"/>
              <a:buFont typeface="Symbol" panose="05050102010706020507" pitchFamily="18" charset="2"/>
              <a:buBlip>
                <a:blip r:embed="rId3"/>
              </a:buBlip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Incentivar o efeito multiplicador de repasse de conhecimentos adquiridos. 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8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9096B352-0053-490E-A162-968639CD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2544"/>
            <a:ext cx="8013875" cy="557079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1148525" cy="6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9912" y="608305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6738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2283921" y="162271"/>
            <a:ext cx="468052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pt-BR" sz="3200" b="1" i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AC44D2FF-A8E6-49A3-876F-E581D708B200}"/>
              </a:ext>
            </a:extLst>
          </p:cNvPr>
          <p:cNvSpPr txBox="1">
            <a:spLocks/>
          </p:cNvSpPr>
          <p:nvPr/>
        </p:nvSpPr>
        <p:spPr bwMode="auto">
          <a:xfrm>
            <a:off x="2204412" y="12192"/>
            <a:ext cx="586865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rgbClr val="1F497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  <a:cs typeface="+mn-cs"/>
              </a:rPr>
              <a:t>Elaboração do Plano de Capacitação</a:t>
            </a:r>
          </a:p>
        </p:txBody>
      </p:sp>
    </p:spTree>
    <p:extLst>
      <p:ext uri="{BB962C8B-B14F-4D97-AF65-F5344CB8AC3E}">
        <p14:creationId xmlns:p14="http://schemas.microsoft.com/office/powerpoint/2010/main" val="60211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115616" cy="61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675788"/>
            <a:ext cx="9144000" cy="169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700" y="6080249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6738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3525805" y="13802"/>
            <a:ext cx="35289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Público Alvo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323528" y="1351092"/>
            <a:ext cx="345689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pt-BR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2548BC9E-D681-40E0-8977-DD282ABD73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6983"/>
            <a:ext cx="7878880" cy="5454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01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051720" y="84893"/>
            <a:ext cx="5961676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Avaliação do Plano de Capacitação 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xmlns="" id="{A06F3F4D-A86E-4E07-A40E-6E3AA52BC36D}"/>
              </a:ext>
            </a:extLst>
          </p:cNvPr>
          <p:cNvGraphicFramePr/>
          <p:nvPr>
            <p:extLst/>
          </p:nvPr>
        </p:nvGraphicFramePr>
        <p:xfrm>
          <a:off x="1167305" y="1052736"/>
          <a:ext cx="6184662" cy="496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723C89F-3E62-4415-ABCB-D411EF20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6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411760" y="141096"/>
            <a:ext cx="4506659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Reunião de Avaliação 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xmlns="" id="{9572F0CF-43B1-4CD0-B75A-938E20D38E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0080" y="885699"/>
            <a:ext cx="7490332" cy="5461403"/>
          </a:xfrm>
          <a:prstGeom prst="rect">
            <a:avLst/>
          </a:prstGeom>
        </p:spPr>
      </p:pic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xmlns="" id="{BB2EB3D8-16F0-4AE8-A5A0-0E171FB9C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8255" y="880126"/>
            <a:ext cx="7992888" cy="540003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41BA2F-D680-4808-82B1-F91F20255341}"/>
              </a:ext>
            </a:extLst>
          </p:cNvPr>
          <p:cNvSpPr/>
          <p:nvPr/>
        </p:nvSpPr>
        <p:spPr>
          <a:xfrm>
            <a:off x="3563888" y="64187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 26/02/2019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B9F873E6-CA0D-4DF6-8F14-ABD666AD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" y="44625"/>
            <a:ext cx="915382" cy="5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0" y="548680"/>
            <a:ext cx="9144000" cy="43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3413" y="5988920"/>
            <a:ext cx="764100" cy="7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059481" y="-38085"/>
            <a:ext cx="511307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7573" y="3501008"/>
            <a:ext cx="8194887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lang="pt-BR" altLang="pt-BR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810000" algn="l"/>
              </a:tabLst>
            </a:pP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a efetiva articulação entre os processos de gestão das águas e de regulação dos seus usos – </a:t>
            </a:r>
            <a:r>
              <a:rPr kumimoji="0" lang="pt-BR" altLang="pt-BR" sz="22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certificadas pela ANA</a:t>
            </a:r>
            <a:r>
              <a:rPr kumimoji="0" lang="pt-BR" altLang="pt-BR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810000" algn="l"/>
              </a:tabLst>
            </a:pPr>
            <a:r>
              <a:rPr lang="pt-BR" altLang="pt-BR" sz="2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fortalecer o modelo brasileiro de governança das águas, integrado, descentralizado e participativo – </a:t>
            </a:r>
            <a:r>
              <a:rPr lang="pt-BR" altLang="pt-BR" sz="2200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Metas certificadas pelo CRH</a:t>
            </a:r>
            <a:r>
              <a:rPr lang="pt-BR" altLang="pt-BR" sz="2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366544" y="918140"/>
            <a:ext cx="8496944" cy="88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Resolução ANA n. 379, de 21/03/2013 </a:t>
            </a: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 </a:t>
            </a:r>
            <a:r>
              <a:rPr lang="pt-BR" sz="24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Aprova o regulamento do Programa de Consolidação do Pacto Nacional pela Gestão de Águas – PROGESTÃO e dá outras providências.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9CE9750-024A-4782-9C1E-25F550E2EEE8}"/>
              </a:ext>
            </a:extLst>
          </p:cNvPr>
          <p:cNvSpPr/>
          <p:nvPr/>
        </p:nvSpPr>
        <p:spPr>
          <a:xfrm>
            <a:off x="624853" y="2413169"/>
            <a:ext cx="798032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pt-BR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Programa desenvolvido pela ANA em apoio aos SEGRH (art. 1º) 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2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375248" y="64142"/>
            <a:ext cx="5040560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Sugestões de Melhoria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041E5F9-A24D-43A1-866B-1B3D696990DF}"/>
              </a:ext>
            </a:extLst>
          </p:cNvPr>
          <p:cNvSpPr/>
          <p:nvPr/>
        </p:nvSpPr>
        <p:spPr>
          <a:xfrm>
            <a:off x="351530" y="872510"/>
            <a:ext cx="8440940" cy="536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parte da divulgação (página 5), considerar a validade da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capacitação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cursos que serão realizados por cada instituição,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individualmente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não somente as realizadas em conjunto com todas as instituições;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 na parte da divulgação (página 5), substituir a palavra “mínimo” pela palavra “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preferencialmente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para que algumas oportunidades de capacitação não sejam descartadas, caso não haja tempo hábil para informar os membros no prazo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mínimo de 10 dias.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campo da divulgação (página 8), substituir a palavra “mínimo” pela palavra “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preferencialmente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para que algumas oportunidades de capacitação não sejam descartadas, caso o tempo de inscrição seja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 a 7 dias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Estabelecer uma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mínima de capacitados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níveis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Operacional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Tático e Estratégico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maneira que a capacitação não atinja apenas o nível operacional.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instituição definir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ser considerada (quando houver mais de uma) </a:t>
            </a:r>
            <a:r>
              <a:rPr lang="pt-B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contabilidade das metas.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34D772B2-4A3B-4978-89EB-CE8FC106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52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0503DF-DDE6-4B9E-9606-ED854902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236"/>
            <a:ext cx="7886700" cy="1232535"/>
          </a:xfrm>
        </p:spPr>
        <p:txBody>
          <a:bodyPr>
            <a:normAutofit fontScale="90000"/>
          </a:bodyPr>
          <a:lstStyle/>
          <a:p>
            <a:r>
              <a:rPr lang="pt-BR" sz="3000" dirty="0">
                <a:solidFill>
                  <a:srgbClr val="002060"/>
                </a:solidFill>
              </a:rPr>
              <a:t>Planilha de Pessoas</a:t>
            </a:r>
            <a:r>
              <a:rPr lang="pt-BR" sz="1350" dirty="0">
                <a:solidFill>
                  <a:srgbClr val="002060"/>
                </a:solidFill>
              </a:rPr>
              <a:t/>
            </a:r>
            <a:br>
              <a:rPr lang="pt-BR" sz="1350" dirty="0">
                <a:solidFill>
                  <a:srgbClr val="002060"/>
                </a:solidFill>
              </a:rPr>
            </a:br>
            <a:r>
              <a:rPr lang="pt-BR" sz="2200" dirty="0">
                <a:solidFill>
                  <a:srgbClr val="002060"/>
                </a:solidFill>
              </a:rPr>
              <a:t/>
            </a:r>
            <a:br>
              <a:rPr lang="pt-BR" sz="2200" dirty="0">
                <a:solidFill>
                  <a:srgbClr val="002060"/>
                </a:solidFill>
              </a:rPr>
            </a:br>
            <a:r>
              <a:rPr lang="pt-BR" sz="2200" dirty="0">
                <a:solidFill>
                  <a:srgbClr val="002060"/>
                </a:solidFill>
              </a:rPr>
              <a:t>Esta planilha é utilizada para cadastrar pessoas inscritas no sistema:</a:t>
            </a:r>
            <a:br>
              <a:rPr lang="pt-BR" sz="2200" dirty="0">
                <a:solidFill>
                  <a:srgbClr val="002060"/>
                </a:solidFill>
              </a:rPr>
            </a:br>
            <a:r>
              <a:rPr lang="pt-BR" sz="2200" dirty="0">
                <a:solidFill>
                  <a:srgbClr val="002060"/>
                </a:solidFill>
              </a:rPr>
              <a:t>alunos e colaboradores (instrutores, coordenadores de cursos, tutores etc).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9B08476-7F9B-44AB-97D7-60DD2596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790"/>
            <a:ext cx="7886700" cy="793623"/>
          </a:xfrm>
        </p:spPr>
        <p:txBody>
          <a:bodyPr numCol="1">
            <a:norm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Contém as </a:t>
            </a:r>
            <a:r>
              <a:rPr lang="pt-BR" sz="2000" b="1" dirty="0">
                <a:solidFill>
                  <a:srgbClr val="002060"/>
                </a:solidFill>
              </a:rPr>
              <a:t>informações pessoais </a:t>
            </a:r>
            <a:r>
              <a:rPr lang="pt-BR" sz="2000" dirty="0">
                <a:solidFill>
                  <a:srgbClr val="002060"/>
                </a:solidFill>
              </a:rPr>
              <a:t>dos inscritos;</a:t>
            </a:r>
          </a:p>
          <a:p>
            <a:r>
              <a:rPr lang="pt-BR" sz="2000" dirty="0">
                <a:solidFill>
                  <a:srgbClr val="002060"/>
                </a:solidFill>
              </a:rPr>
              <a:t>Contém 15 parâmetros: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3D9F1C1-6336-4EB2-B7F9-63861CDD9E24}"/>
              </a:ext>
            </a:extLst>
          </p:cNvPr>
          <p:cNvSpPr txBox="1"/>
          <p:nvPr/>
        </p:nvSpPr>
        <p:spPr>
          <a:xfrm>
            <a:off x="628650" y="3594069"/>
            <a:ext cx="8236458" cy="256480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Nome;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Nacionalidade;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Tipo de Documento;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Número do Documento;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Data de Nascimento;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Formação (Nível de escolaridade)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Curso Superior;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Profissão;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Local de trabalho;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Vinculo empregatício;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E-mail;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Código IBGE do domicílio (Cidade);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CEP;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Endereço;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Telefone.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17B65D-0B7B-4B67-BA69-04B2323B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75" y="857251"/>
            <a:ext cx="6099048" cy="994172"/>
          </a:xfrm>
        </p:spPr>
        <p:txBody>
          <a:bodyPr>
            <a:normAutofit/>
          </a:bodyPr>
          <a:lstStyle/>
          <a:p>
            <a:pPr algn="ctr"/>
            <a:r>
              <a:rPr lang="pt-BR" sz="2700" dirty="0">
                <a:solidFill>
                  <a:srgbClr val="002060"/>
                </a:solidFill>
              </a:rPr>
              <a:t>Modelo de Planilha de Pessoas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8D72F380-7A2C-486D-99F8-8D83B5E958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308" y="2974800"/>
          <a:ext cx="8771384" cy="10757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0">
                  <a:extLst>
                    <a:ext uri="{9D8B030D-6E8A-4147-A177-3AD203B41FA5}">
                      <a16:colId xmlns:a16="http://schemas.microsoft.com/office/drawing/2014/main" xmlns="" val="2563896327"/>
                    </a:ext>
                  </a:extLst>
                </a:gridCol>
                <a:gridCol w="692658">
                  <a:extLst>
                    <a:ext uri="{9D8B030D-6E8A-4147-A177-3AD203B41FA5}">
                      <a16:colId xmlns:a16="http://schemas.microsoft.com/office/drawing/2014/main" xmlns="" val="371576217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xmlns="" val="1815330558"/>
                    </a:ext>
                  </a:extLst>
                </a:gridCol>
                <a:gridCol w="726948">
                  <a:extLst>
                    <a:ext uri="{9D8B030D-6E8A-4147-A177-3AD203B41FA5}">
                      <a16:colId xmlns:a16="http://schemas.microsoft.com/office/drawing/2014/main" xmlns="" val="3055717114"/>
                    </a:ext>
                  </a:extLst>
                </a:gridCol>
                <a:gridCol w="912114">
                  <a:extLst>
                    <a:ext uri="{9D8B030D-6E8A-4147-A177-3AD203B41FA5}">
                      <a16:colId xmlns:a16="http://schemas.microsoft.com/office/drawing/2014/main" xmlns="" val="2543458409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3046800611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xmlns="" val="3328887155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xmlns="" val="714485282"/>
                    </a:ext>
                  </a:extLst>
                </a:gridCol>
                <a:gridCol w="740664">
                  <a:extLst>
                    <a:ext uri="{9D8B030D-6E8A-4147-A177-3AD203B41FA5}">
                      <a16:colId xmlns:a16="http://schemas.microsoft.com/office/drawing/2014/main" xmlns="" val="394667984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4248259087"/>
                    </a:ext>
                  </a:extLst>
                </a:gridCol>
                <a:gridCol w="322326">
                  <a:extLst>
                    <a:ext uri="{9D8B030D-6E8A-4147-A177-3AD203B41FA5}">
                      <a16:colId xmlns:a16="http://schemas.microsoft.com/office/drawing/2014/main" xmlns="" val="3995614849"/>
                    </a:ext>
                  </a:extLst>
                </a:gridCol>
                <a:gridCol w="596646">
                  <a:extLst>
                    <a:ext uri="{9D8B030D-6E8A-4147-A177-3AD203B41FA5}">
                      <a16:colId xmlns:a16="http://schemas.microsoft.com/office/drawing/2014/main" xmlns="" val="3198573462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xmlns="" val="110597062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xmlns="" val="2905714715"/>
                    </a:ext>
                  </a:extLst>
                </a:gridCol>
                <a:gridCol w="481204">
                  <a:extLst>
                    <a:ext uri="{9D8B030D-6E8A-4147-A177-3AD203B41FA5}">
                      <a16:colId xmlns:a16="http://schemas.microsoft.com/office/drawing/2014/main" xmlns="" val="2934274918"/>
                    </a:ext>
                  </a:extLst>
                </a:gridCol>
              </a:tblGrid>
              <a:tr h="40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>
                          <a:effectLst/>
                        </a:rPr>
                        <a:t>Nome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>
                          <a:effectLst/>
                        </a:rPr>
                        <a:t>Nacionalidade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Tipo_Doc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Numero_Doc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Data_nascimento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Formacao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curso_superior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profissao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local_trabalho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vinculo_empregaticio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email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codigo_ibge_domicilio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>
                          <a:effectLst/>
                        </a:rPr>
                        <a:t>cep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 err="1">
                          <a:effectLst/>
                        </a:rPr>
                        <a:t>endereco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 dirty="0">
                          <a:effectLst/>
                        </a:rPr>
                        <a:t>Telefone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3189187"/>
                  </a:ext>
                </a:extLst>
              </a:tr>
              <a:tr h="334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20611813"/>
                  </a:ext>
                </a:extLst>
              </a:tr>
              <a:tr h="334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2070292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7110A6B-D449-4933-9422-9B3684BBDB4C}"/>
              </a:ext>
            </a:extLst>
          </p:cNvPr>
          <p:cNvSpPr txBox="1"/>
          <p:nvPr/>
        </p:nvSpPr>
        <p:spPr>
          <a:xfrm>
            <a:off x="123444" y="5723752"/>
            <a:ext cx="584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Nota: Os rótulos das colunas das planilhas devem ser idênticos ao mostrado acima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xmlns="" id="{3483F6E6-CE20-4A9F-AF00-EABD76FA6386}"/>
              </a:ext>
            </a:extLst>
          </p:cNvPr>
          <p:cNvSpPr/>
          <p:nvPr/>
        </p:nvSpPr>
        <p:spPr>
          <a:xfrm>
            <a:off x="29425" y="1796273"/>
            <a:ext cx="777239" cy="1075725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b="1" dirty="0"/>
              <a:t>Campo obrigatório.</a:t>
            </a:r>
          </a:p>
          <a:p>
            <a:r>
              <a:rPr lang="pt-BR" sz="900" dirty="0"/>
              <a:t>Inserir o nome do inscrito</a:t>
            </a: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xmlns="" id="{7C07A35E-E151-418B-BD86-34A2CA074354}"/>
              </a:ext>
            </a:extLst>
          </p:cNvPr>
          <p:cNvSpPr/>
          <p:nvPr/>
        </p:nvSpPr>
        <p:spPr>
          <a:xfrm>
            <a:off x="329678" y="4553087"/>
            <a:ext cx="1326218" cy="1170664"/>
          </a:xfrm>
          <a:prstGeom prst="wedgeRoundRectCallout">
            <a:avLst>
              <a:gd name="adj1" fmla="val -6527"/>
              <a:gd name="adj2" fmla="val -17401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a nacionalidade do inscrito: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Brasileiro</a:t>
            </a:r>
            <a:r>
              <a:rPr lang="pt-BR" sz="900" dirty="0">
                <a:solidFill>
                  <a:prstClr val="white"/>
                </a:solidFill>
              </a:rPr>
              <a:t> (para brasileiros)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Estrangeiro </a:t>
            </a:r>
            <a:r>
              <a:rPr lang="pt-BR" sz="900" dirty="0">
                <a:solidFill>
                  <a:prstClr val="white"/>
                </a:solidFill>
              </a:rPr>
              <a:t>(para pessoas de outras nacionalidades)</a:t>
            </a:r>
            <a:endParaRPr lang="pt-BR" sz="900" b="1" dirty="0">
              <a:solidFill>
                <a:prstClr val="white"/>
              </a:solidFill>
            </a:endParaRPr>
          </a:p>
        </p:txBody>
      </p:sp>
      <p:sp>
        <p:nvSpPr>
          <p:cNvPr id="11" name="Balão de Fala: Retângulo com Cantos Arredondados 10">
            <a:extLst>
              <a:ext uri="{FF2B5EF4-FFF2-40B4-BE49-F238E27FC236}">
                <a16:creationId xmlns:a16="http://schemas.microsoft.com/office/drawing/2014/main" xmlns="" id="{9A204170-7700-49E5-B401-A5AD8B9AA0FD}"/>
              </a:ext>
            </a:extLst>
          </p:cNvPr>
          <p:cNvSpPr/>
          <p:nvPr/>
        </p:nvSpPr>
        <p:spPr>
          <a:xfrm>
            <a:off x="829056" y="1515619"/>
            <a:ext cx="1519487" cy="1327157"/>
          </a:xfrm>
          <a:prstGeom prst="wedgeRoundRectCallout">
            <a:avLst>
              <a:gd name="adj1" fmla="val -6630"/>
              <a:gd name="adj2" fmla="val 6164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tipo de Documento utilizado: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CPF</a:t>
            </a:r>
            <a:r>
              <a:rPr lang="pt-BR" sz="900" dirty="0">
                <a:solidFill>
                  <a:prstClr val="white"/>
                </a:solidFill>
              </a:rPr>
              <a:t> (Brasileiros);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Passaporte</a:t>
            </a:r>
            <a:r>
              <a:rPr lang="pt-BR" sz="900" dirty="0">
                <a:solidFill>
                  <a:prstClr val="white"/>
                </a:solidFill>
              </a:rPr>
              <a:t> (Estrangeiros);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RANI</a:t>
            </a:r>
            <a:r>
              <a:rPr lang="pt-BR" sz="900" dirty="0">
                <a:solidFill>
                  <a:prstClr val="white"/>
                </a:solidFill>
              </a:rPr>
              <a:t> (Indígenas);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RNE</a:t>
            </a:r>
            <a:r>
              <a:rPr lang="pt-BR" sz="900" dirty="0">
                <a:solidFill>
                  <a:prstClr val="white"/>
                </a:solidFill>
              </a:rPr>
              <a:t> (Registro Nacional de Estrangeiros).</a:t>
            </a:r>
          </a:p>
          <a:p>
            <a:pPr lvl="0"/>
            <a:endParaRPr lang="pt-BR" sz="900" dirty="0">
              <a:solidFill>
                <a:prstClr val="white"/>
              </a:solidFill>
            </a:endParaRP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xmlns="" id="{DB17DC52-83DD-4D52-847B-4F4E95FEA011}"/>
              </a:ext>
            </a:extLst>
          </p:cNvPr>
          <p:cNvSpPr/>
          <p:nvPr/>
        </p:nvSpPr>
        <p:spPr>
          <a:xfrm>
            <a:off x="1719674" y="4545224"/>
            <a:ext cx="1210578" cy="1075725"/>
          </a:xfrm>
          <a:prstGeom prst="wedgeRoundRectCallout">
            <a:avLst>
              <a:gd name="adj1" fmla="val -1356"/>
              <a:gd name="adj2" fmla="val -18045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numero do tipo documento especificado na coluna à esquerda.</a:t>
            </a:r>
          </a:p>
        </p:txBody>
      </p:sp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xmlns="" id="{C69BA985-CEF5-4BEE-A343-C9CDA919CCE3}"/>
              </a:ext>
            </a:extLst>
          </p:cNvPr>
          <p:cNvSpPr/>
          <p:nvPr/>
        </p:nvSpPr>
        <p:spPr>
          <a:xfrm>
            <a:off x="2415844" y="1767050"/>
            <a:ext cx="1019516" cy="1075725"/>
          </a:xfrm>
          <a:prstGeom prst="wedgeRoundRectCallout">
            <a:avLst>
              <a:gd name="adj1" fmla="val -31654"/>
              <a:gd name="adj2" fmla="val 66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a data de nascimento.</a:t>
            </a:r>
          </a:p>
          <a:p>
            <a:pPr lvl="0"/>
            <a:r>
              <a:rPr lang="pt-BR" sz="900" dirty="0">
                <a:solidFill>
                  <a:schemeClr val="bg1"/>
                </a:solidFill>
              </a:rPr>
              <a:t>Apenas números (sem as barras) </a:t>
            </a:r>
            <a:r>
              <a:rPr lang="pt-BR" sz="900" dirty="0">
                <a:solidFill>
                  <a:prstClr val="white"/>
                </a:solidFill>
              </a:rPr>
              <a:t>no formato DD/MM/AAAA</a:t>
            </a:r>
          </a:p>
        </p:txBody>
      </p:sp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xmlns="" id="{8919775E-B011-4621-82AC-26C7EF9D06CE}"/>
              </a:ext>
            </a:extLst>
          </p:cNvPr>
          <p:cNvSpPr/>
          <p:nvPr/>
        </p:nvSpPr>
        <p:spPr>
          <a:xfrm>
            <a:off x="2986556" y="4545224"/>
            <a:ext cx="1383741" cy="1075725"/>
          </a:xfrm>
          <a:prstGeom prst="wedgeRoundRectCallout">
            <a:avLst>
              <a:gd name="adj1" fmla="val -1356"/>
              <a:gd name="adj2" fmla="val -180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825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825" dirty="0">
                <a:solidFill>
                  <a:prstClr val="white"/>
                </a:solidFill>
              </a:rPr>
              <a:t>Inserir o máximo nível de escolaridade alcançado:</a:t>
            </a:r>
          </a:p>
          <a:p>
            <a:pPr lvl="0"/>
            <a:r>
              <a:rPr lang="pt-BR" sz="825" b="1" dirty="0">
                <a:solidFill>
                  <a:prstClr val="white"/>
                </a:solidFill>
              </a:rPr>
              <a:t>Fundamental;</a:t>
            </a:r>
          </a:p>
          <a:p>
            <a:pPr lvl="0"/>
            <a:r>
              <a:rPr lang="pt-BR" sz="825" b="1" dirty="0">
                <a:solidFill>
                  <a:prstClr val="white"/>
                </a:solidFill>
              </a:rPr>
              <a:t>Ensino médio;</a:t>
            </a:r>
          </a:p>
          <a:p>
            <a:pPr lvl="0"/>
            <a:r>
              <a:rPr lang="pt-BR" sz="825" b="1" dirty="0">
                <a:solidFill>
                  <a:prstClr val="white"/>
                </a:solidFill>
              </a:rPr>
              <a:t>Superior;</a:t>
            </a:r>
          </a:p>
          <a:p>
            <a:pPr lvl="0"/>
            <a:r>
              <a:rPr lang="pt-BR" sz="825" b="1" dirty="0">
                <a:solidFill>
                  <a:prstClr val="white"/>
                </a:solidFill>
              </a:rPr>
              <a:t>Mestrado;</a:t>
            </a:r>
          </a:p>
          <a:p>
            <a:pPr lvl="0"/>
            <a:r>
              <a:rPr lang="pt-BR" sz="825" b="1" dirty="0">
                <a:solidFill>
                  <a:prstClr val="white"/>
                </a:solidFill>
              </a:rPr>
              <a:t>Doutorado.</a:t>
            </a:r>
          </a:p>
        </p:txBody>
      </p:sp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xmlns="" id="{BA974B3B-7B08-42BA-8C7E-A543B46F319E}"/>
              </a:ext>
            </a:extLst>
          </p:cNvPr>
          <p:cNvSpPr/>
          <p:nvPr/>
        </p:nvSpPr>
        <p:spPr>
          <a:xfrm>
            <a:off x="3475331" y="1781787"/>
            <a:ext cx="1337850" cy="1075725"/>
          </a:xfrm>
          <a:prstGeom prst="wedgeRoundRectCallout">
            <a:avLst>
              <a:gd name="adj1" fmla="val 13969"/>
              <a:gd name="adj2" fmla="val 65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curso superior caso a coluna à esquerda seja </a:t>
            </a:r>
            <a:r>
              <a:rPr lang="pt-BR" sz="900" b="1" dirty="0">
                <a:solidFill>
                  <a:prstClr val="white"/>
                </a:solidFill>
              </a:rPr>
              <a:t>Superior, Mestrado </a:t>
            </a:r>
            <a:r>
              <a:rPr lang="pt-BR" sz="900" dirty="0">
                <a:solidFill>
                  <a:prstClr val="white"/>
                </a:solidFill>
              </a:rPr>
              <a:t>ou</a:t>
            </a:r>
            <a:r>
              <a:rPr lang="pt-BR" sz="900" b="1" dirty="0">
                <a:solidFill>
                  <a:prstClr val="white"/>
                </a:solidFill>
              </a:rPr>
              <a:t> Doutorado.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6" name="Balão de Fala: Retângulo com Cantos Arredondados 15">
            <a:extLst>
              <a:ext uri="{FF2B5EF4-FFF2-40B4-BE49-F238E27FC236}">
                <a16:creationId xmlns:a16="http://schemas.microsoft.com/office/drawing/2014/main" xmlns="" id="{16287D2B-ED5D-4AFC-9C14-F630C3D9C35F}"/>
              </a:ext>
            </a:extLst>
          </p:cNvPr>
          <p:cNvSpPr/>
          <p:nvPr/>
        </p:nvSpPr>
        <p:spPr>
          <a:xfrm>
            <a:off x="4426601" y="4565301"/>
            <a:ext cx="1098018" cy="1075725"/>
          </a:xfrm>
          <a:prstGeom prst="wedgeRoundRectCallout">
            <a:avLst>
              <a:gd name="adj1" fmla="val -1356"/>
              <a:gd name="adj2" fmla="val -180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a profissão do inscrito.</a:t>
            </a:r>
            <a:endParaRPr lang="pt-BR" sz="900" b="1" dirty="0">
              <a:solidFill>
                <a:prstClr val="white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xmlns="" id="{5925D2A2-6D3C-4AF1-A483-67509C7E9624}"/>
              </a:ext>
            </a:extLst>
          </p:cNvPr>
          <p:cNvSpPr/>
          <p:nvPr/>
        </p:nvSpPr>
        <p:spPr>
          <a:xfrm>
            <a:off x="4877564" y="1767050"/>
            <a:ext cx="1384337" cy="1075725"/>
          </a:xfrm>
          <a:prstGeom prst="wedgeRoundRectCallout">
            <a:avLst>
              <a:gd name="adj1" fmla="val -1930"/>
              <a:gd name="adj2" fmla="val 66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local de profissão do inscrito</a:t>
            </a:r>
            <a:endParaRPr lang="pt-BR" sz="900" b="1" dirty="0">
              <a:solidFill>
                <a:prstClr val="white"/>
              </a:solidFill>
            </a:endParaRP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xmlns="" id="{4AA0ED7E-7B81-4789-843B-E7C32C4B57DD}"/>
              </a:ext>
            </a:extLst>
          </p:cNvPr>
          <p:cNvSpPr/>
          <p:nvPr/>
        </p:nvSpPr>
        <p:spPr>
          <a:xfrm>
            <a:off x="5651368" y="4648027"/>
            <a:ext cx="1112906" cy="1035650"/>
          </a:xfrm>
          <a:prstGeom prst="wedgeRoundRectCallout">
            <a:avLst>
              <a:gd name="adj1" fmla="val -1356"/>
              <a:gd name="adj2" fmla="val -180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vinculo empregatício: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Nenhum;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Estagiário;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Celetista;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Estatutário.</a:t>
            </a:r>
            <a:endParaRPr lang="pt-BR" sz="900" dirty="0">
              <a:solidFill>
                <a:prstClr val="white"/>
              </a:solidFill>
            </a:endParaRPr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xmlns="" id="{B991386D-9056-4FD2-99C9-C367EC81CF90}"/>
              </a:ext>
            </a:extLst>
          </p:cNvPr>
          <p:cNvSpPr/>
          <p:nvPr/>
        </p:nvSpPr>
        <p:spPr>
          <a:xfrm>
            <a:off x="6284293" y="1798689"/>
            <a:ext cx="1045970" cy="1075725"/>
          </a:xfrm>
          <a:prstGeom prst="wedgeRoundRectCallout">
            <a:avLst>
              <a:gd name="adj1" fmla="val 20424"/>
              <a:gd name="adj2" fmla="val 6665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e-mail do inscrito.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Apenas 1 e-mail</a:t>
            </a: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xmlns="" id="{C095309B-8F20-4328-918C-DA3A22C7576B}"/>
              </a:ext>
            </a:extLst>
          </p:cNvPr>
          <p:cNvSpPr/>
          <p:nvPr/>
        </p:nvSpPr>
        <p:spPr>
          <a:xfrm>
            <a:off x="6992294" y="4443413"/>
            <a:ext cx="1220496" cy="1534254"/>
          </a:xfrm>
          <a:prstGeom prst="wedgeRoundRectCallout">
            <a:avLst>
              <a:gd name="adj1" fmla="val -10545"/>
              <a:gd name="adj2" fmla="val -12535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 o nome da cidade (sem abreviações e com a acentuação gráfica correta).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O nome da cidade será convertido para um código do IBGE</a:t>
            </a:r>
          </a:p>
        </p:txBody>
      </p:sp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xmlns="" id="{DC3AB817-2F9B-4F8B-9DBF-B1177E9A28C2}"/>
              </a:ext>
            </a:extLst>
          </p:cNvPr>
          <p:cNvSpPr/>
          <p:nvPr/>
        </p:nvSpPr>
        <p:spPr>
          <a:xfrm>
            <a:off x="7368283" y="1301575"/>
            <a:ext cx="908642" cy="1541201"/>
          </a:xfrm>
          <a:prstGeom prst="wedgeRoundRectCallout">
            <a:avLst>
              <a:gd name="adj1" fmla="val 9103"/>
              <a:gd name="adj2" fmla="val 67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CEP do domicílio do inscrito </a:t>
            </a:r>
            <a:r>
              <a:rPr lang="pt-BR" sz="900" b="1" dirty="0">
                <a:solidFill>
                  <a:prstClr val="white"/>
                </a:solidFill>
              </a:rPr>
              <a:t>(apenas números, sem traços ou pontos</a:t>
            </a:r>
            <a:r>
              <a:rPr lang="pt-BR" sz="900" dirty="0">
                <a:solidFill>
                  <a:prstClr val="white"/>
                </a:solidFill>
              </a:rPr>
              <a:t>).</a:t>
            </a:r>
            <a:endParaRPr lang="pt-BR" dirty="0"/>
          </a:p>
        </p:txBody>
      </p:sp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xmlns="" id="{5E15B9A9-80C8-4B4E-A10E-97E3AC8B6949}"/>
              </a:ext>
            </a:extLst>
          </p:cNvPr>
          <p:cNvSpPr/>
          <p:nvPr/>
        </p:nvSpPr>
        <p:spPr>
          <a:xfrm>
            <a:off x="8250207" y="4774984"/>
            <a:ext cx="832220" cy="1075725"/>
          </a:xfrm>
          <a:prstGeom prst="wedgeRoundRectCallout">
            <a:avLst>
              <a:gd name="adj1" fmla="val -53271"/>
              <a:gd name="adj2" fmla="val -196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788" dirty="0">
                <a:solidFill>
                  <a:prstClr val="white"/>
                </a:solidFill>
              </a:rPr>
              <a:t>Inserir o endereço completo do inscrito.</a:t>
            </a:r>
            <a:endParaRPr lang="pt-BR" sz="1050" dirty="0"/>
          </a:p>
        </p:txBody>
      </p:sp>
      <p:sp>
        <p:nvSpPr>
          <p:cNvPr id="23" name="Balão de Fala: Retângulo com Cantos Arredondados 22">
            <a:extLst>
              <a:ext uri="{FF2B5EF4-FFF2-40B4-BE49-F238E27FC236}">
                <a16:creationId xmlns:a16="http://schemas.microsoft.com/office/drawing/2014/main" xmlns="" id="{909A824C-7512-4D1F-8D39-1E2808EC94C1}"/>
              </a:ext>
            </a:extLst>
          </p:cNvPr>
          <p:cNvSpPr/>
          <p:nvPr/>
        </p:nvSpPr>
        <p:spPr>
          <a:xfrm>
            <a:off x="8314944" y="925831"/>
            <a:ext cx="767483" cy="1889513"/>
          </a:xfrm>
          <a:prstGeom prst="wedgeRoundRectCallout">
            <a:avLst>
              <a:gd name="adj1" fmla="val 7316"/>
              <a:gd name="adj2" fmla="val 60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opcional.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número de telefone (com DDD e DDI).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Apenas números (sem barras, parênteses ou traços)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3329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03965E-2898-45D8-A343-83222C6F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Planilha de Situação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E7C2F2-F045-416A-B576-F7861ECC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É utilizada para cadastrar os resultados dos cursos, ou seja, a situação dos participantes (Aprovado, Reprovado ou Desistente/Nunca acessou)</a:t>
            </a:r>
          </a:p>
          <a:p>
            <a:r>
              <a:rPr lang="pt-BR" dirty="0">
                <a:solidFill>
                  <a:srgbClr val="002060"/>
                </a:solidFill>
              </a:rPr>
              <a:t>Esta planilha contém 7 parâmetros:</a:t>
            </a:r>
            <a:endParaRPr lang="pt-BR" sz="1800" dirty="0">
              <a:solidFill>
                <a:srgbClr val="002060"/>
              </a:solidFill>
            </a:endParaRP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PVL_CD (código automático gerado pelo sistema);</a:t>
            </a: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Código da versão (Código da Turma);</a:t>
            </a: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Nota (em percentual);</a:t>
            </a: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Frequência (em percentual);</a:t>
            </a: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Situação (Aprovado, Reprovado ou Desistente/Nunca acessou)</a:t>
            </a: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Número do documento (Número do documento do aluno inscrito no curso)</a:t>
            </a:r>
          </a:p>
        </p:txBody>
      </p:sp>
    </p:spTree>
    <p:extLst>
      <p:ext uri="{BB962C8B-B14F-4D97-AF65-F5344CB8AC3E}">
        <p14:creationId xmlns:p14="http://schemas.microsoft.com/office/powerpoint/2010/main" val="423900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17B65D-0B7B-4B67-BA69-04B2323B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75" y="857251"/>
            <a:ext cx="6099048" cy="994172"/>
          </a:xfrm>
        </p:spPr>
        <p:txBody>
          <a:bodyPr/>
          <a:lstStyle/>
          <a:p>
            <a:r>
              <a:rPr lang="pt-BR" dirty="0"/>
              <a:t>Modelo de Planilha de Situação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7110A6B-D449-4933-9422-9B3684BBDB4C}"/>
              </a:ext>
            </a:extLst>
          </p:cNvPr>
          <p:cNvSpPr txBox="1"/>
          <p:nvPr/>
        </p:nvSpPr>
        <p:spPr>
          <a:xfrm>
            <a:off x="123444" y="5723752"/>
            <a:ext cx="5327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FF0000"/>
                </a:solidFill>
                <a:latin typeface="Calibri" panose="020F0502020204030204"/>
              </a:rPr>
              <a:t>Nota: Os rótulos das colunas das planilhas devem ser idênticos ao mostrado acima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xmlns="" id="{3483F6E6-CE20-4A9F-AF00-EABD76FA6386}"/>
              </a:ext>
            </a:extLst>
          </p:cNvPr>
          <p:cNvSpPr/>
          <p:nvPr/>
        </p:nvSpPr>
        <p:spPr>
          <a:xfrm>
            <a:off x="335404" y="1593565"/>
            <a:ext cx="1708280" cy="994172"/>
          </a:xfrm>
          <a:prstGeom prst="wedgeRoundRectCallout">
            <a:avLst>
              <a:gd name="adj1" fmla="val 3281"/>
              <a:gd name="adj2" fmla="val 109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Campo não-obrigatório.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srgbClr val="FFFF00"/>
                </a:solidFill>
                <a:latin typeface="Calibri" panose="020F0502020204030204"/>
              </a:rPr>
              <a:t>Não preencha. Este campo é reservado para o código gerado automaticamente pelo sistema.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66809522-2304-4174-8EC4-4F51F54672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540" y="2961575"/>
          <a:ext cx="7063740" cy="1157274"/>
        </p:xfrm>
        <a:graphic>
          <a:graphicData uri="http://schemas.openxmlformats.org/drawingml/2006/table">
            <a:tbl>
              <a:tblPr firstRow="1" firstCol="1" bandRow="1"/>
              <a:tblGrid>
                <a:gridCol w="633016">
                  <a:extLst>
                    <a:ext uri="{9D8B030D-6E8A-4147-A177-3AD203B41FA5}">
                      <a16:colId xmlns:a16="http://schemas.microsoft.com/office/drawing/2014/main" xmlns="" val="4007074156"/>
                    </a:ext>
                  </a:extLst>
                </a:gridCol>
                <a:gridCol w="1114794">
                  <a:extLst>
                    <a:ext uri="{9D8B030D-6E8A-4147-A177-3AD203B41FA5}">
                      <a16:colId xmlns:a16="http://schemas.microsoft.com/office/drawing/2014/main" xmlns="" val="3871730044"/>
                    </a:ext>
                  </a:extLst>
                </a:gridCol>
                <a:gridCol w="1264472">
                  <a:extLst>
                    <a:ext uri="{9D8B030D-6E8A-4147-A177-3AD203B41FA5}">
                      <a16:colId xmlns:a16="http://schemas.microsoft.com/office/drawing/2014/main" xmlns="" val="3037248998"/>
                    </a:ext>
                  </a:extLst>
                </a:gridCol>
                <a:gridCol w="1676089">
                  <a:extLst>
                    <a:ext uri="{9D8B030D-6E8A-4147-A177-3AD203B41FA5}">
                      <a16:colId xmlns:a16="http://schemas.microsoft.com/office/drawing/2014/main" xmlns="" val="1863708899"/>
                    </a:ext>
                  </a:extLst>
                </a:gridCol>
                <a:gridCol w="699280">
                  <a:extLst>
                    <a:ext uri="{9D8B030D-6E8A-4147-A177-3AD203B41FA5}">
                      <a16:colId xmlns:a16="http://schemas.microsoft.com/office/drawing/2014/main" xmlns="" val="3404135383"/>
                    </a:ext>
                  </a:extLst>
                </a:gridCol>
                <a:gridCol w="703178">
                  <a:extLst>
                    <a:ext uri="{9D8B030D-6E8A-4147-A177-3AD203B41FA5}">
                      <a16:colId xmlns:a16="http://schemas.microsoft.com/office/drawing/2014/main" xmlns="" val="1920708169"/>
                    </a:ext>
                  </a:extLst>
                </a:gridCol>
                <a:gridCol w="972911">
                  <a:extLst>
                    <a:ext uri="{9D8B030D-6E8A-4147-A177-3AD203B41FA5}">
                      <a16:colId xmlns:a16="http://schemas.microsoft.com/office/drawing/2014/main" xmlns="" val="865304473"/>
                    </a:ext>
                  </a:extLst>
                </a:gridCol>
              </a:tblGrid>
              <a:tr h="573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PLV_CD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CODIGO_VERSAO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NOTA_PERCENTUAL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FREQUENCIA_PERCENTUAL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SITUACAO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TIPO_DOC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NUMERO_DOC</a:t>
                      </a:r>
                      <a:endParaRPr lang="pt-B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3868489"/>
                  </a:ext>
                </a:extLst>
              </a:tr>
              <a:tr h="29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596637"/>
                  </a:ext>
                </a:extLst>
              </a:tr>
              <a:tr h="29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465375"/>
                  </a:ext>
                </a:extLst>
              </a:tr>
            </a:tbl>
          </a:graphicData>
        </a:graphic>
      </p:graphicFrame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xmlns="" id="{4CC054BA-3BDF-4AF9-A4F6-EEDC424C84D0}"/>
              </a:ext>
            </a:extLst>
          </p:cNvPr>
          <p:cNvSpPr/>
          <p:nvPr/>
        </p:nvSpPr>
        <p:spPr>
          <a:xfrm>
            <a:off x="507199" y="4192640"/>
            <a:ext cx="1680503" cy="1518427"/>
          </a:xfrm>
          <a:prstGeom prst="wedgeRoundRectCallout">
            <a:avLst>
              <a:gd name="adj1" fmla="val 47173"/>
              <a:gd name="adj2" fmla="val -10622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Campo obrigatório.</a:t>
            </a:r>
            <a:endParaRPr lang="pt-BR" sz="9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srgbClr val="FFFF00"/>
                </a:solidFill>
                <a:latin typeface="Calibri" panose="020F0502020204030204"/>
              </a:rPr>
              <a:t>Inserir o nome do curso (sem abreviações e com a acentuação gráfica correta).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Posteriormente, o nome do curso será convertido para um código que o sistema gera automaticamente.</a:t>
            </a:r>
          </a:p>
        </p:txBody>
      </p:sp>
      <p:sp>
        <p:nvSpPr>
          <p:cNvPr id="25" name="Balão de Fala: Retângulo com Cantos Arredondados 24">
            <a:extLst>
              <a:ext uri="{FF2B5EF4-FFF2-40B4-BE49-F238E27FC236}">
                <a16:creationId xmlns:a16="http://schemas.microsoft.com/office/drawing/2014/main" xmlns="" id="{62736033-3D4B-4135-AB03-3722C3278544}"/>
              </a:ext>
            </a:extLst>
          </p:cNvPr>
          <p:cNvSpPr/>
          <p:nvPr/>
        </p:nvSpPr>
        <p:spPr>
          <a:xfrm>
            <a:off x="2679411" y="4232757"/>
            <a:ext cx="1422236" cy="1327712"/>
          </a:xfrm>
          <a:prstGeom prst="wedgeRoundRectCallout">
            <a:avLst>
              <a:gd name="adj1" fmla="val -8204"/>
              <a:gd name="adj2" fmla="val -11624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Campo obrigatório.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Preencher a nota do aluno inscrito.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Utilizar apenas números, de 0 a 100, para indicar 0% a 100% da nota obtida nas avaliações.</a:t>
            </a:r>
          </a:p>
        </p:txBody>
      </p:sp>
      <p:sp>
        <p:nvSpPr>
          <p:cNvPr id="27" name="Balão de Fala: Retângulo com Cantos Arredondados 26">
            <a:extLst>
              <a:ext uri="{FF2B5EF4-FFF2-40B4-BE49-F238E27FC236}">
                <a16:creationId xmlns:a16="http://schemas.microsoft.com/office/drawing/2014/main" xmlns="" id="{8F2FC0C0-A077-4227-8A5A-673A5BE9366B}"/>
              </a:ext>
            </a:extLst>
          </p:cNvPr>
          <p:cNvSpPr/>
          <p:nvPr/>
        </p:nvSpPr>
        <p:spPr>
          <a:xfrm>
            <a:off x="6166045" y="1603031"/>
            <a:ext cx="1519487" cy="1327157"/>
          </a:xfrm>
          <a:prstGeom prst="wedgeRoundRectCallout">
            <a:avLst>
              <a:gd name="adj1" fmla="val -13400"/>
              <a:gd name="adj2" fmla="val 6733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tipo de Documento utilizado: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CPF</a:t>
            </a:r>
            <a:r>
              <a:rPr lang="pt-BR" sz="900" dirty="0">
                <a:solidFill>
                  <a:prstClr val="white"/>
                </a:solidFill>
              </a:rPr>
              <a:t> (Brasileiros);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Passaporte</a:t>
            </a:r>
            <a:r>
              <a:rPr lang="pt-BR" sz="900" dirty="0">
                <a:solidFill>
                  <a:prstClr val="white"/>
                </a:solidFill>
              </a:rPr>
              <a:t> (Estrangeiros);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RANI</a:t>
            </a:r>
            <a:r>
              <a:rPr lang="pt-BR" sz="900" dirty="0">
                <a:solidFill>
                  <a:prstClr val="white"/>
                </a:solidFill>
              </a:rPr>
              <a:t> (Indígenas);</a:t>
            </a:r>
          </a:p>
          <a:p>
            <a:pPr lvl="0"/>
            <a:r>
              <a:rPr lang="pt-BR" sz="900" b="1" dirty="0">
                <a:solidFill>
                  <a:prstClr val="white"/>
                </a:solidFill>
              </a:rPr>
              <a:t>RNE</a:t>
            </a:r>
            <a:r>
              <a:rPr lang="pt-BR" sz="900" dirty="0">
                <a:solidFill>
                  <a:prstClr val="white"/>
                </a:solidFill>
              </a:rPr>
              <a:t> (Registro Nacional de Estrangeiros).</a:t>
            </a:r>
          </a:p>
          <a:p>
            <a:pPr lvl="0"/>
            <a:endParaRPr lang="pt-BR" sz="900" dirty="0">
              <a:solidFill>
                <a:prstClr val="white"/>
              </a:solidFill>
            </a:endParaRPr>
          </a:p>
        </p:txBody>
      </p:sp>
      <p:sp>
        <p:nvSpPr>
          <p:cNvPr id="28" name="Balão de Fala: Retângulo com Cantos Arredondados 27">
            <a:extLst>
              <a:ext uri="{FF2B5EF4-FFF2-40B4-BE49-F238E27FC236}">
                <a16:creationId xmlns:a16="http://schemas.microsoft.com/office/drawing/2014/main" xmlns="" id="{EE03F51C-15E8-4361-9A4C-258874B51F7A}"/>
              </a:ext>
            </a:extLst>
          </p:cNvPr>
          <p:cNvSpPr/>
          <p:nvPr/>
        </p:nvSpPr>
        <p:spPr>
          <a:xfrm>
            <a:off x="7555823" y="4340199"/>
            <a:ext cx="1210578" cy="1075725"/>
          </a:xfrm>
          <a:prstGeom prst="wedgeRoundRectCallout">
            <a:avLst>
              <a:gd name="adj1" fmla="val -48942"/>
              <a:gd name="adj2" fmla="val -14220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900" b="1" dirty="0">
                <a:solidFill>
                  <a:prstClr val="white"/>
                </a:solidFill>
              </a:rPr>
              <a:t>Campo obrigatório.</a:t>
            </a:r>
          </a:p>
          <a:p>
            <a:pPr lvl="0"/>
            <a:r>
              <a:rPr lang="pt-BR" sz="900" dirty="0">
                <a:solidFill>
                  <a:prstClr val="white"/>
                </a:solidFill>
              </a:rPr>
              <a:t>Inserir o numero do tipo documento especificado na coluna à esquerda.</a:t>
            </a:r>
          </a:p>
        </p:txBody>
      </p:sp>
      <p:sp>
        <p:nvSpPr>
          <p:cNvPr id="29" name="Balão de Fala: Retângulo com Cantos Arredondados 28">
            <a:extLst>
              <a:ext uri="{FF2B5EF4-FFF2-40B4-BE49-F238E27FC236}">
                <a16:creationId xmlns:a16="http://schemas.microsoft.com/office/drawing/2014/main" xmlns="" id="{D944DFA0-0403-41AC-82FF-88C2CD000E2D}"/>
              </a:ext>
            </a:extLst>
          </p:cNvPr>
          <p:cNvSpPr/>
          <p:nvPr/>
        </p:nvSpPr>
        <p:spPr>
          <a:xfrm>
            <a:off x="3661176" y="1603030"/>
            <a:ext cx="1880088" cy="1137194"/>
          </a:xfrm>
          <a:prstGeom prst="wedgeRoundRectCallout">
            <a:avLst>
              <a:gd name="adj1" fmla="val 6237"/>
              <a:gd name="adj2" fmla="val 8594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Campo obrigatório.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Preencher a frequência do aluno inscrito.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Utilizar apenas números, de 0 a 100, para indicar 0% a 100% de frequência.</a:t>
            </a:r>
          </a:p>
        </p:txBody>
      </p:sp>
      <p:sp>
        <p:nvSpPr>
          <p:cNvPr id="30" name="Balão de Fala: Retângulo com Cantos Arredondados 29">
            <a:extLst>
              <a:ext uri="{FF2B5EF4-FFF2-40B4-BE49-F238E27FC236}">
                <a16:creationId xmlns:a16="http://schemas.microsoft.com/office/drawing/2014/main" xmlns="" id="{2EDA82AC-C88E-4E5D-881E-2EB347B34FE8}"/>
              </a:ext>
            </a:extLst>
          </p:cNvPr>
          <p:cNvSpPr/>
          <p:nvPr/>
        </p:nvSpPr>
        <p:spPr>
          <a:xfrm>
            <a:off x="4354831" y="4178546"/>
            <a:ext cx="3106673" cy="1518427"/>
          </a:xfrm>
          <a:prstGeom prst="wedgeRoundRectCallout">
            <a:avLst>
              <a:gd name="adj1" fmla="val 7965"/>
              <a:gd name="adj2" fmla="val -10573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Campo obrigatório.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Preencher a situação do aluno inscrito.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Utilizar: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Reprovado;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Aprovado;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Desistiu;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Não compareceu</a:t>
            </a: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 (cursos semipresenciais ou presenciais)</a:t>
            </a: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ou</a:t>
            </a: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solidFill>
                  <a:prstClr val="white"/>
                </a:solidFill>
                <a:latin typeface="Calibri" panose="020F0502020204030204"/>
              </a:rPr>
              <a:t>Nunca acessou </a:t>
            </a: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(para cursos </a:t>
            </a:r>
            <a:r>
              <a:rPr lang="pt-BR" sz="900" dirty="0" err="1">
                <a:solidFill>
                  <a:prstClr val="white"/>
                </a:solidFill>
                <a:latin typeface="Calibri" panose="020F0502020204030204"/>
              </a:rPr>
              <a:t>EaD</a:t>
            </a:r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967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10633" y="616688"/>
            <a:ext cx="9133367" cy="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84238" y="3800659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933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472029" y="61578"/>
            <a:ext cx="3816424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Certificação</a:t>
            </a:r>
            <a:endParaRPr lang="pt-B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B03EC8A-7C75-4E73-AEDE-9D8BAF05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45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CBBC3C33-8AC3-47C9-953E-215385F7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252" y="933413"/>
            <a:ext cx="65629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Elaboração do Plano de Capacitação</a:t>
            </a:r>
          </a:p>
          <a:p>
            <a:r>
              <a:rPr lang="pt-BR" sz="2400" dirty="0"/>
              <a:t>	meta obrigatória no PROGESTÃO II</a:t>
            </a:r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B050"/>
                </a:solidFill>
              </a:rPr>
              <a:t>Meta Obrigatória no PROCOMITÊ</a:t>
            </a:r>
          </a:p>
          <a:p>
            <a:r>
              <a:rPr lang="pt-BR" sz="2400" dirty="0">
                <a:solidFill>
                  <a:srgbClr val="00B050"/>
                </a:solidFill>
              </a:rPr>
              <a:t>	assinado em 15/04/2019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AC846D6B-672A-4CCB-A572-4F6C4665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284AE52-1A45-4DBA-8A53-2BD1CA2F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4159752"/>
            <a:ext cx="7038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-36512" y="620688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1979713" y="10467"/>
            <a:ext cx="5974486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Servidores capacitados por competência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B30131A-D32D-4C78-AD30-B666A4818DF0}"/>
              </a:ext>
            </a:extLst>
          </p:cNvPr>
          <p:cNvSpPr/>
          <p:nvPr/>
        </p:nvSpPr>
        <p:spPr>
          <a:xfrm>
            <a:off x="179512" y="548680"/>
            <a:ext cx="84409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9A05FABF-6C7C-4406-8CD4-1FE070E1787E}"/>
              </a:ext>
            </a:extLst>
          </p:cNvPr>
          <p:cNvSpPr/>
          <p:nvPr/>
        </p:nvSpPr>
        <p:spPr>
          <a:xfrm>
            <a:off x="1076031" y="5072916"/>
            <a:ext cx="4248472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70AD47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Competências alcançadas </a:t>
            </a:r>
          </a:p>
          <a:p>
            <a:pPr marL="342900" lvl="0" indent="-342900"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Competências não alcançadas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C9C748B7-1B58-4DAB-AD4E-90F7C538DE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8" y="692697"/>
            <a:ext cx="6910590" cy="4968552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9C2E5985-E60A-4F96-8DA9-53EB22BA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EA9F3CA-F449-4826-9434-092B4C304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55" y="692697"/>
            <a:ext cx="7308304" cy="46714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9FD35B6-D26C-464F-BD60-5DB4312C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58" y="721156"/>
            <a:ext cx="7607754" cy="49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-36512" y="620688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1547664" y="88416"/>
            <a:ext cx="6352708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Encaminhamentos da CTPA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715B8EC8-ED48-486D-BDDB-EF3480428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95980"/>
              </p:ext>
            </p:extLst>
          </p:nvPr>
        </p:nvGraphicFramePr>
        <p:xfrm>
          <a:off x="395536" y="757659"/>
          <a:ext cx="8424936" cy="5586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122175037"/>
                    </a:ext>
                  </a:extLst>
                </a:gridCol>
                <a:gridCol w="1557163">
                  <a:extLst>
                    <a:ext uri="{9D8B030D-6E8A-4147-A177-3AD203B41FA5}">
                      <a16:colId xmlns:a16="http://schemas.microsoft.com/office/drawing/2014/main" xmlns="" val="778138748"/>
                    </a:ext>
                  </a:extLst>
                </a:gridCol>
                <a:gridCol w="3915445">
                  <a:extLst>
                    <a:ext uri="{9D8B030D-6E8A-4147-A177-3AD203B41FA5}">
                      <a16:colId xmlns:a16="http://schemas.microsoft.com/office/drawing/2014/main" xmlns="" val="3850017035"/>
                    </a:ext>
                  </a:extLst>
                </a:gridCol>
              </a:tblGrid>
              <a:tr h="273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Encaminhamentos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Responsáveis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Observações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3906496764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Contabilizar o módulo I do curso de drenagem, oferecido pela UnB, nas metas da ADASA.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ADASA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Aguardando emissão das certificações.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181204424"/>
                  </a:ext>
                </a:extLst>
              </a:tr>
              <a:tr h="447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Inserir as datas dos cursos contabilizados.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ADASA/ SEMA/IBRAM/ COMITÊS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Complementar tabelas com as datas e encaminhar para a  Adasa (em andamento).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2599324352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Informar aos novos gestores das instituições sobre a importância do Plano de Capacitação.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ADASA/ SEMA/IBRAM/ COMITÊS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Atualizar a informação com seus gestores.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1371777029"/>
                  </a:ext>
                </a:extLst>
              </a:tr>
              <a:tr h="707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Inserir no relatório planejamentos das reuniões de pré-avaliação.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ADASA/ SEMA/IBRAM/ COMITÊS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 pré-avaliação ocorrerá em setembro de 2019. Foi criado um cronograma de cumprimento parcial das metas, para ser acompanhado na pré-avaliação (quadro IV).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1010515839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Inserir nº total de capacitados no quadro II de resultados do relatório de avaliação.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ADASA/ SEMA/IBRAM/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 soma total é feita pela Adasa, a partir dos dados fornecidos pelos demais membros.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987276772"/>
                  </a:ext>
                </a:extLst>
              </a:tr>
              <a:tr h="1246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Planejar as capacitações conforme as prioridades estipuladas no Plano de Capacitação.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ADASA/ SEMA/IBRAM/ COMITÊS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 grau de prioridade de cada competência estabelecida no Plano varia para cada uma das instituições; nesse sentido, cada instituição deve realizar o seu planejamento para atender o cronograma constante no quadro IV.  No âmbito coletivo serão organizados cursos para atender as  competências que não são alcançadas pelos cursos à distância oferecidos pela ANA.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1344493754"/>
                  </a:ext>
                </a:extLst>
              </a:tr>
              <a:tr h="9327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 CTPA se manifestou a favor das melhorias para o Plano de Capacitação, apresentadas no relatório parcial de avaliação.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7" marR="55627" marT="0" marB="0"/>
                </a:tc>
                <a:extLst>
                  <a:ext uri="{0D108BD9-81ED-4DB2-BD59-A6C34878D82A}">
                    <a16:rowId xmlns:a16="http://schemas.microsoft.com/office/drawing/2014/main" xmlns="" val="3011905584"/>
                  </a:ext>
                </a:extLst>
              </a:tr>
            </a:tbl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8BA3C491-6E79-4382-8F45-539AAF97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68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512801" y="84893"/>
            <a:ext cx="5371567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Panorama das Competências</a:t>
            </a:r>
            <a:endParaRPr lang="pt-BR" sz="2400" b="1" i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B30131A-D32D-4C78-AD30-B666A4818DF0}"/>
              </a:ext>
            </a:extLst>
          </p:cNvPr>
          <p:cNvSpPr/>
          <p:nvPr/>
        </p:nvSpPr>
        <p:spPr>
          <a:xfrm>
            <a:off x="179512" y="548680"/>
            <a:ext cx="84409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B03EC8A-7C75-4E73-AEDE-9D8BAF05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45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3804BEE-B265-477A-ABC5-2724513D4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73693"/>
              </p:ext>
            </p:extLst>
          </p:nvPr>
        </p:nvGraphicFramePr>
        <p:xfrm>
          <a:off x="251520" y="692696"/>
          <a:ext cx="8553723" cy="4594466"/>
        </p:xfrm>
        <a:graphic>
          <a:graphicData uri="http://schemas.openxmlformats.org/drawingml/2006/table">
            <a:tbl>
              <a:tblPr firstRow="1" firstCol="1" bandRow="1"/>
              <a:tblGrid>
                <a:gridCol w="1396480">
                  <a:extLst>
                    <a:ext uri="{9D8B030D-6E8A-4147-A177-3AD203B41FA5}">
                      <a16:colId xmlns:a16="http://schemas.microsoft.com/office/drawing/2014/main" xmlns="" val="325554749"/>
                    </a:ext>
                  </a:extLst>
                </a:gridCol>
                <a:gridCol w="1170236">
                  <a:extLst>
                    <a:ext uri="{9D8B030D-6E8A-4147-A177-3AD203B41FA5}">
                      <a16:colId xmlns:a16="http://schemas.microsoft.com/office/drawing/2014/main" xmlns="" val="360236368"/>
                    </a:ext>
                  </a:extLst>
                </a:gridCol>
                <a:gridCol w="1249708">
                  <a:extLst>
                    <a:ext uri="{9D8B030D-6E8A-4147-A177-3AD203B41FA5}">
                      <a16:colId xmlns:a16="http://schemas.microsoft.com/office/drawing/2014/main" xmlns="" val="295796715"/>
                    </a:ext>
                  </a:extLst>
                </a:gridCol>
                <a:gridCol w="1228741">
                  <a:extLst>
                    <a:ext uri="{9D8B030D-6E8A-4147-A177-3AD203B41FA5}">
                      <a16:colId xmlns:a16="http://schemas.microsoft.com/office/drawing/2014/main" xmlns="" val="2262181196"/>
                    </a:ext>
                  </a:extLst>
                </a:gridCol>
                <a:gridCol w="1193959">
                  <a:extLst>
                    <a:ext uri="{9D8B030D-6E8A-4147-A177-3AD203B41FA5}">
                      <a16:colId xmlns:a16="http://schemas.microsoft.com/office/drawing/2014/main" xmlns="" val="17226201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47925383"/>
                    </a:ext>
                  </a:extLst>
                </a:gridCol>
                <a:gridCol w="1162471">
                  <a:extLst>
                    <a:ext uri="{9D8B030D-6E8A-4147-A177-3AD203B41FA5}">
                      <a16:colId xmlns:a16="http://schemas.microsoft.com/office/drawing/2014/main" xmlns="" val="1199165756"/>
                    </a:ext>
                  </a:extLst>
                </a:gridCol>
              </a:tblGrid>
              <a:tr h="1223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Membros do SGRH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Competências alcançadas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Competências alcançadas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Competências não alcançadas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Competências não alcançadas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Prioridade  competências não alcançadas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Competências válidas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02390"/>
                  </a:ext>
                </a:extLst>
              </a:tr>
              <a:tr h="28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IBRAM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1, 2, 3, 6, 8, 11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54,5%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4, 5, 7, 9, 10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45, 5%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4, 5, </a:t>
                      </a:r>
                      <a:r>
                        <a:rPr lang="pt-BR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9, 10, </a:t>
                      </a:r>
                      <a:r>
                        <a:rPr lang="pt-BR" sz="14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1500986"/>
                  </a:ext>
                </a:extLst>
              </a:tr>
              <a:tr h="48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ADASA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4, 5, 6, 11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1, 2, 3, 7, 8, 9, 10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9, 10,</a:t>
                      </a: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2, 7, </a:t>
                      </a:r>
                      <a:r>
                        <a:rPr lang="pt-BR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1, 8,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1, 2, 4, 6, 7, 8, 9, 10, 11, 12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762965"/>
                  </a:ext>
                </a:extLst>
              </a:tr>
              <a:tr h="48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1, 2, 3, 4, 5, 6, 7, 8, 10, 11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1, 2, 3, 4, 5, </a:t>
                      </a:r>
                      <a:r>
                        <a:rPr lang="pt-BR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6, 11, </a:t>
                      </a:r>
                      <a:r>
                        <a:rPr lang="pt-BR" sz="14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7, 8,10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todas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458305"/>
                  </a:ext>
                </a:extLst>
              </a:tr>
              <a:tr h="375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CBH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MARANHÃO DF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33, 33%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1, 3, 7, 8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66,67%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1, 7, 8, </a:t>
                      </a: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1, 2, 3, 6, 7, 8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359383"/>
                  </a:ext>
                </a:extLst>
              </a:tr>
              <a:tr h="233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CBH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PRETO DF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16,66%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1, 3, 6, 7, 8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83,34%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1, 7, 8, </a:t>
                      </a:r>
                      <a:r>
                        <a:rPr lang="pt-BR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3, 6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1, 2, 3, 6, 7, 8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7261168"/>
                  </a:ext>
                </a:extLst>
              </a:tr>
              <a:tr h="375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CBH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PARANAÍBA DF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16,66%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1, 3, 6, 7, 8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83,34%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1, 7, 8, </a:t>
                      </a:r>
                      <a:r>
                        <a:rPr lang="pt-BR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3, 6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1, 2, 3, 6, 7, 8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7762723"/>
                  </a:ext>
                </a:extLst>
              </a:tr>
              <a:tr h="233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CRH/DF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9, 10, 11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9, 10, 11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9, 10, 11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3" marR="57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103740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45C007C-0637-4AC5-83B9-0CF29041D113}"/>
              </a:ext>
            </a:extLst>
          </p:cNvPr>
          <p:cNvSpPr/>
          <p:nvPr/>
        </p:nvSpPr>
        <p:spPr>
          <a:xfrm>
            <a:off x="323528" y="5477010"/>
            <a:ext cx="2994126" cy="14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Legenda: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Alta prioridade (grau 1)   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70AD47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Média prioridade (grau 2)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4472C4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Baixa prioridade (grau 3)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BD68695-0B54-45B4-AED4-F0412F1F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88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-36512" y="620688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9504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1866134" y="84893"/>
            <a:ext cx="5239878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Planejamento de Cursos</a:t>
            </a:r>
            <a:endParaRPr lang="pt-B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CBBC3C33-8AC3-47C9-953E-215385F7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74" y="1101497"/>
            <a:ext cx="8668798" cy="65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43C1AFA3-6738-40E9-B800-7AE61667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56559"/>
              </p:ext>
            </p:extLst>
          </p:nvPr>
        </p:nvGraphicFramePr>
        <p:xfrm>
          <a:off x="395536" y="1396999"/>
          <a:ext cx="8424937" cy="340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xmlns="" val="3440427079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773978253"/>
                    </a:ext>
                  </a:extLst>
                </a:gridCol>
                <a:gridCol w="605604">
                  <a:extLst>
                    <a:ext uri="{9D8B030D-6E8A-4147-A177-3AD203B41FA5}">
                      <a16:colId xmlns:a16="http://schemas.microsoft.com/office/drawing/2014/main" xmlns="" val="409048410"/>
                    </a:ext>
                  </a:extLst>
                </a:gridCol>
                <a:gridCol w="1553115">
                  <a:extLst>
                    <a:ext uri="{9D8B030D-6E8A-4147-A177-3AD203B41FA5}">
                      <a16:colId xmlns:a16="http://schemas.microsoft.com/office/drawing/2014/main" xmlns="" val="759245917"/>
                    </a:ext>
                  </a:extLst>
                </a:gridCol>
                <a:gridCol w="2161762">
                  <a:extLst>
                    <a:ext uri="{9D8B030D-6E8A-4147-A177-3AD203B41FA5}">
                      <a16:colId xmlns:a16="http://schemas.microsoft.com/office/drawing/2014/main" xmlns="" val="3265450570"/>
                    </a:ext>
                  </a:extLst>
                </a:gridCol>
              </a:tblGrid>
              <a:tr h="68309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Formato do Curso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Competências Alcançadas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Realização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+mj-lt"/>
                        </a:rPr>
                        <a:t>Esforço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320805"/>
                  </a:ext>
                </a:extLst>
              </a:tr>
              <a:tr h="395761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ANA- EAD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Exceto 7, 9, 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Mensal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Individual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816364"/>
                  </a:ext>
                </a:extLst>
              </a:tr>
              <a:tr h="197881">
                <a:tc rowSpan="2">
                  <a:txBody>
                    <a:bodyPr/>
                    <a:lstStyle/>
                    <a:p>
                      <a:pPr algn="just"/>
                      <a:endParaRPr lang="pt-BR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PRATA DA CASA</a:t>
                      </a:r>
                    </a:p>
                    <a:p>
                      <a:endParaRPr lang="pt-BR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Politicas da Natureza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/>
                      <a:endParaRPr lang="pt-BR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Até agosto/2019</a:t>
                      </a:r>
                    </a:p>
                    <a:p>
                      <a:pPr algn="ctr"/>
                      <a:endParaRPr lang="pt-BR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Coletivo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491133"/>
                  </a:ext>
                </a:extLst>
              </a:tr>
              <a:tr h="1978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CNV e outras ferramentas de mediação aplicadas aos usos e exploração dos RH.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7715895"/>
                  </a:ext>
                </a:extLst>
              </a:tr>
              <a:tr h="683094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ANA - PRESENCIAL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9, 10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A definir com a 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latin typeface="+mj-lt"/>
                        </a:rPr>
                        <a:t>Coletivo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824862"/>
                  </a:ext>
                </a:extLst>
              </a:tr>
            </a:tbl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A2113BFA-F496-4547-87AD-A5B747DE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4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" y="44624"/>
            <a:ext cx="1055506" cy="58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0" y="620688"/>
            <a:ext cx="9144000" cy="43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416" y="6060090"/>
            <a:ext cx="752780" cy="69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684337" y="0"/>
            <a:ext cx="611966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Resolução ANA n. 379/2013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98140" y="2904221"/>
            <a:ext cx="814702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altLang="pt-BR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lang="pt-BR" altLang="pt-BR" sz="2000" i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cs typeface="Arial" panose="020B0604020202020204" pitchFamily="34" charset="0"/>
              </a:rPr>
              <a:t>Metas de desenvolvimento e fortalecimento institucional </a:t>
            </a:r>
          </a:p>
          <a:p>
            <a:r>
              <a:rPr lang="pt-BR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cs typeface="Arial" panose="020B0604020202020204" pitchFamily="34" charset="0"/>
              </a:rPr>
              <a:t>                 </a:t>
            </a:r>
            <a:r>
              <a:rPr lang="pt-BR" sz="200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cs typeface="Arial" panose="020B0604020202020204" pitchFamily="34" charset="0"/>
              </a:rPr>
              <a:t>Metas </a:t>
            </a:r>
            <a:r>
              <a:rPr kumimoji="0" lang="pt-BR" altLang="pt-BR" sz="2000" i="1" u="sng" strike="noStrike" cap="none" baseline="0" dirty="0">
                <a:ln>
                  <a:noFill/>
                </a:ln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Federativas, certificadas pela ANA.</a:t>
            </a:r>
          </a:p>
          <a:p>
            <a:endParaRPr kumimoji="0" lang="pt-BR" altLang="pt-BR" sz="2000" i="1" u="sng" strike="noStrike" cap="none" baseline="0" dirty="0">
              <a:ln>
                <a:noFill/>
              </a:ln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cs typeface="Arial" panose="020B0604020202020204" pitchFamily="34" charset="0"/>
              </a:rPr>
              <a:t>Metas de implementação dos instrumentos e das ferramentas de apoio ao gerenciamento de recursos hídricos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3810000" algn="l"/>
              </a:tabLst>
            </a:pPr>
            <a:r>
              <a:rPr lang="pt-BR" altLang="pt-BR" sz="2000" i="1" u="sng" dirty="0">
                <a:solidFill>
                  <a:srgbClr val="000000"/>
                </a:solidFill>
                <a:cs typeface="Arial" panose="020B0604020202020204" pitchFamily="34" charset="0"/>
              </a:rPr>
              <a:t>Metas Distritais, certificadas pelo CRH</a:t>
            </a:r>
            <a:r>
              <a:rPr lang="pt-BR" altLang="pt-BR" sz="20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kumimoji="0" lang="pt-BR" altLang="pt-BR" sz="2000" i="1" u="none" strike="noStrike" cap="none" normalizeH="0" baseline="0" dirty="0">
              <a:ln>
                <a:noFill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9CE9750-024A-4782-9C1E-25F550E2EEE8}"/>
              </a:ext>
            </a:extLst>
          </p:cNvPr>
          <p:cNvSpPr/>
          <p:nvPr/>
        </p:nvSpPr>
        <p:spPr>
          <a:xfrm>
            <a:off x="1888412" y="1038711"/>
            <a:ext cx="5367175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Ciclos quinquenais de avaliação das metas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A0BAAC3B-B007-49D2-BB33-7E8BB3536371}"/>
              </a:ext>
            </a:extLst>
          </p:cNvPr>
          <p:cNvSpPr/>
          <p:nvPr/>
        </p:nvSpPr>
        <p:spPr>
          <a:xfrm>
            <a:off x="1671360" y="1986135"/>
            <a:ext cx="606608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Pagamentos pelo alcance das metas acordadas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12" y="5949280"/>
            <a:ext cx="762079" cy="7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2123728" y="21066"/>
            <a:ext cx="5112568" cy="4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Cronograma de ações</a:t>
            </a:r>
            <a:endParaRPr lang="pt-BR" sz="2400" b="1" i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B03EC8A-7C75-4E73-AEDE-9D8BAF05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45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CBBC3C33-8AC3-47C9-953E-215385F7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8182" y="1044861"/>
            <a:ext cx="13857672" cy="65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D984CCF1-897C-4D7D-B181-B179ED528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98677"/>
              </p:ext>
            </p:extLst>
          </p:nvPr>
        </p:nvGraphicFramePr>
        <p:xfrm>
          <a:off x="528345" y="917927"/>
          <a:ext cx="7720210" cy="5155919"/>
        </p:xfrm>
        <a:graphic>
          <a:graphicData uri="http://schemas.openxmlformats.org/drawingml/2006/table">
            <a:tbl>
              <a:tblPr firstRow="1" firstCol="1" bandRow="1"/>
              <a:tblGrid>
                <a:gridCol w="6062143">
                  <a:extLst>
                    <a:ext uri="{9D8B030D-6E8A-4147-A177-3AD203B41FA5}">
                      <a16:colId xmlns:a16="http://schemas.microsoft.com/office/drawing/2014/main" xmlns="" val="665334166"/>
                    </a:ext>
                  </a:extLst>
                </a:gridCol>
                <a:gridCol w="1658067">
                  <a:extLst>
                    <a:ext uri="{9D8B030D-6E8A-4147-A177-3AD203B41FA5}">
                      <a16:colId xmlns:a16="http://schemas.microsoft.com/office/drawing/2014/main" xmlns="" val="3576259979"/>
                    </a:ext>
                  </a:extLst>
                </a:gridCol>
              </a:tblGrid>
              <a:tr h="54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Ações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Prazos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03632"/>
                  </a:ext>
                </a:extLst>
              </a:tr>
              <a:tr h="54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Alcance das competências de Prioridade 1.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31/08/2019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3645898"/>
                  </a:ext>
                </a:extLst>
              </a:tr>
              <a:tr h="79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Reunião da instância executiva para realização da pré-avaliação do Plano de Capacitação.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30/09/2019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8199660"/>
                  </a:ext>
                </a:extLst>
              </a:tr>
              <a:tr h="436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Alcance das competências de Prioridade 2.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31/10/2019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2570947"/>
                  </a:ext>
                </a:extLst>
              </a:tr>
              <a:tr h="431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Alcance das competências de Prioridade 3.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31/12/2019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850982"/>
                  </a:ext>
                </a:extLst>
              </a:tr>
              <a:tr h="79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Encaminhamento a ADASA das planilhas de controle exigidas pela ANA.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20/02/2020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57610"/>
                  </a:ext>
                </a:extLst>
              </a:tr>
              <a:tr h="80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Reunião para avaliação final do Plano de Capacitação.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20/02/2020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6839958"/>
                  </a:ext>
                </a:extLst>
              </a:tr>
              <a:tr h="80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Conclusão da avaliação final do Plano de Capacitação.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20/03/2020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454368"/>
                  </a:ext>
                </a:extLst>
              </a:tr>
            </a:tbl>
          </a:graphicData>
        </a:graphic>
      </p:graphicFrame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6224F53F-6970-45DB-BE2D-3C8C82FD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8"/>
            <a:ext cx="9144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8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gif chuv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48065" y="980728"/>
            <a:ext cx="4099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Obrigada pela atenção!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4221088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</a:rPr>
              <a:t>Érica Yoshida de Freitas</a:t>
            </a:r>
          </a:p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erica.freitas@adasa.df.gov.br</a:t>
            </a:r>
          </a:p>
          <a:p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3961 5058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2000" i="1" dirty="0">
                <a:solidFill>
                  <a:schemeClr val="bg1"/>
                </a:solidFill>
              </a:rPr>
              <a:t>Cássia Helena Suares Van Den Beusch</a:t>
            </a:r>
          </a:p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cassia.beusch@adasa.df.gov.br</a:t>
            </a:r>
          </a:p>
          <a:p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3961 5061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4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" y="44624"/>
            <a:ext cx="1055506" cy="58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0" y="620688"/>
            <a:ext cx="9144000" cy="43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2420" y="6111825"/>
            <a:ext cx="648072" cy="59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2123728" y="61041"/>
            <a:ext cx="5045815" cy="4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Resolução ANA n. 379/2013</a:t>
            </a:r>
            <a:endParaRPr lang="pt-BR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629562" y="870157"/>
            <a:ext cx="7884876" cy="50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Obrigações dos participantes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Entidade Estadual (Adasa)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Organizar e mobilizar recursos humanos e materiais necessários para o alcance das metas. </a:t>
            </a:r>
          </a:p>
          <a:p>
            <a:pPr marL="457200" indent="-4572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Aplicar os recursos financeiros exclusivamente em ações de gerenciamento de recursos hídricos e de fortalecimento dos SEGREHs.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pt-BR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CRH/DF</a:t>
            </a:r>
          </a:p>
          <a:p>
            <a:pPr marL="457200" indent="-457200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Aprovar o Quadro de Metas.</a:t>
            </a:r>
          </a:p>
          <a:p>
            <a:pPr marL="457200" indent="-457200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9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Acompanhar o cumprimento das obrigações da entidade estadual.</a:t>
            </a:r>
          </a:p>
          <a:p>
            <a:pPr marL="457200" indent="-457200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9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Certifica o cumprimento das Metas Distritais. </a:t>
            </a:r>
            <a:endParaRPr lang="pt-BR" sz="1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85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5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416" y="6095660"/>
            <a:ext cx="733595" cy="6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843808" y="-86722"/>
            <a:ext cx="3816424" cy="8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0" y="782883"/>
            <a:ext cx="424219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FEDERATIVAS</a:t>
            </a:r>
          </a:p>
        </p:txBody>
      </p:sp>
      <p:sp>
        <p:nvSpPr>
          <p:cNvPr id="2" name="Seta: para a Direita 1"/>
          <p:cNvSpPr/>
          <p:nvPr/>
        </p:nvSpPr>
        <p:spPr>
          <a:xfrm>
            <a:off x="3563888" y="917342"/>
            <a:ext cx="1332148" cy="33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5076056" y="842922"/>
            <a:ext cx="2088232" cy="5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 METAS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6799981" y="845655"/>
            <a:ext cx="225003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Relatório Anual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1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31/03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A41368F-5B94-4E70-95D9-CEFF5E7E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93464"/>
            <a:ext cx="89820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3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5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416" y="6095660"/>
            <a:ext cx="733595" cy="6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663788" y="-33623"/>
            <a:ext cx="3816424" cy="6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18" name="Seta: para a Direita 17"/>
          <p:cNvSpPr/>
          <p:nvPr/>
        </p:nvSpPr>
        <p:spPr>
          <a:xfrm>
            <a:off x="3518143" y="883978"/>
            <a:ext cx="1332148" cy="32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5004048" y="714253"/>
            <a:ext cx="3024336" cy="5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32 VARIÁVEIS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223777" y="1370192"/>
            <a:ext cx="792088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Relatório de Autoavaliação  aprovado pelo CRH.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1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Emissão de resolução e envio para ANA até 31/04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4ECCBC66-EABA-4D89-A4E1-8E556A10E36B}"/>
              </a:ext>
            </a:extLst>
          </p:cNvPr>
          <p:cNvSpPr txBox="1">
            <a:spLocks/>
          </p:cNvSpPr>
          <p:nvPr/>
        </p:nvSpPr>
        <p:spPr bwMode="auto">
          <a:xfrm>
            <a:off x="35496" y="692696"/>
            <a:ext cx="379996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0C46E02-9E63-4A07-A08D-C9641B243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3" y="1977823"/>
            <a:ext cx="8030033" cy="35188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4BC9BDB-9115-4115-AB6F-F95752361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46" y="2950476"/>
            <a:ext cx="7920880" cy="27716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A96BFDA6-B0FE-40DD-A5AA-3CAC8EE98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70" y="3654898"/>
            <a:ext cx="8300634" cy="25687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A4ABB11-A41A-471D-9D03-289FD6B0D5E4}"/>
              </a:ext>
            </a:extLst>
          </p:cNvPr>
          <p:cNvSpPr/>
          <p:nvPr/>
        </p:nvSpPr>
        <p:spPr>
          <a:xfrm>
            <a:off x="3233768" y="6271637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Construção conjunta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2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868FA66-9473-456C-B5AF-B1D3731D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4092" cy="521521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1" y="89930"/>
            <a:ext cx="827089" cy="4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0056" y="6165304"/>
            <a:ext cx="616732" cy="5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843808" y="-99392"/>
            <a:ext cx="3816424" cy="8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699792" y="476672"/>
            <a:ext cx="496855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dirty="0">
                <a:hlinkClick r:id="rId5"/>
              </a:rPr>
              <a:t>http://progestao.ana.gov.br/</a:t>
            </a:r>
            <a:endParaRPr lang="pt-BR" sz="2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A525B7F6-DC8D-4028-A3E6-05F33DA3D499}"/>
              </a:ext>
            </a:extLst>
          </p:cNvPr>
          <p:cNvCxnSpPr>
            <a:cxnSpLocks/>
          </p:cNvCxnSpPr>
          <p:nvPr/>
        </p:nvCxnSpPr>
        <p:spPr>
          <a:xfrm flipH="1">
            <a:off x="7812360" y="5033135"/>
            <a:ext cx="517895" cy="340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9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" y="89931"/>
            <a:ext cx="965156" cy="53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32" y="6261565"/>
            <a:ext cx="570275" cy="5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699792" y="-35969"/>
            <a:ext cx="496855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dirty="0">
                <a:hlinkClick r:id="rId4"/>
              </a:rPr>
              <a:t>http://progestao.ana.gov.br/</a:t>
            </a:r>
            <a:endParaRPr lang="pt-BR" sz="2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469717B-E3F1-4D82-88ED-862AA4899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693552"/>
            <a:ext cx="7172325" cy="61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1043608" cy="5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618525"/>
            <a:ext cx="9144000" cy="2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804" y="44624"/>
            <a:ext cx="652692" cy="60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439651" y="32961"/>
            <a:ext cx="626469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6738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5074" y="1410461"/>
            <a:ext cx="96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468812" y="549200"/>
            <a:ext cx="8496944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1800" b="1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Resolução CRH n. 02, de 24/02/2016 </a:t>
            </a:r>
            <a:r>
              <a:rPr lang="pt-BR" sz="1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 </a:t>
            </a:r>
            <a:r>
              <a:rPr lang="pt-BR" sz="18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Aprovou o Quadro de Metas do PROGESTÃO.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4E41E54-4588-4EF9-AB37-A6880C7F4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3" y="1025755"/>
            <a:ext cx="8820472" cy="5704853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6CFFF676-C48B-4869-A286-5F9420B1C38B}"/>
              </a:ext>
            </a:extLst>
          </p:cNvPr>
          <p:cNvSpPr/>
          <p:nvPr/>
        </p:nvSpPr>
        <p:spPr>
          <a:xfrm>
            <a:off x="1763688" y="1050519"/>
            <a:ext cx="720080" cy="5704853"/>
          </a:xfrm>
          <a:prstGeom prst="roundRect">
            <a:avLst/>
          </a:prstGeom>
          <a:noFill/>
          <a:ln w="41275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BB5EDA0533E842A981C9E34135F75B" ma:contentTypeVersion="8" ma:contentTypeDescription="Crie um novo documento." ma:contentTypeScope="" ma:versionID="65f6d1e13ff5ff6b5ea5000cb3b9e796">
  <xsd:schema xmlns:xsd="http://www.w3.org/2001/XMLSchema" xmlns:xs="http://www.w3.org/2001/XMLSchema" xmlns:p="http://schemas.microsoft.com/office/2006/metadata/properties" xmlns:ns2="42cecc66-0aff-413d-bb1e-8a560f970f46" xmlns:ns3="e971089b-96e0-4e39-84f7-9d9cabd416ea" targetNamespace="http://schemas.microsoft.com/office/2006/metadata/properties" ma:root="true" ma:fieldsID="f3e79578cb2d3e3d7666094b8c67b5c1" ns2:_="" ns3:_="">
    <xsd:import namespace="42cecc66-0aff-413d-bb1e-8a560f970f46"/>
    <xsd:import namespace="e971089b-96e0-4e39-84f7-9d9cabd41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ecc66-0aff-413d-bb1e-8a560f970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1089b-96e0-4e39-84f7-9d9cabd41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45049A-DBCC-42AE-A484-82F46679DF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8D6406-8322-42ED-AC09-02DAEA6ED2BE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e971089b-96e0-4e39-84f7-9d9cabd416ea"/>
    <ds:schemaRef ds:uri="42cecc66-0aff-413d-bb1e-8a560f970f4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B3FB67-F71E-4FF6-8FC1-6D9F72674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ecc66-0aff-413d-bb1e-8a560f970f46"/>
    <ds:schemaRef ds:uri="e971089b-96e0-4e39-84f7-9d9cabd41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18549</TotalTime>
  <Words>2127</Words>
  <Application>Microsoft Office PowerPoint</Application>
  <PresentationFormat>Apresentação na tela (4:3)</PresentationFormat>
  <Paragraphs>587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Planilha de Pessoas  Esta planilha é utilizada para cadastrar pessoas inscritas no sistema: alunos e colaboradores (instrutores, coordenadores de cursos, tutores etc).</vt:lpstr>
      <vt:lpstr>Modelo de Planilha de Pessoas</vt:lpstr>
      <vt:lpstr>Planilha de Situação</vt:lpstr>
      <vt:lpstr>Modelo de Planilha de Situação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ANTONIA MARTINS FEITOSA</cp:lastModifiedBy>
  <cp:revision>624</cp:revision>
  <cp:lastPrinted>2018-04-17T13:22:05Z</cp:lastPrinted>
  <dcterms:created xsi:type="dcterms:W3CDTF">2012-02-10T17:38:07Z</dcterms:created>
  <dcterms:modified xsi:type="dcterms:W3CDTF">2019-05-16T18:50:26Z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0x010100E3BB5EDA0533E842A981C9E34135F75B</vt:lpwstr>
  </property>
</Properties>
</file>