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500" r:id="rId2"/>
    <p:sldId id="530" r:id="rId3"/>
    <p:sldId id="531" r:id="rId4"/>
    <p:sldId id="521" r:id="rId5"/>
    <p:sldId id="466" r:id="rId6"/>
    <p:sldId id="467" r:id="rId7"/>
    <p:sldId id="539" r:id="rId8"/>
    <p:sldId id="536" r:id="rId9"/>
    <p:sldId id="537" r:id="rId10"/>
    <p:sldId id="474" r:id="rId11"/>
    <p:sldId id="482" r:id="rId12"/>
    <p:sldId id="540" r:id="rId13"/>
    <p:sldId id="541" r:id="rId14"/>
    <p:sldId id="534" r:id="rId15"/>
    <p:sldId id="535" r:id="rId16"/>
    <p:sldId id="50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68" d="100"/>
          <a:sy n="68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escoberto2\setores$\SRH\COORD-MONITORAMENTO\SIMULA&#199;&#213;ES%20reservat&#243;rios\Informa&#231;&#245;es%20Reservat&#243;rios%20-%20Coleti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Precipitação Acumulada Reservatório Descoberto - </a:t>
            </a:r>
          </a:p>
          <a:p>
            <a:pPr>
              <a:defRPr/>
            </a:pPr>
            <a:r>
              <a:rPr lang="pt-BR"/>
              <a:t>Ano Hidrológico </a:t>
            </a:r>
          </a:p>
        </c:rich>
      </c:tx>
      <c:layout>
        <c:manualLayout>
          <c:xMode val="edge"/>
          <c:yMode val="edge"/>
          <c:x val="0.1709700887574645"/>
          <c:y val="2.2889832318460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'Pluviosidade Descoberto'!$E$3</c:f>
              <c:strCache>
                <c:ptCount val="1"/>
                <c:pt idx="0">
                  <c:v>Precipitação Acumulada (mm)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'Pluviosidade Descoberto'!$D$3:$D$34</c:f>
              <c:strCache>
                <c:ptCount val="32"/>
                <c:pt idx="1">
                  <c:v>1986/1987</c:v>
                </c:pt>
                <c:pt idx="2">
                  <c:v>1987/1988</c:v>
                </c:pt>
                <c:pt idx="3">
                  <c:v>1988/1989</c:v>
                </c:pt>
                <c:pt idx="4">
                  <c:v>1989/1990</c:v>
                </c:pt>
                <c:pt idx="5">
                  <c:v>1990/1991</c:v>
                </c:pt>
                <c:pt idx="6">
                  <c:v>1991/1992</c:v>
                </c:pt>
                <c:pt idx="7">
                  <c:v>1992/1993</c:v>
                </c:pt>
                <c:pt idx="8">
                  <c:v>1993/1994</c:v>
                </c:pt>
                <c:pt idx="9">
                  <c:v>1994/1995</c:v>
                </c:pt>
                <c:pt idx="10">
                  <c:v>1995/1996</c:v>
                </c:pt>
                <c:pt idx="11">
                  <c:v>1996/1997</c:v>
                </c:pt>
                <c:pt idx="12">
                  <c:v>1997/1998</c:v>
                </c:pt>
                <c:pt idx="13">
                  <c:v>1998/1999</c:v>
                </c:pt>
                <c:pt idx="14">
                  <c:v>1999/2000</c:v>
                </c:pt>
                <c:pt idx="15">
                  <c:v>2000/2001</c:v>
                </c:pt>
                <c:pt idx="16">
                  <c:v>2001/2002</c:v>
                </c:pt>
                <c:pt idx="17">
                  <c:v>2002/2003</c:v>
                </c:pt>
                <c:pt idx="18">
                  <c:v>2003/2004</c:v>
                </c:pt>
                <c:pt idx="19">
                  <c:v>2004/2005</c:v>
                </c:pt>
                <c:pt idx="20">
                  <c:v>2005/2006</c:v>
                </c:pt>
                <c:pt idx="21">
                  <c:v>2006/2007</c:v>
                </c:pt>
                <c:pt idx="22">
                  <c:v>2007/2008</c:v>
                </c:pt>
                <c:pt idx="23">
                  <c:v>2008/2009</c:v>
                </c:pt>
                <c:pt idx="24">
                  <c:v>2009/2010</c:v>
                </c:pt>
                <c:pt idx="25">
                  <c:v>2010/2011</c:v>
                </c:pt>
                <c:pt idx="26">
                  <c:v>2011/2012</c:v>
                </c:pt>
                <c:pt idx="27">
                  <c:v>2012/2013</c:v>
                </c:pt>
                <c:pt idx="28">
                  <c:v>2013/2014</c:v>
                </c:pt>
                <c:pt idx="29">
                  <c:v>2014/2015</c:v>
                </c:pt>
                <c:pt idx="30">
                  <c:v>2015/2016</c:v>
                </c:pt>
                <c:pt idx="31">
                  <c:v>2016/2017</c:v>
                </c:pt>
              </c:strCache>
            </c:strRef>
          </c:cat>
          <c:val>
            <c:numRef>
              <c:f>'Pluviosidade Descoberto'!$E$3:$E$34</c:f>
              <c:numCache>
                <c:formatCode>General</c:formatCode>
                <c:ptCount val="32"/>
                <c:pt idx="0">
                  <c:v>0</c:v>
                </c:pt>
                <c:pt idx="1">
                  <c:v>1379.3</c:v>
                </c:pt>
                <c:pt idx="2">
                  <c:v>1723.1799999999998</c:v>
                </c:pt>
                <c:pt idx="3">
                  <c:v>1456.7099999999998</c:v>
                </c:pt>
                <c:pt idx="4">
                  <c:v>1782.8900000000003</c:v>
                </c:pt>
                <c:pt idx="5">
                  <c:v>1452.42</c:v>
                </c:pt>
                <c:pt idx="6">
                  <c:v>1663.86</c:v>
                </c:pt>
                <c:pt idx="7">
                  <c:v>1522.02</c:v>
                </c:pt>
                <c:pt idx="8">
                  <c:v>1823.32</c:v>
                </c:pt>
                <c:pt idx="9">
                  <c:v>1344.26</c:v>
                </c:pt>
                <c:pt idx="10">
                  <c:v>1094.4999999999998</c:v>
                </c:pt>
                <c:pt idx="11">
                  <c:v>1450.7299999999998</c:v>
                </c:pt>
                <c:pt idx="12">
                  <c:v>1117.1000000000001</c:v>
                </c:pt>
                <c:pt idx="13">
                  <c:v>1373.7099999999998</c:v>
                </c:pt>
                <c:pt idx="14">
                  <c:v>1671.66</c:v>
                </c:pt>
                <c:pt idx="15">
                  <c:v>1507.4500000000003</c:v>
                </c:pt>
                <c:pt idx="16">
                  <c:v>1448.25</c:v>
                </c:pt>
                <c:pt idx="17">
                  <c:v>1351.3</c:v>
                </c:pt>
                <c:pt idx="18">
                  <c:v>1728.68</c:v>
                </c:pt>
                <c:pt idx="19">
                  <c:v>1517.9099999999999</c:v>
                </c:pt>
                <c:pt idx="20">
                  <c:v>1239.8900000000001</c:v>
                </c:pt>
                <c:pt idx="21">
                  <c:v>1365.2599999999998</c:v>
                </c:pt>
                <c:pt idx="22">
                  <c:v>1453.6200000000001</c:v>
                </c:pt>
                <c:pt idx="23">
                  <c:v>1393.94</c:v>
                </c:pt>
                <c:pt idx="24">
                  <c:v>1404.08</c:v>
                </c:pt>
                <c:pt idx="25">
                  <c:v>1376.08</c:v>
                </c:pt>
                <c:pt idx="26">
                  <c:v>1535.6799999999998</c:v>
                </c:pt>
                <c:pt idx="27">
                  <c:v>1530.62</c:v>
                </c:pt>
                <c:pt idx="28">
                  <c:v>1561.4099999999999</c:v>
                </c:pt>
                <c:pt idx="29">
                  <c:v>1230</c:v>
                </c:pt>
                <c:pt idx="30">
                  <c:v>1152</c:v>
                </c:pt>
                <c:pt idx="31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7-488F-ACD7-E3C62BDA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80288"/>
        <c:axId val="166780680"/>
      </c:barChart>
      <c:lineChart>
        <c:grouping val="standard"/>
        <c:varyColors val="0"/>
        <c:ser>
          <c:idx val="1"/>
          <c:order val="1"/>
          <c:tx>
            <c:v>Média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'Pluviosidade Descoberto'!$F$4:$F$35</c:f>
              <c:numCache>
                <c:formatCode>General</c:formatCode>
                <c:ptCount val="32"/>
                <c:pt idx="0">
                  <c:v>1438.7406451612906</c:v>
                </c:pt>
                <c:pt idx="1">
                  <c:v>1438.7406451612906</c:v>
                </c:pt>
                <c:pt idx="2">
                  <c:v>1438.7406451612906</c:v>
                </c:pt>
                <c:pt idx="3">
                  <c:v>1438.7406451612906</c:v>
                </c:pt>
                <c:pt idx="4">
                  <c:v>1438.7406451612906</c:v>
                </c:pt>
                <c:pt idx="5">
                  <c:v>1438.7406451612906</c:v>
                </c:pt>
                <c:pt idx="6">
                  <c:v>1438.7406451612906</c:v>
                </c:pt>
                <c:pt idx="7">
                  <c:v>1438.7406451612906</c:v>
                </c:pt>
                <c:pt idx="8">
                  <c:v>1438.7406451612906</c:v>
                </c:pt>
                <c:pt idx="9">
                  <c:v>1438.7406451612906</c:v>
                </c:pt>
                <c:pt idx="10">
                  <c:v>1438.7406451612906</c:v>
                </c:pt>
                <c:pt idx="11">
                  <c:v>1438.7406451612906</c:v>
                </c:pt>
                <c:pt idx="12">
                  <c:v>1438.7406451612906</c:v>
                </c:pt>
                <c:pt idx="13">
                  <c:v>1438.7406451612906</c:v>
                </c:pt>
                <c:pt idx="14">
                  <c:v>1438.7406451612906</c:v>
                </c:pt>
                <c:pt idx="15">
                  <c:v>1438.7406451612906</c:v>
                </c:pt>
                <c:pt idx="16">
                  <c:v>1438.7406451612906</c:v>
                </c:pt>
                <c:pt idx="17">
                  <c:v>1438.7406451612906</c:v>
                </c:pt>
                <c:pt idx="18">
                  <c:v>1438.7406451612906</c:v>
                </c:pt>
                <c:pt idx="19">
                  <c:v>1438.7406451612906</c:v>
                </c:pt>
                <c:pt idx="20">
                  <c:v>1438.7406451612906</c:v>
                </c:pt>
                <c:pt idx="21">
                  <c:v>1438.7406451612906</c:v>
                </c:pt>
                <c:pt idx="22">
                  <c:v>1438.7406451612906</c:v>
                </c:pt>
                <c:pt idx="23">
                  <c:v>1438.7406451612906</c:v>
                </c:pt>
                <c:pt idx="24">
                  <c:v>1438.7406451612906</c:v>
                </c:pt>
                <c:pt idx="25">
                  <c:v>1438.7406451612906</c:v>
                </c:pt>
                <c:pt idx="26">
                  <c:v>1438.7406451612906</c:v>
                </c:pt>
                <c:pt idx="27">
                  <c:v>1438.7406451612906</c:v>
                </c:pt>
                <c:pt idx="28">
                  <c:v>1438.7406451612906</c:v>
                </c:pt>
                <c:pt idx="29">
                  <c:v>1438.7406451612906</c:v>
                </c:pt>
                <c:pt idx="30">
                  <c:v>1438.7406451612906</c:v>
                </c:pt>
                <c:pt idx="31">
                  <c:v>1438.7406451612906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57-488F-ACD7-E3C62BDA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80288"/>
        <c:axId val="166780680"/>
      </c:lineChart>
      <c:catAx>
        <c:axId val="1667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780680"/>
        <c:crosses val="autoZero"/>
        <c:auto val="1"/>
        <c:lblAlgn val="ctr"/>
        <c:lblOffset val="100"/>
        <c:noMultiLvlLbl val="0"/>
      </c:catAx>
      <c:valAx>
        <c:axId val="16678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Precipitação</a:t>
                </a:r>
                <a:r>
                  <a:rPr lang="pt-BR" baseline="0"/>
                  <a:t> Acumulada (mm)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7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3DBCE-C507-45DE-9986-48DB0B62563F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B72E7-9FC8-452B-8327-896E8115C1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81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4T16:04:31.788"/>
    </inkml:context>
    <inkml:brush xml:id="br0">
      <inkml:brushProperty name="width" value="0.15" units="cm"/>
      <inkml:brushProperty name="height" value="0.15" units="cm"/>
      <inkml:brushProperty name="color" value="#ED1C24"/>
      <inkml:brushProperty name="ignorePressure" value="1"/>
    </inkml:brush>
  </inkml:definitions>
  <inkml:trace contextRef="#ctx0" brushRef="#br0">1 2022,'20'-255,"40"7,40 5,36 14,32 15,36 16,28 26,28 22,20 26,16 31,12 29,8 33,4 31,-4 31,-8 33,-12 29,-16 31,-20 26,-28 22,-28 26,-36 16,-32 15,-36 14,-40 5,-40 7,-40 0,-40-7,-40-5,-36-14,-32-15,-36-16,-28-26,-28-22,-20-26,-16-31,-12-29,-8-33,-4-31,4-31,8-33,12-29,16-31,20-26,28-22,28-26,36-16,32-15,36-14,40-5,40-7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7473-314F-4C05-87A1-C2CFA2A81E6E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4612-88D3-4A9A-9B5C-6A61C2B09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6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1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4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6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38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66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0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64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4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2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238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95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3C75-CA4A-461F-AF4E-9BA81AE9B7C1}" type="datetimeFigureOut">
              <a:rPr lang="pt-BR" smtClean="0"/>
              <a:pPr/>
              <a:t>25/10/2017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B1A3-11D3-4445-B593-EA01E87C90F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Logo_ADASA_2009_Hor_Color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4624"/>
            <a:ext cx="25922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464412" cy="4869160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8052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70080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b="1" dirty="0"/>
              <a:t>Welber Ferreira Alves</a:t>
            </a:r>
          </a:p>
          <a:p>
            <a:pPr algn="ctr"/>
            <a:r>
              <a:rPr lang="pt-BR" b="1" dirty="0"/>
              <a:t>Coordenador de Informações Hidrológicas</a:t>
            </a:r>
          </a:p>
          <a:p>
            <a:pPr algn="ctr"/>
            <a:r>
              <a:rPr lang="pt-BR" b="1" dirty="0"/>
              <a:t>Outubro, 2017</a:t>
            </a: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7584" y="2585932"/>
            <a:ext cx="7776864" cy="15155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Situação dos Reservatórios no Distrito Federal</a:t>
            </a:r>
          </a:p>
        </p:txBody>
      </p:sp>
    </p:spTree>
    <p:extLst>
      <p:ext uri="{BB962C8B-B14F-4D97-AF65-F5344CB8AC3E}">
        <p14:creationId xmlns:p14="http://schemas.microsoft.com/office/powerpoint/2010/main" val="7306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0" y="5401185"/>
            <a:ext cx="3290212" cy="7605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4" y="1340768"/>
            <a:ext cx="8868722" cy="39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" y="1988840"/>
            <a:ext cx="8937782" cy="268859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81904" y="1340768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Acompanhamento do Sistema Descoberto</a:t>
            </a:r>
          </a:p>
        </p:txBody>
      </p:sp>
    </p:spTree>
    <p:extLst>
      <p:ext uri="{BB962C8B-B14F-4D97-AF65-F5344CB8AC3E}">
        <p14:creationId xmlns:p14="http://schemas.microsoft.com/office/powerpoint/2010/main" val="412375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26981" y="5949052"/>
            <a:ext cx="208823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Captação</a:t>
            </a: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Média 	355</a:t>
            </a:r>
            <a:r>
              <a:rPr lang="pt-BR" sz="2000" dirty="0"/>
              <a:t>  L/s </a:t>
            </a: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Máxima 	839</a:t>
            </a:r>
            <a:r>
              <a:rPr lang="pt-BR" sz="2000" dirty="0"/>
              <a:t>  L/s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123773"/>
            <a:ext cx="3321142" cy="133311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9" y="3259427"/>
            <a:ext cx="2956447" cy="184157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69" y="1151291"/>
            <a:ext cx="2956447" cy="176167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1151291"/>
            <a:ext cx="2793871" cy="167632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3245978"/>
            <a:ext cx="3081035" cy="158130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686" y="1463255"/>
            <a:ext cx="7118504" cy="4271102"/>
          </a:xfrm>
          <a:prstGeom prst="rect">
            <a:avLst/>
          </a:prstGeom>
        </p:spPr>
      </p:pic>
      <p:pic>
        <p:nvPicPr>
          <p:cNvPr id="9" name="Picture 2" descr="Logo_ADASA_2009_Hor_Col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0A8504-8494-4736-BA3B-B819CFA8C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0448" r="35825" b="7149"/>
          <a:stretch/>
        </p:blipFill>
        <p:spPr>
          <a:xfrm>
            <a:off x="251520" y="2204863"/>
            <a:ext cx="4104456" cy="352839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1C83CD4-675F-4DE2-A0D2-C15F3561F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1284" r="39763" b="6313"/>
          <a:stretch/>
        </p:blipFill>
        <p:spPr>
          <a:xfrm>
            <a:off x="5004048" y="2204864"/>
            <a:ext cx="3672408" cy="35283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F937FD-6887-4049-A12C-196B5C95D252}"/>
              </a:ext>
            </a:extLst>
          </p:cNvPr>
          <p:cNvSpPr txBox="1"/>
          <p:nvPr/>
        </p:nvSpPr>
        <p:spPr>
          <a:xfrm>
            <a:off x="1494954" y="15567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1991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9A6D83-13ED-4B4B-9AC2-B4BA532E7E4C}"/>
              </a:ext>
            </a:extLst>
          </p:cNvPr>
          <p:cNvSpPr txBox="1"/>
          <p:nvPr/>
        </p:nvSpPr>
        <p:spPr>
          <a:xfrm>
            <a:off x="6436936" y="15567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2015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ADA090-3139-4945-BCEA-2387649D26AA}"/>
              </a:ext>
            </a:extLst>
          </p:cNvPr>
          <p:cNvSpPr txBox="1"/>
          <p:nvPr/>
        </p:nvSpPr>
        <p:spPr>
          <a:xfrm>
            <a:off x="755576" y="6309320"/>
            <a:ext cx="268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Geoportal</a:t>
            </a:r>
            <a:r>
              <a:rPr lang="pt-BR" dirty="0"/>
              <a:t> - SEGETH</a:t>
            </a:r>
          </a:p>
        </p:txBody>
      </p:sp>
    </p:spTree>
    <p:extLst>
      <p:ext uri="{BB962C8B-B14F-4D97-AF65-F5344CB8AC3E}">
        <p14:creationId xmlns:p14="http://schemas.microsoft.com/office/powerpoint/2010/main" val="384607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5085184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 Vazões de 2016</a:t>
            </a:r>
          </a:p>
          <a:p>
            <a:r>
              <a:rPr lang="pt-BR" sz="1400" dirty="0"/>
              <a:t>* Captação Caesb do Sistema 1.850 L/s</a:t>
            </a:r>
          </a:p>
          <a:p>
            <a:r>
              <a:rPr lang="pt-BR" sz="1400" dirty="0"/>
              <a:t>* Captação do reservatório (500 – 1.600 L/s)</a:t>
            </a:r>
          </a:p>
          <a:p>
            <a:r>
              <a:rPr lang="pt-BR" sz="1400" dirty="0"/>
              <a:t>* Chuva a partir de outubro</a:t>
            </a:r>
          </a:p>
          <a:p>
            <a:r>
              <a:rPr lang="pt-BR" sz="1400" dirty="0"/>
              <a:t>* Nível referente ao último dia de cada mês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8920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2276872"/>
            <a:ext cx="8722465" cy="23042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17455" y="1412776"/>
            <a:ext cx="644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Acompanhamento do Sistema Torto – Santa Maria</a:t>
            </a:r>
          </a:p>
        </p:txBody>
      </p:sp>
    </p:spTree>
    <p:extLst>
      <p:ext uri="{BB962C8B-B14F-4D97-AF65-F5344CB8AC3E}">
        <p14:creationId xmlns:p14="http://schemas.microsoft.com/office/powerpoint/2010/main" val="348058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3848" y="292494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94103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2733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r="-512"/>
          <a:stretch/>
        </p:blipFill>
        <p:spPr>
          <a:xfrm>
            <a:off x="2546289" y="1422068"/>
            <a:ext cx="4425279" cy="54359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504" y="3717032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Área de contribuição da </a:t>
            </a:r>
          </a:p>
          <a:p>
            <a:r>
              <a:rPr lang="pt-BR" dirty="0"/>
              <a:t>bacia do Reservatório:</a:t>
            </a:r>
          </a:p>
          <a:p>
            <a:r>
              <a:rPr lang="pt-BR" dirty="0"/>
              <a:t>112 km²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39717" y="1052736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TORTO-SANTA MARIA</a:t>
            </a:r>
          </a:p>
        </p:txBody>
      </p:sp>
    </p:spTree>
    <p:extLst>
      <p:ext uri="{BB962C8B-B14F-4D97-AF65-F5344CB8AC3E}">
        <p14:creationId xmlns:p14="http://schemas.microsoft.com/office/powerpoint/2010/main" val="253235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678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0266"/>
            <a:ext cx="8208912" cy="532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25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26256" y="5157192"/>
            <a:ext cx="2214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MÉDIA = 1400 mm</a:t>
            </a:r>
          </a:p>
          <a:p>
            <a:r>
              <a:rPr lang="pt-BR" b="1" dirty="0">
                <a:solidFill>
                  <a:schemeClr val="tx2"/>
                </a:solidFill>
              </a:rPr>
              <a:t>2015= - 270</a:t>
            </a:r>
          </a:p>
          <a:p>
            <a:r>
              <a:rPr lang="pt-BR" b="1" dirty="0">
                <a:solidFill>
                  <a:schemeClr val="tx2"/>
                </a:solidFill>
              </a:rPr>
              <a:t>2016= - 472</a:t>
            </a:r>
          </a:p>
          <a:p>
            <a:r>
              <a:rPr lang="pt-BR" b="1" dirty="0">
                <a:solidFill>
                  <a:schemeClr val="tx2"/>
                </a:solidFill>
              </a:rPr>
              <a:t>2017(Maio)= - 482</a:t>
            </a:r>
          </a:p>
          <a:p>
            <a:r>
              <a:rPr lang="pt-BR" b="1" dirty="0">
                <a:solidFill>
                  <a:schemeClr val="tx2"/>
                </a:solidFill>
              </a:rPr>
              <a:t>Total = - 1224 ~ 1 ano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0F64274-2F75-4902-9BB6-9EE32E14A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004"/>
              </p:ext>
            </p:extLst>
          </p:nvPr>
        </p:nvGraphicFramePr>
        <p:xfrm>
          <a:off x="297343" y="1114773"/>
          <a:ext cx="6086474" cy="332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t="9713"/>
          <a:stretch/>
        </p:blipFill>
        <p:spPr>
          <a:xfrm>
            <a:off x="7213823" y="1916832"/>
            <a:ext cx="1009650" cy="4016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Tinta 9"/>
              <p14:cNvContentPartPr/>
              <p14:nvPr/>
            </p14:nvContentPartPr>
            <p14:xfrm>
              <a:off x="6804248" y="1916832"/>
              <a:ext cx="1828800" cy="1455737"/>
            </p14:xfrm>
          </p:contentPart>
        </mc:Choice>
        <mc:Fallback xmlns="">
          <p:pic>
            <p:nvPicPr>
              <p:cNvPr id="10" name="Tint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7253" y="1889827"/>
                <a:ext cx="1882789" cy="15097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12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8126212" cy="5472608"/>
          </a:xfrm>
          <a:prstGeom prst="rect">
            <a:avLst/>
          </a:prstGeom>
        </p:spPr>
      </p:pic>
      <p:sp>
        <p:nvSpPr>
          <p:cNvPr id="7" name="CaixaDeTexto 2"/>
          <p:cNvSpPr txBox="1"/>
          <p:nvPr/>
        </p:nvSpPr>
        <p:spPr>
          <a:xfrm>
            <a:off x="4067944" y="1484784"/>
            <a:ext cx="428515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/>
              <a:t>46%</a:t>
            </a:r>
          </a:p>
        </p:txBody>
      </p:sp>
      <p:sp>
        <p:nvSpPr>
          <p:cNvPr id="8" name="CaixaDeTexto 3"/>
          <p:cNvSpPr txBox="1"/>
          <p:nvPr/>
        </p:nvSpPr>
        <p:spPr>
          <a:xfrm>
            <a:off x="4067943" y="2276872"/>
            <a:ext cx="428515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/>
              <a:t>36%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496458" y="1247732"/>
            <a:ext cx="115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População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96457" y="19863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Consumo</a:t>
            </a:r>
          </a:p>
        </p:txBody>
      </p:sp>
    </p:spTree>
    <p:extLst>
      <p:ext uri="{BB962C8B-B14F-4D97-AF65-F5344CB8AC3E}">
        <p14:creationId xmlns:p14="http://schemas.microsoft.com/office/powerpoint/2010/main" val="374605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" y="1196752"/>
            <a:ext cx="90954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/>
          <a:srcRect l="17818" t="14116" r="57254" b="6326"/>
          <a:stretch>
            <a:fillRect/>
          </a:stretch>
        </p:blipFill>
        <p:spPr bwMode="auto">
          <a:xfrm>
            <a:off x="194633" y="3212976"/>
            <a:ext cx="43751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17749" t="18333" r="58597"/>
          <a:stretch>
            <a:fillRect/>
          </a:stretch>
        </p:blipFill>
        <p:spPr bwMode="auto">
          <a:xfrm>
            <a:off x="6467704" y="3212976"/>
            <a:ext cx="2056044" cy="357301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1691680" y="1412776"/>
            <a:ext cx="172819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2"/>
          </p:cNvCxnSpPr>
          <p:nvPr/>
        </p:nvCxnSpPr>
        <p:spPr>
          <a:xfrm flipH="1">
            <a:off x="323528" y="1808820"/>
            <a:ext cx="1368152" cy="1404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7" idx="6"/>
          </p:cNvCxnSpPr>
          <p:nvPr/>
        </p:nvCxnSpPr>
        <p:spPr>
          <a:xfrm>
            <a:off x="3419872" y="1808820"/>
            <a:ext cx="1149911" cy="1404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716016" y="3618724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716016" y="2930002"/>
            <a:ext cx="28803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998811" y="2915652"/>
            <a:ext cx="22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Volume útil em 30/09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998810" y="3563724"/>
            <a:ext cx="22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Volume útil em 30/03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7295" y="1412776"/>
            <a:ext cx="14623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5496" y="1497558"/>
            <a:ext cx="3600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900" dirty="0"/>
              <a:t>100</a:t>
            </a:r>
          </a:p>
          <a:p>
            <a:pPr algn="r"/>
            <a:r>
              <a:rPr lang="pt-BR" sz="900" dirty="0"/>
              <a:t>80</a:t>
            </a:r>
          </a:p>
          <a:p>
            <a:pPr algn="r"/>
            <a:r>
              <a:rPr lang="pt-BR" sz="900" dirty="0"/>
              <a:t>60</a:t>
            </a:r>
          </a:p>
          <a:p>
            <a:pPr algn="r"/>
            <a:r>
              <a:rPr lang="pt-BR" sz="900" dirty="0"/>
              <a:t>40</a:t>
            </a:r>
          </a:p>
          <a:p>
            <a:pPr algn="r"/>
            <a:r>
              <a:rPr lang="pt-BR" sz="900" dirty="0"/>
              <a:t>20</a:t>
            </a:r>
          </a:p>
          <a:p>
            <a:pPr algn="r"/>
            <a:r>
              <a:rPr lang="pt-BR" sz="900" dirty="0"/>
              <a:t>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6" y="1412776"/>
            <a:ext cx="216024" cy="8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8892480" y="1988840"/>
            <a:ext cx="112502" cy="360040"/>
            <a:chOff x="8892480" y="1988840"/>
            <a:chExt cx="112502" cy="360040"/>
          </a:xfrm>
        </p:grpSpPr>
        <p:sp>
          <p:nvSpPr>
            <p:cNvPr id="2" name="Retângulo 1"/>
            <p:cNvSpPr/>
            <p:nvPr/>
          </p:nvSpPr>
          <p:spPr>
            <a:xfrm>
              <a:off x="8892480" y="1988840"/>
              <a:ext cx="72008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8932974" y="1988840"/>
              <a:ext cx="72008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248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Operação Manual 3"/>
          <p:cNvSpPr/>
          <p:nvPr/>
        </p:nvSpPr>
        <p:spPr>
          <a:xfrm>
            <a:off x="3230218" y="3093556"/>
            <a:ext cx="2574235" cy="131425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Balão de Pensamento: Nuvem 4"/>
          <p:cNvSpPr/>
          <p:nvPr/>
        </p:nvSpPr>
        <p:spPr>
          <a:xfrm>
            <a:off x="3180523" y="1195181"/>
            <a:ext cx="566530" cy="4472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Balão de Pensamento: Nuvem 5"/>
          <p:cNvSpPr/>
          <p:nvPr/>
        </p:nvSpPr>
        <p:spPr>
          <a:xfrm>
            <a:off x="3821597" y="1195181"/>
            <a:ext cx="566530" cy="4472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Lágrima 6"/>
          <p:cNvSpPr/>
          <p:nvPr/>
        </p:nvSpPr>
        <p:spPr>
          <a:xfrm rot="-2400000">
            <a:off x="3667380" y="2067969"/>
            <a:ext cx="288235" cy="2678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Lágrima 7"/>
          <p:cNvSpPr/>
          <p:nvPr/>
        </p:nvSpPr>
        <p:spPr>
          <a:xfrm rot="-2400000">
            <a:off x="3987123" y="2067970"/>
            <a:ext cx="288235" cy="2678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Lágrima 8"/>
          <p:cNvSpPr/>
          <p:nvPr/>
        </p:nvSpPr>
        <p:spPr>
          <a:xfrm rot="-2400000">
            <a:off x="3790629" y="2458447"/>
            <a:ext cx="288235" cy="2678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Lágrima 9"/>
          <p:cNvSpPr/>
          <p:nvPr/>
        </p:nvSpPr>
        <p:spPr>
          <a:xfrm rot="-2400000">
            <a:off x="3434265" y="2446846"/>
            <a:ext cx="288235" cy="2678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Lágrima 10"/>
          <p:cNvSpPr/>
          <p:nvPr/>
        </p:nvSpPr>
        <p:spPr>
          <a:xfrm rot="-2400000">
            <a:off x="3308145" y="2098641"/>
            <a:ext cx="288235" cy="2678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2" name="Conector: Curvo 17"/>
          <p:cNvCxnSpPr/>
          <p:nvPr/>
        </p:nvCxnSpPr>
        <p:spPr>
          <a:xfrm rot="18000000" flipH="1">
            <a:off x="4707950" y="2243124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Curvo 19"/>
          <p:cNvCxnSpPr/>
          <p:nvPr/>
        </p:nvCxnSpPr>
        <p:spPr>
          <a:xfrm rot="18000000" flipH="1">
            <a:off x="4848918" y="2238722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o 20"/>
          <p:cNvCxnSpPr/>
          <p:nvPr/>
        </p:nvCxnSpPr>
        <p:spPr>
          <a:xfrm rot="18000000" flipH="1">
            <a:off x="4963218" y="2215862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o 21"/>
          <p:cNvCxnSpPr/>
          <p:nvPr/>
        </p:nvCxnSpPr>
        <p:spPr>
          <a:xfrm rot="18000000" flipH="1">
            <a:off x="5113892" y="2188049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o 22"/>
          <p:cNvCxnSpPr/>
          <p:nvPr/>
        </p:nvCxnSpPr>
        <p:spPr>
          <a:xfrm rot="18000000" flipH="1">
            <a:off x="4579841" y="2237401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o 23"/>
          <p:cNvCxnSpPr/>
          <p:nvPr/>
        </p:nvCxnSpPr>
        <p:spPr>
          <a:xfrm rot="18000000" flipH="1">
            <a:off x="5264565" y="2151410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24"/>
          <p:cNvCxnSpPr/>
          <p:nvPr/>
        </p:nvCxnSpPr>
        <p:spPr>
          <a:xfrm rot="18000000" flipH="1">
            <a:off x="4524494" y="1511978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o 25"/>
          <p:cNvCxnSpPr/>
          <p:nvPr/>
        </p:nvCxnSpPr>
        <p:spPr>
          <a:xfrm rot="18000000" flipH="1">
            <a:off x="4665463" y="1507576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o 26"/>
          <p:cNvCxnSpPr/>
          <p:nvPr/>
        </p:nvCxnSpPr>
        <p:spPr>
          <a:xfrm rot="18000000" flipH="1">
            <a:off x="4779763" y="1484716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7"/>
          <p:cNvCxnSpPr/>
          <p:nvPr/>
        </p:nvCxnSpPr>
        <p:spPr>
          <a:xfrm rot="18000000" flipH="1">
            <a:off x="4930437" y="1456903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o 28"/>
          <p:cNvCxnSpPr/>
          <p:nvPr/>
        </p:nvCxnSpPr>
        <p:spPr>
          <a:xfrm rot="18000000" flipH="1">
            <a:off x="5081110" y="1420264"/>
            <a:ext cx="543444" cy="36927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ol 22"/>
          <p:cNvSpPr/>
          <p:nvPr/>
        </p:nvSpPr>
        <p:spPr>
          <a:xfrm>
            <a:off x="5648595" y="1057715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4" name="Picture 4" descr="Resultado de imagem para torneira desenh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3" b="-1282"/>
          <a:stretch/>
        </p:blipFill>
        <p:spPr bwMode="auto">
          <a:xfrm>
            <a:off x="6274364" y="3051351"/>
            <a:ext cx="1533204" cy="19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esultado de imagem para rios 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6" y="2663688"/>
            <a:ext cx="2757614" cy="17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1850308" y="2787624"/>
            <a:ext cx="12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 0,620 m³/s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458915" y="3051351"/>
            <a:ext cx="94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3,8 m³/s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625366" y="2136745"/>
            <a:ext cx="105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1,45 m³/s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217066" y="134171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 mm</a:t>
            </a:r>
          </a:p>
        </p:txBody>
      </p:sp>
    </p:spTree>
    <p:extLst>
      <p:ext uri="{BB962C8B-B14F-4D97-AF65-F5344CB8AC3E}">
        <p14:creationId xmlns:p14="http://schemas.microsoft.com/office/powerpoint/2010/main" val="397126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Words>163</Words>
  <Application>Microsoft Office PowerPoint</Application>
  <PresentationFormat>Apresentação na tela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Regularização de canais no Distrito Federal</dc:title>
  <dc:creator>gustavo.cerqueira</dc:creator>
  <cp:lastModifiedBy>welber ferreira</cp:lastModifiedBy>
  <cp:revision>360</cp:revision>
  <dcterms:created xsi:type="dcterms:W3CDTF">2011-02-18T18:48:59Z</dcterms:created>
  <dcterms:modified xsi:type="dcterms:W3CDTF">2017-10-25T13:11:31Z</dcterms:modified>
</cp:coreProperties>
</file>