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15" r:id="rId2"/>
    <p:sldId id="314" r:id="rId3"/>
    <p:sldId id="324" r:id="rId4"/>
    <p:sldId id="326" r:id="rId5"/>
    <p:sldId id="345" r:id="rId6"/>
    <p:sldId id="342" r:id="rId7"/>
    <p:sldId id="327" r:id="rId8"/>
    <p:sldId id="328" r:id="rId9"/>
    <p:sldId id="330" r:id="rId10"/>
    <p:sldId id="329" r:id="rId11"/>
    <p:sldId id="339" r:id="rId12"/>
    <p:sldId id="340" r:id="rId13"/>
    <p:sldId id="331" r:id="rId14"/>
    <p:sldId id="341" r:id="rId15"/>
    <p:sldId id="332" r:id="rId16"/>
    <p:sldId id="333" r:id="rId17"/>
    <p:sldId id="343" r:id="rId18"/>
    <p:sldId id="344" r:id="rId19"/>
    <p:sldId id="318" r:id="rId20"/>
  </p:sldIdLst>
  <p:sldSz cx="12192000" cy="6858000"/>
  <p:notesSz cx="6805613" cy="99393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B861"/>
    <a:srgbClr val="6083CB"/>
    <a:srgbClr val="FFC746"/>
    <a:srgbClr val="AF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88" autoAdjust="0"/>
    <p:restoredTop sz="90775" autoAdjust="0"/>
  </p:normalViewPr>
  <p:slideViewPr>
    <p:cSldViewPr snapToGrid="0">
      <p:cViewPr varScale="1">
        <p:scale>
          <a:sx n="70" d="100"/>
          <a:sy n="70" d="100"/>
        </p:scale>
        <p:origin x="84" y="1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34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3150" y="-9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49DACE-C4DA-4231-A109-2BC25FB99BA3}" type="doc">
      <dgm:prSet loTypeId="urn:microsoft.com/office/officeart/2005/8/layout/radial6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F5AB64E1-16A6-4876-AC22-AB6965D2F878}">
      <dgm:prSet phldrT="[Texto]" custT="1"/>
      <dgm:spPr/>
      <dgm:t>
        <a:bodyPr lIns="0" rIns="0"/>
        <a:lstStyle/>
        <a:p>
          <a:r>
            <a:rPr lang="pt-B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ENFRENTAMENTO</a:t>
          </a:r>
        </a:p>
        <a:p>
          <a:r>
            <a:rPr lang="pt-B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</a:t>
          </a:r>
        </a:p>
        <a:p>
          <a:r>
            <a:rPr lang="pt-B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CRISE HÍDRICA</a:t>
          </a:r>
          <a:endParaRPr lang="pt-BR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C69B36-3462-44CD-9C14-B3D7DC4D49C7}" type="parTrans" cxnId="{D5A30A37-B098-4C15-89EC-8D3A571BEA7B}">
      <dgm:prSet/>
      <dgm:spPr/>
      <dgm:t>
        <a:bodyPr/>
        <a:lstStyle/>
        <a:p>
          <a:endParaRPr lang="pt-BR"/>
        </a:p>
      </dgm:t>
    </dgm:pt>
    <dgm:pt modelId="{6F085235-9E59-4892-A190-1F15000FF4F1}" type="sibTrans" cxnId="{D5A30A37-B098-4C15-89EC-8D3A571BEA7B}">
      <dgm:prSet/>
      <dgm:spPr/>
      <dgm:t>
        <a:bodyPr/>
        <a:lstStyle/>
        <a:p>
          <a:endParaRPr lang="pt-BR"/>
        </a:p>
      </dgm:t>
    </dgm:pt>
    <dgm:pt modelId="{C41FD2DE-A230-46AF-ACE4-12D381BF420C}">
      <dgm:prSet phldrT="[Texto]" custT="1"/>
      <dgm:spPr>
        <a:solidFill>
          <a:srgbClr val="7030A0"/>
        </a:solidFill>
      </dgm:spPr>
      <dgm:t>
        <a:bodyPr lIns="0" rIns="0"/>
        <a:lstStyle/>
        <a:p>
          <a:r>
            <a:rPr lang="pt-B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FISCALIZAÇÃO</a:t>
          </a:r>
          <a:endParaRPr lang="pt-BR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730F338-25EA-4EEA-992A-B5F737DDD624}" type="parTrans" cxnId="{6AB35E05-D09A-4980-B281-4D027DCEB65C}">
      <dgm:prSet/>
      <dgm:spPr/>
      <dgm:t>
        <a:bodyPr/>
        <a:lstStyle/>
        <a:p>
          <a:endParaRPr lang="pt-BR"/>
        </a:p>
      </dgm:t>
    </dgm:pt>
    <dgm:pt modelId="{B828F8F5-FC6A-4118-BA6C-42671C6FB0DA}" type="sibTrans" cxnId="{6AB35E05-D09A-4980-B281-4D027DCEB65C}">
      <dgm:prSet/>
      <dgm:spPr>
        <a:gradFill rotWithShape="0">
          <a:gsLst>
            <a:gs pos="48000">
              <a:srgbClr val="7030A0"/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6000000" scaled="0"/>
        </a:gradFill>
      </dgm:spPr>
      <dgm:t>
        <a:bodyPr/>
        <a:lstStyle/>
        <a:p>
          <a:endParaRPr lang="pt-BR"/>
        </a:p>
      </dgm:t>
    </dgm:pt>
    <dgm:pt modelId="{B463B99D-2B48-4C33-9CA3-5BBD21811BB0}">
      <dgm:prSet phldrT="[Texto]" custT="1"/>
      <dgm:spPr>
        <a:gradFill rotWithShape="0">
          <a:gsLst>
            <a:gs pos="0">
              <a:srgbClr val="AFAFAF"/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 lIns="0" rIns="0"/>
        <a:lstStyle/>
        <a:p>
          <a:r>
            <a:rPr lang="pt-BR" sz="1600" b="1" dirty="0" smtClean="0"/>
            <a:t>REGULAÇÃO</a:t>
          </a:r>
          <a:endParaRPr lang="pt-BR" sz="1600" b="1" dirty="0"/>
        </a:p>
      </dgm:t>
    </dgm:pt>
    <dgm:pt modelId="{C9C7B999-0EA4-462A-8FAF-BDF3A0CC5709}" type="parTrans" cxnId="{DF10A91A-B151-49EC-AD3F-04680E91240C}">
      <dgm:prSet/>
      <dgm:spPr/>
      <dgm:t>
        <a:bodyPr/>
        <a:lstStyle/>
        <a:p>
          <a:endParaRPr lang="pt-BR"/>
        </a:p>
      </dgm:t>
    </dgm:pt>
    <dgm:pt modelId="{E3F302FC-410A-471C-9447-AF9DD5D40EE1}" type="sibTrans" cxnId="{DF10A91A-B151-49EC-AD3F-04680E91240C}">
      <dgm:prSet/>
      <dgm:spPr/>
      <dgm:t>
        <a:bodyPr/>
        <a:lstStyle/>
        <a:p>
          <a:endParaRPr lang="pt-BR"/>
        </a:p>
      </dgm:t>
    </dgm:pt>
    <dgm:pt modelId="{6FF69DB9-7524-47F0-84C0-AA1560234736}">
      <dgm:prSet phldrT="[Texto]" custT="1"/>
      <dgm:spPr>
        <a:gradFill rotWithShape="0">
          <a:gsLst>
            <a:gs pos="0">
              <a:srgbClr val="FFC746"/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 lIns="0" rIns="0"/>
        <a:lstStyle/>
        <a:p>
          <a:r>
            <a:rPr lang="pt-B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INFRA</a:t>
          </a:r>
        </a:p>
        <a:p>
          <a:r>
            <a:rPr lang="pt-B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ESTRUTURA</a:t>
          </a:r>
          <a:endParaRPr lang="pt-BR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3C14F71-701D-47CF-863C-3243BC5EEBDA}" type="parTrans" cxnId="{61AA5BDA-E5D3-4B80-8B79-32CFCB7A782E}">
      <dgm:prSet/>
      <dgm:spPr/>
      <dgm:t>
        <a:bodyPr/>
        <a:lstStyle/>
        <a:p>
          <a:endParaRPr lang="pt-BR"/>
        </a:p>
      </dgm:t>
    </dgm:pt>
    <dgm:pt modelId="{FAB1FD22-049A-4D43-8A63-2449379EF685}" type="sibTrans" cxnId="{61AA5BDA-E5D3-4B80-8B79-32CFCB7A782E}">
      <dgm:prSet/>
      <dgm:spPr/>
      <dgm:t>
        <a:bodyPr/>
        <a:lstStyle/>
        <a:p>
          <a:endParaRPr lang="pt-BR"/>
        </a:p>
      </dgm:t>
    </dgm:pt>
    <dgm:pt modelId="{C35F74A1-D79A-4E7F-8401-C24DC8F53341}">
      <dgm:prSet phldrT="[Texto]" custT="1"/>
      <dgm:spPr>
        <a:gradFill rotWithShape="0">
          <a:gsLst>
            <a:gs pos="0">
              <a:srgbClr val="6083CB"/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 lIns="0" rIns="0"/>
        <a:lstStyle/>
        <a:p>
          <a:r>
            <a:rPr lang="pt-B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EDUCAÇÃO</a:t>
          </a:r>
          <a:endParaRPr lang="pt-BR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51481DD-F7F3-459C-AE74-E72FF457EC68}" type="parTrans" cxnId="{33474FB2-EC9C-475C-A8DF-264C2A533361}">
      <dgm:prSet/>
      <dgm:spPr/>
      <dgm:t>
        <a:bodyPr/>
        <a:lstStyle/>
        <a:p>
          <a:endParaRPr lang="pt-BR"/>
        </a:p>
      </dgm:t>
    </dgm:pt>
    <dgm:pt modelId="{A091552E-8564-44A3-899A-38518D2786DD}" type="sibTrans" cxnId="{33474FB2-EC9C-475C-A8DF-264C2A533361}">
      <dgm:prSet/>
      <dgm:spPr/>
      <dgm:t>
        <a:bodyPr/>
        <a:lstStyle/>
        <a:p>
          <a:endParaRPr lang="pt-BR"/>
        </a:p>
      </dgm:t>
    </dgm:pt>
    <dgm:pt modelId="{265756FB-B327-4C12-A5ED-CFE385348243}">
      <dgm:prSet phldrT="[Texto]" custT="1"/>
      <dgm:spPr>
        <a:gradFill rotWithShape="0">
          <a:gsLst>
            <a:gs pos="0">
              <a:srgbClr val="81B861"/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 lIns="0" tIns="36000" rIns="0"/>
        <a:lstStyle/>
        <a:p>
          <a:r>
            <a:rPr lang="pt-B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COMUNICAÇÃO</a:t>
          </a:r>
          <a:endParaRPr lang="pt-BR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6274D6B-20E3-4765-AB27-0FFFBC79BF0D}" type="parTrans" cxnId="{4F9FE329-0E76-401F-9CD1-EA004A52C8CC}">
      <dgm:prSet/>
      <dgm:spPr/>
      <dgm:t>
        <a:bodyPr/>
        <a:lstStyle/>
        <a:p>
          <a:endParaRPr lang="pt-BR"/>
        </a:p>
      </dgm:t>
    </dgm:pt>
    <dgm:pt modelId="{815984AC-6760-4C12-B027-65709CDFAAFE}" type="sibTrans" cxnId="{4F9FE329-0E76-401F-9CD1-EA004A52C8CC}">
      <dgm:prSet/>
      <dgm:spPr/>
      <dgm:t>
        <a:bodyPr/>
        <a:lstStyle/>
        <a:p>
          <a:endParaRPr lang="pt-BR"/>
        </a:p>
      </dgm:t>
    </dgm:pt>
    <dgm:pt modelId="{0F3406B3-A31B-4DBB-B879-7213A016A046}">
      <dgm:prSet phldrT="[Texto]" custT="1"/>
      <dgm:spPr/>
      <dgm:t>
        <a:bodyPr lIns="0" rIns="0"/>
        <a:lstStyle/>
        <a:p>
          <a:r>
            <a:rPr lang="pt-BR" sz="16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SÓCIO-ECONÔMICA</a:t>
          </a:r>
          <a:endParaRPr lang="pt-BR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D33C39-0DC3-4FF7-8C9D-382CEE6E1A32}" type="parTrans" cxnId="{91AA5961-5234-437E-BE1E-AED5E675679F}">
      <dgm:prSet/>
      <dgm:spPr/>
      <dgm:t>
        <a:bodyPr/>
        <a:lstStyle/>
        <a:p>
          <a:endParaRPr lang="pt-BR"/>
        </a:p>
      </dgm:t>
    </dgm:pt>
    <dgm:pt modelId="{B583F602-94EE-4B11-9BA5-FC66BFDB0582}" type="sibTrans" cxnId="{91AA5961-5234-437E-BE1E-AED5E675679F}">
      <dgm:prSet/>
      <dgm:spPr/>
      <dgm:t>
        <a:bodyPr/>
        <a:lstStyle/>
        <a:p>
          <a:endParaRPr lang="pt-BR"/>
        </a:p>
      </dgm:t>
    </dgm:pt>
    <dgm:pt modelId="{7C6F3FB0-B90D-432F-9531-8240D5D2B31F}" type="pres">
      <dgm:prSet presAssocID="{3249DACE-C4DA-4231-A109-2BC25FB99BA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122D3C9-9B67-4DFB-B04A-51FEB2837314}" type="pres">
      <dgm:prSet presAssocID="{F5AB64E1-16A6-4876-AC22-AB6965D2F878}" presName="centerShape" presStyleLbl="node0" presStyleIdx="0" presStyleCnt="1" custScaleX="107843" custScaleY="98387" custLinFactNeighborX="-588" custLinFactNeighborY="-1176"/>
      <dgm:spPr/>
      <dgm:t>
        <a:bodyPr/>
        <a:lstStyle/>
        <a:p>
          <a:endParaRPr lang="pt-BR"/>
        </a:p>
      </dgm:t>
    </dgm:pt>
    <dgm:pt modelId="{04C0CA59-A60A-41D7-8976-127F55512812}" type="pres">
      <dgm:prSet presAssocID="{C41FD2DE-A230-46AF-ACE4-12D381BF420C}" presName="node" presStyleLbl="node1" presStyleIdx="0" presStyleCnt="6" custScaleX="134701" custScaleY="88937" custRadScaleRad="103628" custRadScaleInc="-919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ECE2F04-CDA9-4B94-A170-C288CBD7E4B6}" type="pres">
      <dgm:prSet presAssocID="{C41FD2DE-A230-46AF-ACE4-12D381BF420C}" presName="dummy" presStyleCnt="0"/>
      <dgm:spPr/>
    </dgm:pt>
    <dgm:pt modelId="{AC7B5400-8B47-405D-BFA6-40301E7C35B8}" type="pres">
      <dgm:prSet presAssocID="{B828F8F5-FC6A-4118-BA6C-42671C6FB0DA}" presName="sibTrans" presStyleLbl="sibTrans2D1" presStyleIdx="0" presStyleCnt="6" custScaleX="116263" custScaleY="105493"/>
      <dgm:spPr/>
      <dgm:t>
        <a:bodyPr/>
        <a:lstStyle/>
        <a:p>
          <a:endParaRPr lang="pt-BR"/>
        </a:p>
      </dgm:t>
    </dgm:pt>
    <dgm:pt modelId="{535A92E8-7EE5-440E-8C11-1A7372427C43}" type="pres">
      <dgm:prSet presAssocID="{B463B99D-2B48-4C33-9CA3-5BBD21811BB0}" presName="node" presStyleLbl="node1" presStyleIdx="1" presStyleCnt="6" custScaleX="131775" custScaleY="97346" custRadScaleRad="113045" custRadScaleInc="3240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4DF6F5-976E-429E-AC1E-986CEF7B7D3D}" type="pres">
      <dgm:prSet presAssocID="{B463B99D-2B48-4C33-9CA3-5BBD21811BB0}" presName="dummy" presStyleCnt="0"/>
      <dgm:spPr/>
    </dgm:pt>
    <dgm:pt modelId="{CD44F802-BDC1-422A-8677-D965A306FB7F}" type="pres">
      <dgm:prSet presAssocID="{E3F302FC-410A-471C-9447-AF9DD5D40EE1}" presName="sibTrans" presStyleLbl="sibTrans2D1" presStyleIdx="1" presStyleCnt="6" custScaleX="114614"/>
      <dgm:spPr/>
      <dgm:t>
        <a:bodyPr/>
        <a:lstStyle/>
        <a:p>
          <a:endParaRPr lang="pt-BR"/>
        </a:p>
      </dgm:t>
    </dgm:pt>
    <dgm:pt modelId="{41EF6E4D-EB95-424A-A07C-8CFE76ADBE60}" type="pres">
      <dgm:prSet presAssocID="{6FF69DB9-7524-47F0-84C0-AA1560234736}" presName="node" presStyleLbl="node1" presStyleIdx="2" presStyleCnt="6" custScaleX="133821" custScaleY="89335" custRadScaleRad="111789" custRadScaleInc="-1696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620A983-60C5-4B12-BF2D-DE0FD1C4255C}" type="pres">
      <dgm:prSet presAssocID="{6FF69DB9-7524-47F0-84C0-AA1560234736}" presName="dummy" presStyleCnt="0"/>
      <dgm:spPr/>
    </dgm:pt>
    <dgm:pt modelId="{8A753623-F5B6-4ED2-8A77-0CED5262617D}" type="pres">
      <dgm:prSet presAssocID="{FAB1FD22-049A-4D43-8A63-2449379EF685}" presName="sibTrans" presStyleLbl="sibTrans2D1" presStyleIdx="2" presStyleCnt="6" custScaleX="105096" custScaleY="111292"/>
      <dgm:spPr/>
      <dgm:t>
        <a:bodyPr/>
        <a:lstStyle/>
        <a:p>
          <a:endParaRPr lang="pt-BR"/>
        </a:p>
      </dgm:t>
    </dgm:pt>
    <dgm:pt modelId="{0EE17670-1E37-427E-9EF2-562638CEAEB9}" type="pres">
      <dgm:prSet presAssocID="{C35F74A1-D79A-4E7F-8401-C24DC8F53341}" presName="node" presStyleLbl="node1" presStyleIdx="3" presStyleCnt="6" custScaleX="128918" custScaleY="90793" custRadScaleRad="100637" custRadScaleInc="38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C85E2EC-BF31-4AD2-A48A-3DA50DB1499D}" type="pres">
      <dgm:prSet presAssocID="{C35F74A1-D79A-4E7F-8401-C24DC8F53341}" presName="dummy" presStyleCnt="0"/>
      <dgm:spPr/>
    </dgm:pt>
    <dgm:pt modelId="{C9BF6B7D-A7D2-4263-85B8-36FE9649F888}" type="pres">
      <dgm:prSet presAssocID="{A091552E-8564-44A3-899A-38518D2786DD}" presName="sibTrans" presStyleLbl="sibTrans2D1" presStyleIdx="3" presStyleCnt="6" custScaleX="111602" custScaleY="113273"/>
      <dgm:spPr/>
      <dgm:t>
        <a:bodyPr/>
        <a:lstStyle/>
        <a:p>
          <a:endParaRPr lang="pt-BR"/>
        </a:p>
      </dgm:t>
    </dgm:pt>
    <dgm:pt modelId="{91EBDEA1-3801-41D7-B38A-9517A5F5365D}" type="pres">
      <dgm:prSet presAssocID="{265756FB-B327-4C12-A5ED-CFE385348243}" presName="node" presStyleLbl="node1" presStyleIdx="4" presStyleCnt="6" custScaleX="140620" custScaleY="89404" custRadScaleRad="105659" custRadScaleInc="878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E315BC6-79B1-499B-BB0D-7A2090EE16C4}" type="pres">
      <dgm:prSet presAssocID="{265756FB-B327-4C12-A5ED-CFE385348243}" presName="dummy" presStyleCnt="0"/>
      <dgm:spPr/>
    </dgm:pt>
    <dgm:pt modelId="{1FC050C4-CB23-48F3-8E80-830F2E9ABE60}" type="pres">
      <dgm:prSet presAssocID="{815984AC-6760-4C12-B027-65709CDFAAFE}" presName="sibTrans" presStyleLbl="sibTrans2D1" presStyleIdx="4" presStyleCnt="6" custScaleX="108741" custScaleY="119889"/>
      <dgm:spPr/>
      <dgm:t>
        <a:bodyPr/>
        <a:lstStyle/>
        <a:p>
          <a:endParaRPr lang="pt-BR"/>
        </a:p>
      </dgm:t>
    </dgm:pt>
    <dgm:pt modelId="{C9EE029F-ABA1-4F4F-9E87-70E27AEEBC6B}" type="pres">
      <dgm:prSet presAssocID="{0F3406B3-A31B-4DBB-B879-7213A016A046}" presName="node" presStyleLbl="node1" presStyleIdx="5" presStyleCnt="6" custScaleX="128419" custScaleY="90799" custRadScaleRad="118198" custRadScaleInc="-4132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E2BC5BF-95C8-4892-B694-AA0D0EDC7D86}" type="pres">
      <dgm:prSet presAssocID="{0F3406B3-A31B-4DBB-B879-7213A016A046}" presName="dummy" presStyleCnt="0"/>
      <dgm:spPr/>
    </dgm:pt>
    <dgm:pt modelId="{E50A477D-A8AE-4493-8753-D74462AB495A}" type="pres">
      <dgm:prSet presAssocID="{B583F602-94EE-4B11-9BA5-FC66BFDB0582}" presName="sibTrans" presStyleLbl="sibTrans2D1" presStyleIdx="5" presStyleCnt="6" custScaleX="112136" custScaleY="105646"/>
      <dgm:spPr/>
      <dgm:t>
        <a:bodyPr/>
        <a:lstStyle/>
        <a:p>
          <a:endParaRPr lang="pt-BR"/>
        </a:p>
      </dgm:t>
    </dgm:pt>
  </dgm:ptLst>
  <dgm:cxnLst>
    <dgm:cxn modelId="{C319A6DE-66F1-482B-A588-BBE24912B101}" type="presOf" srcId="{C35F74A1-D79A-4E7F-8401-C24DC8F53341}" destId="{0EE17670-1E37-427E-9EF2-562638CEAEB9}" srcOrd="0" destOrd="0" presId="urn:microsoft.com/office/officeart/2005/8/layout/radial6"/>
    <dgm:cxn modelId="{33474FB2-EC9C-475C-A8DF-264C2A533361}" srcId="{F5AB64E1-16A6-4876-AC22-AB6965D2F878}" destId="{C35F74A1-D79A-4E7F-8401-C24DC8F53341}" srcOrd="3" destOrd="0" parTransId="{551481DD-F7F3-459C-AE74-E72FF457EC68}" sibTransId="{A091552E-8564-44A3-899A-38518D2786DD}"/>
    <dgm:cxn modelId="{101C36DA-3361-4A37-896D-7627A65D46CD}" type="presOf" srcId="{815984AC-6760-4C12-B027-65709CDFAAFE}" destId="{1FC050C4-CB23-48F3-8E80-830F2E9ABE60}" srcOrd="0" destOrd="0" presId="urn:microsoft.com/office/officeart/2005/8/layout/radial6"/>
    <dgm:cxn modelId="{004E9CF0-BFB3-45BB-90D6-ACBA78B9C88B}" type="presOf" srcId="{FAB1FD22-049A-4D43-8A63-2449379EF685}" destId="{8A753623-F5B6-4ED2-8A77-0CED5262617D}" srcOrd="0" destOrd="0" presId="urn:microsoft.com/office/officeart/2005/8/layout/radial6"/>
    <dgm:cxn modelId="{6AB35E05-D09A-4980-B281-4D027DCEB65C}" srcId="{F5AB64E1-16A6-4876-AC22-AB6965D2F878}" destId="{C41FD2DE-A230-46AF-ACE4-12D381BF420C}" srcOrd="0" destOrd="0" parTransId="{E730F338-25EA-4EEA-992A-B5F737DDD624}" sibTransId="{B828F8F5-FC6A-4118-BA6C-42671C6FB0DA}"/>
    <dgm:cxn modelId="{853E5023-3705-4230-BA19-30FFB84B9F54}" type="presOf" srcId="{A091552E-8564-44A3-899A-38518D2786DD}" destId="{C9BF6B7D-A7D2-4263-85B8-36FE9649F888}" srcOrd="0" destOrd="0" presId="urn:microsoft.com/office/officeart/2005/8/layout/radial6"/>
    <dgm:cxn modelId="{4F9FE329-0E76-401F-9CD1-EA004A52C8CC}" srcId="{F5AB64E1-16A6-4876-AC22-AB6965D2F878}" destId="{265756FB-B327-4C12-A5ED-CFE385348243}" srcOrd="4" destOrd="0" parTransId="{86274D6B-20E3-4765-AB27-0FFFBC79BF0D}" sibTransId="{815984AC-6760-4C12-B027-65709CDFAAFE}"/>
    <dgm:cxn modelId="{42068B98-01E4-4E39-9E5E-DF7D3AA8ABAC}" type="presOf" srcId="{0F3406B3-A31B-4DBB-B879-7213A016A046}" destId="{C9EE029F-ABA1-4F4F-9E87-70E27AEEBC6B}" srcOrd="0" destOrd="0" presId="urn:microsoft.com/office/officeart/2005/8/layout/radial6"/>
    <dgm:cxn modelId="{F233F05D-B22F-4C80-BC0D-DECF2276061A}" type="presOf" srcId="{B828F8F5-FC6A-4118-BA6C-42671C6FB0DA}" destId="{AC7B5400-8B47-405D-BFA6-40301E7C35B8}" srcOrd="0" destOrd="0" presId="urn:microsoft.com/office/officeart/2005/8/layout/radial6"/>
    <dgm:cxn modelId="{DF10A91A-B151-49EC-AD3F-04680E91240C}" srcId="{F5AB64E1-16A6-4876-AC22-AB6965D2F878}" destId="{B463B99D-2B48-4C33-9CA3-5BBD21811BB0}" srcOrd="1" destOrd="0" parTransId="{C9C7B999-0EA4-462A-8FAF-BDF3A0CC5709}" sibTransId="{E3F302FC-410A-471C-9447-AF9DD5D40EE1}"/>
    <dgm:cxn modelId="{237DCED2-FFDF-44CF-BAFA-C0A9DC8F5516}" type="presOf" srcId="{B583F602-94EE-4B11-9BA5-FC66BFDB0582}" destId="{E50A477D-A8AE-4493-8753-D74462AB495A}" srcOrd="0" destOrd="0" presId="urn:microsoft.com/office/officeart/2005/8/layout/radial6"/>
    <dgm:cxn modelId="{61AA5BDA-E5D3-4B80-8B79-32CFCB7A782E}" srcId="{F5AB64E1-16A6-4876-AC22-AB6965D2F878}" destId="{6FF69DB9-7524-47F0-84C0-AA1560234736}" srcOrd="2" destOrd="0" parTransId="{13C14F71-701D-47CF-863C-3243BC5EEBDA}" sibTransId="{FAB1FD22-049A-4D43-8A63-2449379EF685}"/>
    <dgm:cxn modelId="{D5A30A37-B098-4C15-89EC-8D3A571BEA7B}" srcId="{3249DACE-C4DA-4231-A109-2BC25FB99BA3}" destId="{F5AB64E1-16A6-4876-AC22-AB6965D2F878}" srcOrd="0" destOrd="0" parTransId="{0EC69B36-3462-44CD-9C14-B3D7DC4D49C7}" sibTransId="{6F085235-9E59-4892-A190-1F15000FF4F1}"/>
    <dgm:cxn modelId="{50F348FA-D738-4F17-A803-E39B8B2E4EA8}" type="presOf" srcId="{B463B99D-2B48-4C33-9CA3-5BBD21811BB0}" destId="{535A92E8-7EE5-440E-8C11-1A7372427C43}" srcOrd="0" destOrd="0" presId="urn:microsoft.com/office/officeart/2005/8/layout/radial6"/>
    <dgm:cxn modelId="{7171D45A-7EBA-4467-8103-D79B6ED79BE7}" type="presOf" srcId="{265756FB-B327-4C12-A5ED-CFE385348243}" destId="{91EBDEA1-3801-41D7-B38A-9517A5F5365D}" srcOrd="0" destOrd="0" presId="urn:microsoft.com/office/officeart/2005/8/layout/radial6"/>
    <dgm:cxn modelId="{AEF74FEC-5E38-4DE5-8A04-09ED48593CBF}" type="presOf" srcId="{E3F302FC-410A-471C-9447-AF9DD5D40EE1}" destId="{CD44F802-BDC1-422A-8677-D965A306FB7F}" srcOrd="0" destOrd="0" presId="urn:microsoft.com/office/officeart/2005/8/layout/radial6"/>
    <dgm:cxn modelId="{0AC95CF0-8CDB-46E5-8C17-31EBB3213F80}" type="presOf" srcId="{6FF69DB9-7524-47F0-84C0-AA1560234736}" destId="{41EF6E4D-EB95-424A-A07C-8CFE76ADBE60}" srcOrd="0" destOrd="0" presId="urn:microsoft.com/office/officeart/2005/8/layout/radial6"/>
    <dgm:cxn modelId="{D39C3DD2-4B67-4FB0-A211-5C465DAC6F5B}" type="presOf" srcId="{3249DACE-C4DA-4231-A109-2BC25FB99BA3}" destId="{7C6F3FB0-B90D-432F-9531-8240D5D2B31F}" srcOrd="0" destOrd="0" presId="urn:microsoft.com/office/officeart/2005/8/layout/radial6"/>
    <dgm:cxn modelId="{91AA5961-5234-437E-BE1E-AED5E675679F}" srcId="{F5AB64E1-16A6-4876-AC22-AB6965D2F878}" destId="{0F3406B3-A31B-4DBB-B879-7213A016A046}" srcOrd="5" destOrd="0" parTransId="{FBD33C39-0DC3-4FF7-8C9D-382CEE6E1A32}" sibTransId="{B583F602-94EE-4B11-9BA5-FC66BFDB0582}"/>
    <dgm:cxn modelId="{5EEAD3F7-29BE-4648-852D-C4DE63B79C2A}" type="presOf" srcId="{C41FD2DE-A230-46AF-ACE4-12D381BF420C}" destId="{04C0CA59-A60A-41D7-8976-127F55512812}" srcOrd="0" destOrd="0" presId="urn:microsoft.com/office/officeart/2005/8/layout/radial6"/>
    <dgm:cxn modelId="{443B084B-6A8A-4657-BE81-3CDF8E351906}" type="presOf" srcId="{F5AB64E1-16A6-4876-AC22-AB6965D2F878}" destId="{4122D3C9-9B67-4DFB-B04A-51FEB2837314}" srcOrd="0" destOrd="0" presId="urn:microsoft.com/office/officeart/2005/8/layout/radial6"/>
    <dgm:cxn modelId="{C5587CBF-7BF6-40BD-ABB9-7EECB2A66407}" type="presParOf" srcId="{7C6F3FB0-B90D-432F-9531-8240D5D2B31F}" destId="{4122D3C9-9B67-4DFB-B04A-51FEB2837314}" srcOrd="0" destOrd="0" presId="urn:microsoft.com/office/officeart/2005/8/layout/radial6"/>
    <dgm:cxn modelId="{333BD3A5-8EB1-4911-8B71-F32618105895}" type="presParOf" srcId="{7C6F3FB0-B90D-432F-9531-8240D5D2B31F}" destId="{04C0CA59-A60A-41D7-8976-127F55512812}" srcOrd="1" destOrd="0" presId="urn:microsoft.com/office/officeart/2005/8/layout/radial6"/>
    <dgm:cxn modelId="{5B224377-47CF-4FF2-83A7-EA5821FEE8B5}" type="presParOf" srcId="{7C6F3FB0-B90D-432F-9531-8240D5D2B31F}" destId="{AECE2F04-CDA9-4B94-A170-C288CBD7E4B6}" srcOrd="2" destOrd="0" presId="urn:microsoft.com/office/officeart/2005/8/layout/radial6"/>
    <dgm:cxn modelId="{513FFA6A-C3FA-4D02-ADDA-FB874128D4D0}" type="presParOf" srcId="{7C6F3FB0-B90D-432F-9531-8240D5D2B31F}" destId="{AC7B5400-8B47-405D-BFA6-40301E7C35B8}" srcOrd="3" destOrd="0" presId="urn:microsoft.com/office/officeart/2005/8/layout/radial6"/>
    <dgm:cxn modelId="{4BDB3BED-F784-4F49-9EC0-63D92B122F3E}" type="presParOf" srcId="{7C6F3FB0-B90D-432F-9531-8240D5D2B31F}" destId="{535A92E8-7EE5-440E-8C11-1A7372427C43}" srcOrd="4" destOrd="0" presId="urn:microsoft.com/office/officeart/2005/8/layout/radial6"/>
    <dgm:cxn modelId="{F76CF053-C836-49D5-9D80-938EC4665DA1}" type="presParOf" srcId="{7C6F3FB0-B90D-432F-9531-8240D5D2B31F}" destId="{E44DF6F5-976E-429E-AC1E-986CEF7B7D3D}" srcOrd="5" destOrd="0" presId="urn:microsoft.com/office/officeart/2005/8/layout/radial6"/>
    <dgm:cxn modelId="{13B0A59F-B9AF-4A3B-926D-E37AB881E803}" type="presParOf" srcId="{7C6F3FB0-B90D-432F-9531-8240D5D2B31F}" destId="{CD44F802-BDC1-422A-8677-D965A306FB7F}" srcOrd="6" destOrd="0" presId="urn:microsoft.com/office/officeart/2005/8/layout/radial6"/>
    <dgm:cxn modelId="{4C237A71-C779-40F4-826B-4EBDE221ED38}" type="presParOf" srcId="{7C6F3FB0-B90D-432F-9531-8240D5D2B31F}" destId="{41EF6E4D-EB95-424A-A07C-8CFE76ADBE60}" srcOrd="7" destOrd="0" presId="urn:microsoft.com/office/officeart/2005/8/layout/radial6"/>
    <dgm:cxn modelId="{7AEA3248-F44A-4273-ABAC-9638EC3584E1}" type="presParOf" srcId="{7C6F3FB0-B90D-432F-9531-8240D5D2B31F}" destId="{6620A983-60C5-4B12-BF2D-DE0FD1C4255C}" srcOrd="8" destOrd="0" presId="urn:microsoft.com/office/officeart/2005/8/layout/radial6"/>
    <dgm:cxn modelId="{E71DAC2D-408A-463E-A923-E56122396301}" type="presParOf" srcId="{7C6F3FB0-B90D-432F-9531-8240D5D2B31F}" destId="{8A753623-F5B6-4ED2-8A77-0CED5262617D}" srcOrd="9" destOrd="0" presId="urn:microsoft.com/office/officeart/2005/8/layout/radial6"/>
    <dgm:cxn modelId="{AF1DC43B-1B5C-4A86-A77F-06836121E3E4}" type="presParOf" srcId="{7C6F3FB0-B90D-432F-9531-8240D5D2B31F}" destId="{0EE17670-1E37-427E-9EF2-562638CEAEB9}" srcOrd="10" destOrd="0" presId="urn:microsoft.com/office/officeart/2005/8/layout/radial6"/>
    <dgm:cxn modelId="{30215A60-42ED-4847-8E23-C7A8A6BCE646}" type="presParOf" srcId="{7C6F3FB0-B90D-432F-9531-8240D5D2B31F}" destId="{4C85E2EC-BF31-4AD2-A48A-3DA50DB1499D}" srcOrd="11" destOrd="0" presId="urn:microsoft.com/office/officeart/2005/8/layout/radial6"/>
    <dgm:cxn modelId="{D9182D9C-A1A4-4526-B494-AFD9817FB7C9}" type="presParOf" srcId="{7C6F3FB0-B90D-432F-9531-8240D5D2B31F}" destId="{C9BF6B7D-A7D2-4263-85B8-36FE9649F888}" srcOrd="12" destOrd="0" presId="urn:microsoft.com/office/officeart/2005/8/layout/radial6"/>
    <dgm:cxn modelId="{A1E4B404-6FEE-4619-AD4C-A973BF3FEA0D}" type="presParOf" srcId="{7C6F3FB0-B90D-432F-9531-8240D5D2B31F}" destId="{91EBDEA1-3801-41D7-B38A-9517A5F5365D}" srcOrd="13" destOrd="0" presId="urn:microsoft.com/office/officeart/2005/8/layout/radial6"/>
    <dgm:cxn modelId="{3B7BBD92-9133-4285-9DCF-BD4A3074F0E8}" type="presParOf" srcId="{7C6F3FB0-B90D-432F-9531-8240D5D2B31F}" destId="{BE315BC6-79B1-499B-BB0D-7A2090EE16C4}" srcOrd="14" destOrd="0" presId="urn:microsoft.com/office/officeart/2005/8/layout/radial6"/>
    <dgm:cxn modelId="{6ADA141B-13D0-4879-8D0B-ED8096413275}" type="presParOf" srcId="{7C6F3FB0-B90D-432F-9531-8240D5D2B31F}" destId="{1FC050C4-CB23-48F3-8E80-830F2E9ABE60}" srcOrd="15" destOrd="0" presId="urn:microsoft.com/office/officeart/2005/8/layout/radial6"/>
    <dgm:cxn modelId="{4F337282-0F11-4539-A4BF-3A7AA5A819F0}" type="presParOf" srcId="{7C6F3FB0-B90D-432F-9531-8240D5D2B31F}" destId="{C9EE029F-ABA1-4F4F-9E87-70E27AEEBC6B}" srcOrd="16" destOrd="0" presId="urn:microsoft.com/office/officeart/2005/8/layout/radial6"/>
    <dgm:cxn modelId="{E96A99DD-8389-489A-9956-F5ADEBF2512D}" type="presParOf" srcId="{7C6F3FB0-B90D-432F-9531-8240D5D2B31F}" destId="{9E2BC5BF-95C8-4892-B694-AA0D0EDC7D86}" srcOrd="17" destOrd="0" presId="urn:microsoft.com/office/officeart/2005/8/layout/radial6"/>
    <dgm:cxn modelId="{8C9FFB16-CCF3-4693-8A5D-261A3B20E7D6}" type="presParOf" srcId="{7C6F3FB0-B90D-432F-9531-8240D5D2B31F}" destId="{E50A477D-A8AE-4493-8753-D74462AB495A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0A477D-A8AE-4493-8753-D74462AB495A}">
      <dsp:nvSpPr>
        <dsp:cNvPr id="0" name=""/>
        <dsp:cNvSpPr/>
      </dsp:nvSpPr>
      <dsp:spPr>
        <a:xfrm>
          <a:off x="1187723" y="425457"/>
          <a:ext cx="5018536" cy="4728083"/>
        </a:xfrm>
        <a:prstGeom prst="blockArc">
          <a:avLst>
            <a:gd name="adj1" fmla="val 12191425"/>
            <a:gd name="adj2" fmla="val 16701942"/>
            <a:gd name="adj3" fmla="val 4528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C050C4-CB23-48F3-8E80-830F2E9ABE60}">
      <dsp:nvSpPr>
        <dsp:cNvPr id="0" name=""/>
        <dsp:cNvSpPr/>
      </dsp:nvSpPr>
      <dsp:spPr>
        <a:xfrm>
          <a:off x="1329395" y="-66568"/>
          <a:ext cx="4866596" cy="5365514"/>
        </a:xfrm>
        <a:prstGeom prst="blockArc">
          <a:avLst>
            <a:gd name="adj1" fmla="val 8487159"/>
            <a:gd name="adj2" fmla="val 11899998"/>
            <a:gd name="adj3" fmla="val 4528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BF6B7D-A7D2-4263-85B8-36FE9649F888}">
      <dsp:nvSpPr>
        <dsp:cNvPr id="0" name=""/>
        <dsp:cNvSpPr/>
      </dsp:nvSpPr>
      <dsp:spPr>
        <a:xfrm>
          <a:off x="1458186" y="367015"/>
          <a:ext cx="4994638" cy="5069422"/>
        </a:xfrm>
        <a:prstGeom prst="blockArc">
          <a:avLst>
            <a:gd name="adj1" fmla="val 5237744"/>
            <a:gd name="adj2" fmla="val 9029292"/>
            <a:gd name="adj3" fmla="val 4528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753623-F5B6-4ED2-8A77-0CED5262617D}">
      <dsp:nvSpPr>
        <dsp:cNvPr id="0" name=""/>
        <dsp:cNvSpPr/>
      </dsp:nvSpPr>
      <dsp:spPr>
        <a:xfrm>
          <a:off x="2009283" y="429905"/>
          <a:ext cx="4703468" cy="4980764"/>
        </a:xfrm>
        <a:prstGeom prst="blockArc">
          <a:avLst>
            <a:gd name="adj1" fmla="val 1739879"/>
            <a:gd name="adj2" fmla="val 5876741"/>
            <a:gd name="adj3" fmla="val 4528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44F802-BDC1-422A-8677-D965A306FB7F}">
      <dsp:nvSpPr>
        <dsp:cNvPr id="0" name=""/>
        <dsp:cNvSpPr/>
      </dsp:nvSpPr>
      <dsp:spPr>
        <a:xfrm>
          <a:off x="1828021" y="627269"/>
          <a:ext cx="5129437" cy="4475402"/>
        </a:xfrm>
        <a:prstGeom prst="blockArc">
          <a:avLst>
            <a:gd name="adj1" fmla="val 20027318"/>
            <a:gd name="adj2" fmla="val 1840117"/>
            <a:gd name="adj3" fmla="val 4528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7B5400-8B47-405D-BFA6-40301E7C35B8}">
      <dsp:nvSpPr>
        <dsp:cNvPr id="0" name=""/>
        <dsp:cNvSpPr/>
      </dsp:nvSpPr>
      <dsp:spPr>
        <a:xfrm>
          <a:off x="1754215" y="425460"/>
          <a:ext cx="5203236" cy="4721235"/>
        </a:xfrm>
        <a:prstGeom prst="blockArc">
          <a:avLst>
            <a:gd name="adj1" fmla="val 15662358"/>
            <a:gd name="adj2" fmla="val 20164234"/>
            <a:gd name="adj3" fmla="val 4528"/>
          </a:avLst>
        </a:prstGeom>
        <a:gradFill rotWithShape="0">
          <a:gsLst>
            <a:gs pos="48000">
              <a:srgbClr val="7030A0"/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60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22D3C9-9B67-4DFB-B04A-51FEB2837314}">
      <dsp:nvSpPr>
        <dsp:cNvPr id="0" name=""/>
        <dsp:cNvSpPr/>
      </dsp:nvSpPr>
      <dsp:spPr>
        <a:xfrm>
          <a:off x="2978283" y="1845240"/>
          <a:ext cx="2167829" cy="1977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ENFRENTAMENTO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CRISE HÍDRICA</a:t>
          </a:r>
          <a:endParaRPr lang="pt-B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95754" y="2134874"/>
        <a:ext cx="1532887" cy="1398479"/>
      </dsp:txXfrm>
    </dsp:sp>
    <dsp:sp modelId="{04C0CA59-A60A-41D7-8976-127F55512812}">
      <dsp:nvSpPr>
        <dsp:cNvPr id="0" name=""/>
        <dsp:cNvSpPr/>
      </dsp:nvSpPr>
      <dsp:spPr>
        <a:xfrm>
          <a:off x="3067484" y="0"/>
          <a:ext cx="1895405" cy="1251450"/>
        </a:xfrm>
        <a:prstGeom prst="ellipse">
          <a:avLst/>
        </a:prstGeom>
        <a:solidFill>
          <a:srgbClr val="7030A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FISCALIZAÇÃO</a:t>
          </a:r>
          <a:endParaRPr lang="pt-B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45060" y="183271"/>
        <a:ext cx="1340253" cy="884908"/>
      </dsp:txXfrm>
    </dsp:sp>
    <dsp:sp modelId="{535A92E8-7EE5-440E-8C11-1A7372427C43}">
      <dsp:nvSpPr>
        <dsp:cNvPr id="0" name=""/>
        <dsp:cNvSpPr/>
      </dsp:nvSpPr>
      <dsp:spPr>
        <a:xfrm>
          <a:off x="5427776" y="1214100"/>
          <a:ext cx="1854232" cy="1369775"/>
        </a:xfrm>
        <a:prstGeom prst="ellipse">
          <a:avLst/>
        </a:prstGeom>
        <a:gradFill rotWithShape="0">
          <a:gsLst>
            <a:gs pos="0">
              <a:srgbClr val="AFAFAF"/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/>
            <a:t>REGULAÇÃO</a:t>
          </a:r>
          <a:endParaRPr lang="pt-BR" sz="1600" b="1" kern="1200" dirty="0"/>
        </a:p>
      </dsp:txBody>
      <dsp:txXfrm>
        <a:off x="5699322" y="1414699"/>
        <a:ext cx="1311140" cy="968577"/>
      </dsp:txXfrm>
    </dsp:sp>
    <dsp:sp modelId="{41EF6E4D-EB95-424A-A07C-8CFE76ADBE60}">
      <dsp:nvSpPr>
        <dsp:cNvPr id="0" name=""/>
        <dsp:cNvSpPr/>
      </dsp:nvSpPr>
      <dsp:spPr>
        <a:xfrm>
          <a:off x="5332375" y="3351994"/>
          <a:ext cx="1883022" cy="1257050"/>
        </a:xfrm>
        <a:prstGeom prst="ellipse">
          <a:avLst/>
        </a:prstGeom>
        <a:gradFill rotWithShape="0">
          <a:gsLst>
            <a:gs pos="0">
              <a:srgbClr val="FFC746"/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INFRA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ESTRUTURA</a:t>
          </a:r>
          <a:endParaRPr lang="pt-B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08137" y="3536085"/>
        <a:ext cx="1331498" cy="888868"/>
      </dsp:txXfrm>
    </dsp:sp>
    <dsp:sp modelId="{0EE17670-1E37-427E-9EF2-562638CEAEB9}">
      <dsp:nvSpPr>
        <dsp:cNvPr id="0" name=""/>
        <dsp:cNvSpPr/>
      </dsp:nvSpPr>
      <dsp:spPr>
        <a:xfrm>
          <a:off x="3151677" y="4447552"/>
          <a:ext cx="1814031" cy="1277566"/>
        </a:xfrm>
        <a:prstGeom prst="ellipse">
          <a:avLst/>
        </a:prstGeom>
        <a:gradFill rotWithShape="0">
          <a:gsLst>
            <a:gs pos="0">
              <a:srgbClr val="6083CB"/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EDUCAÇÃO</a:t>
          </a:r>
          <a:endParaRPr lang="pt-B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17336" y="4634647"/>
        <a:ext cx="1282713" cy="903376"/>
      </dsp:txXfrm>
    </dsp:sp>
    <dsp:sp modelId="{91EBDEA1-3801-41D7-B38A-9517A5F5365D}">
      <dsp:nvSpPr>
        <dsp:cNvPr id="0" name=""/>
        <dsp:cNvSpPr/>
      </dsp:nvSpPr>
      <dsp:spPr>
        <a:xfrm>
          <a:off x="1062874" y="3350059"/>
          <a:ext cx="1978692" cy="1258021"/>
        </a:xfrm>
        <a:prstGeom prst="ellipse">
          <a:avLst/>
        </a:prstGeom>
        <a:gradFill rotWithShape="0">
          <a:gsLst>
            <a:gs pos="0">
              <a:srgbClr val="81B861"/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600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COMUNICAÇÃO</a:t>
          </a:r>
          <a:endParaRPr lang="pt-B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52647" y="3534292"/>
        <a:ext cx="1399146" cy="889555"/>
      </dsp:txXfrm>
    </dsp:sp>
    <dsp:sp modelId="{C9EE029F-ABA1-4F4F-9E87-70E27AEEBC6B}">
      <dsp:nvSpPr>
        <dsp:cNvPr id="0" name=""/>
        <dsp:cNvSpPr/>
      </dsp:nvSpPr>
      <dsp:spPr>
        <a:xfrm>
          <a:off x="783152" y="1289441"/>
          <a:ext cx="1807009" cy="127765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SÓCIO-ECONÔMICA</a:t>
          </a:r>
          <a:endParaRPr lang="pt-B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47782" y="1476549"/>
        <a:ext cx="1277749" cy="9034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8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4940" y="1"/>
            <a:ext cx="2949099" cy="498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9FCB5-B037-4F47-8B7D-7B5BFB76ECB2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494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DE4CE-4227-409F-A3F5-A789D93689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1021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9BB97-56F1-402D-AD96-20FB0905F48F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146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0562" y="4721185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4940" y="9440647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17FAB-6641-40FF-91C4-C388728679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2992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FA7E-FCBC-4E89-91DE-1B4979104907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3117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FA7E-FCBC-4E89-91DE-1B4979104907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970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FA7E-FCBC-4E89-91DE-1B4979104907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870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FA7E-FCBC-4E89-91DE-1B4979104907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5687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FA7E-FCBC-4E89-91DE-1B4979104907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045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FA7E-FCBC-4E89-91DE-1B4979104907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5158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FA7E-FCBC-4E89-91DE-1B4979104907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1389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FA7E-FCBC-4E89-91DE-1B4979104907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6319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FA7E-FCBC-4E89-91DE-1B4979104907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7089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FA7E-FCBC-4E89-91DE-1B4979104907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265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FA7E-FCBC-4E89-91DE-1B4979104907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72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0FA7E-FCBC-4E89-91DE-1B4979104907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9808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jpeg"/><Relationship Id="rId3" Type="http://schemas.openxmlformats.org/officeDocument/2006/relationships/image" Target="../media/image6.png"/><Relationship Id="rId21" Type="http://schemas.openxmlformats.org/officeDocument/2006/relationships/image" Target="../media/image24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17" Type="http://schemas.openxmlformats.org/officeDocument/2006/relationships/image" Target="../media/image20.jpeg"/><Relationship Id="rId25" Type="http://schemas.openxmlformats.org/officeDocument/2006/relationships/image" Target="../media/image27.png"/><Relationship Id="rId2" Type="http://schemas.openxmlformats.org/officeDocument/2006/relationships/image" Target="../media/image5.jpe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11" Type="http://schemas.openxmlformats.org/officeDocument/2006/relationships/image" Target="../media/image14.png"/><Relationship Id="rId24" Type="http://schemas.openxmlformats.org/officeDocument/2006/relationships/image" Target="../media/image26.jpeg"/><Relationship Id="rId5" Type="http://schemas.openxmlformats.org/officeDocument/2006/relationships/image" Target="../media/image8.jpg"/><Relationship Id="rId15" Type="http://schemas.openxmlformats.org/officeDocument/2006/relationships/image" Target="../media/image18.jpeg"/><Relationship Id="rId23" Type="http://schemas.openxmlformats.org/officeDocument/2006/relationships/image" Target="../media/image25.png"/><Relationship Id="rId10" Type="http://schemas.openxmlformats.org/officeDocument/2006/relationships/image" Target="../media/image13.jpeg"/><Relationship Id="rId19" Type="http://schemas.openxmlformats.org/officeDocument/2006/relationships/image" Target="../media/image22.png"/><Relationship Id="rId4" Type="http://schemas.openxmlformats.org/officeDocument/2006/relationships/image" Target="../media/image7.jpeg"/><Relationship Id="rId9" Type="http://schemas.openxmlformats.org/officeDocument/2006/relationships/image" Target="../media/image12.jpeg"/><Relationship Id="rId14" Type="http://schemas.openxmlformats.org/officeDocument/2006/relationships/image" Target="../media/image17.jpeg"/><Relationship Id="rId2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\\Srv_arquivo01\2015-sops\COPLA\GAT\Lemes\LOGOS\APRESENTAÇÃO BÁSICA\AMARELO COMPLET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874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5" descr="\\Srv_arquivo01\2015-sops\COPLA\GAT\Lemes\LOGOS\GOVERNO III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077" y="3175553"/>
            <a:ext cx="4376153" cy="121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453106" y="4623668"/>
            <a:ext cx="952901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Reunião do Conselho Distrital de Recursos Hídricos</a:t>
            </a:r>
          </a:p>
          <a:p>
            <a:pPr algn="ctr"/>
            <a:endParaRPr lang="pt-BR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Subsecretaria de Políticas Públicas</a:t>
            </a:r>
          </a:p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Secretaria de Estado da Casa Civil, Relações Institucionais e Sociais</a:t>
            </a:r>
          </a:p>
          <a:p>
            <a:pPr algn="ctr"/>
            <a:endPara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Brasília-DF, 25/10/2017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52572" y="288617"/>
            <a:ext cx="952901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3600" b="1" dirty="0" smtClean="0">
                <a:ln w="1270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ENFRENTAMENTO </a:t>
            </a:r>
            <a:r>
              <a:rPr lang="pt-BR" sz="3600" b="1" dirty="0">
                <a:ln w="1270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DA CRISE </a:t>
            </a:r>
            <a:r>
              <a:rPr lang="pt-BR" sz="3600" b="1" dirty="0" smtClean="0">
                <a:ln w="1270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HÍDRICA </a:t>
            </a:r>
            <a:endParaRPr lang="pt-BR" sz="3600" b="1" dirty="0">
              <a:ln w="12700">
                <a:noFill/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234888" y="1527699"/>
            <a:ext cx="396544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3600" b="1" dirty="0" smtClean="0">
                <a:ln w="12700">
                  <a:noFill/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MONITORAMENTO</a:t>
            </a:r>
            <a:endParaRPr lang="pt-BR" sz="3600" b="1" cap="none" spc="0" dirty="0">
              <a:ln w="12700">
                <a:noFill/>
                <a:prstDash val="solid"/>
              </a:ln>
              <a:solidFill>
                <a:srgbClr val="00B05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59588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8" name="Grupo 7"/>
          <p:cNvGrpSpPr/>
          <p:nvPr/>
        </p:nvGrpSpPr>
        <p:grpSpPr>
          <a:xfrm rot="5400000">
            <a:off x="-2802552" y="2418872"/>
            <a:ext cx="6944805" cy="2121587"/>
            <a:chOff x="3009795" y="-423746"/>
            <a:chExt cx="2037897" cy="2205443"/>
          </a:xfrm>
          <a:scene3d>
            <a:camera prst="orthographicFront"/>
            <a:lightRig rig="flat" dir="t"/>
          </a:scene3d>
        </p:grpSpPr>
        <p:sp>
          <p:nvSpPr>
            <p:cNvPr id="9" name="Elipse 8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rgbClr val="FFC746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Elipse 4"/>
            <p:cNvSpPr/>
            <p:nvPr/>
          </p:nvSpPr>
          <p:spPr>
            <a:xfrm rot="16200000">
              <a:off x="2926022" y="-339973"/>
              <a:ext cx="2205443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INFRA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ESTRUTURA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7" name="Título 1"/>
          <p:cNvSpPr txBox="1">
            <a:spLocks/>
          </p:cNvSpPr>
          <p:nvPr/>
        </p:nvSpPr>
        <p:spPr>
          <a:xfrm>
            <a:off x="1772593" y="130014"/>
            <a:ext cx="10496599" cy="846372"/>
          </a:xfrm>
          <a:prstGeom prst="rect">
            <a:avLst/>
          </a:prstGeom>
        </p:spPr>
        <p:txBody>
          <a:bodyPr lIns="0" r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b="1" dirty="0" smtClean="0">
                <a:latin typeface="+mn-lt"/>
              </a:rPr>
              <a:t>ADASA</a:t>
            </a:r>
          </a:p>
          <a:p>
            <a:pPr algn="ctr"/>
            <a:endParaRPr lang="pt-BR" sz="900" b="1" dirty="0" smtClean="0">
              <a:latin typeface="+mn-lt"/>
            </a:endParaRPr>
          </a:p>
          <a:p>
            <a:r>
              <a:rPr lang="pt-BR" sz="2400" b="1" dirty="0" smtClean="0">
                <a:latin typeface="+mn-lt"/>
              </a:rPr>
              <a:t>AMPLIAÇÃO DA INFRAESTRUTURA DE MONITORAMENTO DE RECURSOS </a:t>
            </a:r>
            <a:r>
              <a:rPr lang="pt-BR" sz="2400" b="1" dirty="0">
                <a:latin typeface="+mn-lt"/>
              </a:rPr>
              <a:t>H</a:t>
            </a:r>
            <a:r>
              <a:rPr lang="pt-BR" sz="2400" b="1" dirty="0" smtClean="0">
                <a:latin typeface="+mn-lt"/>
              </a:rPr>
              <a:t>ÍDRICOS</a:t>
            </a:r>
            <a:endParaRPr lang="pt-BR" sz="2400" b="1" dirty="0">
              <a:latin typeface="+mn-lt"/>
            </a:endParaRP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>
          <a:xfrm>
            <a:off x="2227945" y="1272398"/>
            <a:ext cx="9737851" cy="558560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pt-BR" sz="1800" dirty="0" smtClean="0"/>
              <a:t> 16 estações telemétricas;</a:t>
            </a:r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endParaRPr lang="pt-BR" sz="1800" dirty="0" smtClean="0"/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pt-BR" sz="1800" dirty="0" smtClean="0"/>
              <a:t> 60 estações de monitoramento da quantidade das águas;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endParaRPr lang="pt-BR" sz="1800" dirty="0" smtClean="0"/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pt-BR" sz="1800" dirty="0" smtClean="0"/>
              <a:t>57 estações de monitoramento da qualidade das águas superficiais;</a:t>
            </a:r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endParaRPr lang="pt-BR" sz="1800" dirty="0" smtClean="0"/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pt-BR" sz="1800" dirty="0" smtClean="0"/>
              <a:t> 17 estações de monitoramento da qualidade das águas dos três reservatórios;</a:t>
            </a:r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endParaRPr lang="pt-BR" sz="1800" dirty="0" smtClean="0"/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pt-BR" sz="1800" dirty="0" smtClean="0"/>
              <a:t> 22 pontos de monitoramento da qualidade da água a jusante das </a:t>
            </a:r>
            <a:r>
              <a:rPr lang="pt-BR" sz="1800" dirty="0" err="1" smtClean="0"/>
              <a:t>ETEs</a:t>
            </a:r>
            <a:r>
              <a:rPr lang="pt-BR" sz="1800" dirty="0" smtClean="0"/>
              <a:t> da CAESB;</a:t>
            </a:r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endParaRPr lang="pt-BR" sz="1800" dirty="0" smtClean="0"/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pt-BR" sz="1800" dirty="0" smtClean="0"/>
              <a:t> 42 pares de poços para monitoramento de águas subterrâneas;</a:t>
            </a:r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endParaRPr lang="pt-BR" sz="1800" dirty="0" smtClean="0"/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pt-BR" sz="1800" dirty="0" smtClean="0"/>
              <a:t> Sala de situação de monitoramento de dados diversos sobre os recursos hídricos dos principais corpos d’água e nível dos três grandes Reservatórios (Lago Paranoá, Descoberto e Santa Maria).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85603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8" name="Grupo 7"/>
          <p:cNvGrpSpPr/>
          <p:nvPr/>
        </p:nvGrpSpPr>
        <p:grpSpPr>
          <a:xfrm rot="5400000">
            <a:off x="-2802552" y="2418872"/>
            <a:ext cx="6944805" cy="2121587"/>
            <a:chOff x="3009795" y="-423746"/>
            <a:chExt cx="2037897" cy="2205443"/>
          </a:xfrm>
          <a:scene3d>
            <a:camera prst="orthographicFront"/>
            <a:lightRig rig="flat" dir="t"/>
          </a:scene3d>
        </p:grpSpPr>
        <p:sp>
          <p:nvSpPr>
            <p:cNvPr id="9" name="Elipse 8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rgbClr val="FFC746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Elipse 4"/>
            <p:cNvSpPr/>
            <p:nvPr/>
          </p:nvSpPr>
          <p:spPr>
            <a:xfrm rot="16200000">
              <a:off x="2926022" y="-339973"/>
              <a:ext cx="2205443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INFRA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ESTRUTURA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7" name="Título 1"/>
          <p:cNvSpPr txBox="1">
            <a:spLocks/>
          </p:cNvSpPr>
          <p:nvPr/>
        </p:nvSpPr>
        <p:spPr>
          <a:xfrm>
            <a:off x="1772593" y="483307"/>
            <a:ext cx="10496599" cy="846372"/>
          </a:xfrm>
          <a:prstGeom prst="rect">
            <a:avLst/>
          </a:prstGeom>
        </p:spPr>
        <p:txBody>
          <a:bodyPr lIns="0" r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b="1" dirty="0" smtClean="0">
                <a:latin typeface="+mn-lt"/>
              </a:rPr>
              <a:t>EMATER</a:t>
            </a:r>
          </a:p>
          <a:p>
            <a:pPr algn="ctr"/>
            <a:endParaRPr lang="pt-BR" sz="900" b="1" dirty="0" smtClean="0">
              <a:latin typeface="+mn-lt"/>
            </a:endParaRPr>
          </a:p>
          <a:p>
            <a:pPr algn="ctr"/>
            <a:r>
              <a:rPr lang="pt-BR" sz="2400" b="1" dirty="0" smtClean="0">
                <a:latin typeface="+mn-lt"/>
              </a:rPr>
              <a:t>AUMENTO DA EFICIÊNCIA NA DISTRIBUIÇÃO E USO DE ÁGUA</a:t>
            </a:r>
            <a:endParaRPr lang="pt-BR" sz="2400" b="1" dirty="0">
              <a:latin typeface="+mn-lt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306782" y="1902178"/>
            <a:ext cx="97720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Canalização de 7 cursos d’água no Sistema Descoberto </a:t>
            </a:r>
            <a:r>
              <a:rPr lang="pt-BR" dirty="0" smtClean="0">
                <a:ea typeface="Times New Roman" panose="02020603050405020304" pitchFamily="18" charset="0"/>
              </a:rPr>
              <a:t>– redução de </a:t>
            </a:r>
            <a:r>
              <a:rPr lang="pt-BR" dirty="0">
                <a:ea typeface="Times New Roman" panose="02020603050405020304" pitchFamily="18" charset="0"/>
              </a:rPr>
              <a:t>perdas por </a:t>
            </a:r>
            <a:r>
              <a:rPr lang="pt-BR" dirty="0" smtClean="0">
                <a:ea typeface="Times New Roman" panose="02020603050405020304" pitchFamily="18" charset="0"/>
              </a:rPr>
              <a:t>infiltração. Entregues: Córregos </a:t>
            </a:r>
            <a:r>
              <a:rPr lang="pt-BR" dirty="0">
                <a:ea typeface="Times New Roman" panose="02020603050405020304" pitchFamily="18" charset="0"/>
              </a:rPr>
              <a:t>Guariroba (2.900m</a:t>
            </a:r>
            <a:r>
              <a:rPr lang="pt-BR" dirty="0" smtClean="0">
                <a:ea typeface="Times New Roman" panose="02020603050405020304" pitchFamily="18" charset="0"/>
              </a:rPr>
              <a:t>) e </a:t>
            </a:r>
            <a:r>
              <a:rPr lang="pt-BR" dirty="0">
                <a:ea typeface="Times New Roman" panose="02020603050405020304" pitchFamily="18" charset="0"/>
              </a:rPr>
              <a:t>Cristal (1.600m) e pontos críticos do </a:t>
            </a:r>
            <a:r>
              <a:rPr lang="pt-BR" dirty="0" smtClean="0">
                <a:ea typeface="Times New Roman" panose="02020603050405020304" pitchFamily="18" charset="0"/>
              </a:rPr>
              <a:t>Ribeirão </a:t>
            </a:r>
            <a:r>
              <a:rPr lang="pt-BR" dirty="0" err="1" smtClean="0">
                <a:ea typeface="Times New Roman" panose="02020603050405020304" pitchFamily="18" charset="0"/>
              </a:rPr>
              <a:t>Rodeador</a:t>
            </a:r>
            <a:r>
              <a:rPr lang="pt-BR" dirty="0" smtClean="0">
                <a:ea typeface="Times New Roman" panose="02020603050405020304" pitchFamily="18" charset="0"/>
              </a:rPr>
              <a:t> </a:t>
            </a:r>
            <a:r>
              <a:rPr lang="pt-BR" dirty="0">
                <a:ea typeface="Times New Roman" panose="02020603050405020304" pitchFamily="18" charset="0"/>
              </a:rPr>
              <a:t>(30m</a:t>
            </a:r>
            <a:r>
              <a:rPr lang="pt-BR" dirty="0" smtClean="0">
                <a:ea typeface="Times New Roman" panose="02020603050405020304" pitchFamily="18" charset="0"/>
              </a:rPr>
              <a:t>);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dirty="0" smtClean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Implantação </a:t>
            </a:r>
            <a:r>
              <a:rPr lang="pt-BR" u="sng" dirty="0">
                <a:ea typeface="Times New Roman" panose="02020603050405020304" pitchFamily="18" charset="0"/>
              </a:rPr>
              <a:t>de tanques revestidos </a:t>
            </a:r>
            <a:r>
              <a:rPr lang="pt-BR" u="sng" dirty="0" smtClean="0">
                <a:ea typeface="Times New Roman" panose="02020603050405020304" pitchFamily="18" charset="0"/>
              </a:rPr>
              <a:t>para irrigação </a:t>
            </a:r>
            <a:r>
              <a:rPr lang="pt-BR" dirty="0" smtClean="0">
                <a:ea typeface="Times New Roman" panose="02020603050405020304" pitchFamily="18" charset="0"/>
              </a:rPr>
              <a:t>– redução de </a:t>
            </a:r>
            <a:r>
              <a:rPr lang="pt-BR" dirty="0">
                <a:ea typeface="Times New Roman" panose="02020603050405020304" pitchFamily="18" charset="0"/>
              </a:rPr>
              <a:t>perdas por infiltração nos reservatórios de </a:t>
            </a:r>
            <a:r>
              <a:rPr lang="pt-BR" dirty="0" smtClean="0">
                <a:ea typeface="Times New Roman" panose="02020603050405020304" pitchFamily="18" charset="0"/>
              </a:rPr>
              <a:t>água. Aguarda aquisição </a:t>
            </a:r>
            <a:r>
              <a:rPr lang="pt-BR" dirty="0">
                <a:ea typeface="Times New Roman" panose="02020603050405020304" pitchFamily="18" charset="0"/>
              </a:rPr>
              <a:t>das lonas </a:t>
            </a:r>
            <a:r>
              <a:rPr lang="pt-BR" dirty="0" smtClean="0">
                <a:ea typeface="Times New Roman" panose="02020603050405020304" pitchFamily="18" charset="0"/>
              </a:rPr>
              <a:t>plásticas;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dirty="0" smtClean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>
                <a:ea typeface="Times New Roman" panose="02020603050405020304" pitchFamily="18" charset="0"/>
              </a:rPr>
              <a:t> </a:t>
            </a:r>
            <a:r>
              <a:rPr lang="pt-BR" u="sng" dirty="0" smtClean="0">
                <a:ea typeface="Times New Roman" panose="02020603050405020304" pitchFamily="18" charset="0"/>
              </a:rPr>
              <a:t>Recuperação </a:t>
            </a:r>
            <a:r>
              <a:rPr lang="pt-BR" u="sng" dirty="0">
                <a:ea typeface="Times New Roman" panose="02020603050405020304" pitchFamily="18" charset="0"/>
              </a:rPr>
              <a:t>de </a:t>
            </a:r>
            <a:r>
              <a:rPr lang="pt-BR" u="sng" dirty="0" smtClean="0">
                <a:ea typeface="Times New Roman" panose="02020603050405020304" pitchFamily="18" charset="0"/>
              </a:rPr>
              <a:t>canais no Ribeirão </a:t>
            </a:r>
            <a:r>
              <a:rPr lang="pt-BR" u="sng" dirty="0" err="1" smtClean="0">
                <a:ea typeface="Times New Roman" panose="02020603050405020304" pitchFamily="18" charset="0"/>
              </a:rPr>
              <a:t>Rodeador</a:t>
            </a:r>
            <a:r>
              <a:rPr lang="pt-BR" u="sng" dirty="0" smtClean="0">
                <a:ea typeface="Times New Roman" panose="02020603050405020304" pitchFamily="18" charset="0"/>
              </a:rPr>
              <a:t> </a:t>
            </a:r>
            <a:r>
              <a:rPr lang="pt-BR" dirty="0" smtClean="0">
                <a:ea typeface="Times New Roman" panose="02020603050405020304" pitchFamily="18" charset="0"/>
              </a:rPr>
              <a:t>- em </a:t>
            </a:r>
            <a:r>
              <a:rPr lang="pt-BR" dirty="0">
                <a:ea typeface="Times New Roman" panose="02020603050405020304" pitchFamily="18" charset="0"/>
              </a:rPr>
              <a:t>fase de elaboração do projeto executivo pela empresa contratada pela </a:t>
            </a:r>
            <a:r>
              <a:rPr lang="pt-BR" dirty="0" smtClean="0">
                <a:ea typeface="Times New Roman" panose="02020603050405020304" pitchFamily="18" charset="0"/>
              </a:rPr>
              <a:t>ADASA;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dirty="0" smtClean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Adequação de estradas rurais –  160 km a revitalizar, previsão de término até dez/2018</a:t>
            </a:r>
            <a:endParaRPr lang="pt-BR" dirty="0" smtClean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 smtClean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pt-BR" dirty="0" smtClean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47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8" name="Grupo 7"/>
          <p:cNvGrpSpPr/>
          <p:nvPr/>
        </p:nvGrpSpPr>
        <p:grpSpPr>
          <a:xfrm rot="5400000">
            <a:off x="-2802552" y="2418872"/>
            <a:ext cx="6944805" cy="2121587"/>
            <a:chOff x="3009795" y="-423746"/>
            <a:chExt cx="2037897" cy="2205443"/>
          </a:xfrm>
          <a:scene3d>
            <a:camera prst="orthographicFront"/>
            <a:lightRig rig="flat" dir="t"/>
          </a:scene3d>
        </p:grpSpPr>
        <p:sp>
          <p:nvSpPr>
            <p:cNvPr id="9" name="Elipse 8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rgbClr val="FFC746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Elipse 4"/>
            <p:cNvSpPr/>
            <p:nvPr/>
          </p:nvSpPr>
          <p:spPr>
            <a:xfrm rot="16200000">
              <a:off x="2926022" y="-339973"/>
              <a:ext cx="2205443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INFRA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ESTRUTURA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7" name="Título 1"/>
          <p:cNvSpPr txBox="1">
            <a:spLocks/>
          </p:cNvSpPr>
          <p:nvPr/>
        </p:nvSpPr>
        <p:spPr>
          <a:xfrm>
            <a:off x="1772593" y="369007"/>
            <a:ext cx="10496599" cy="846372"/>
          </a:xfrm>
          <a:prstGeom prst="rect">
            <a:avLst/>
          </a:prstGeom>
        </p:spPr>
        <p:txBody>
          <a:bodyPr lIns="0" r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b="1" dirty="0" smtClean="0">
                <a:latin typeface="+mn-lt"/>
              </a:rPr>
              <a:t>EMATER</a:t>
            </a:r>
          </a:p>
          <a:p>
            <a:pPr algn="ctr"/>
            <a:endParaRPr lang="pt-BR" sz="900" b="1" dirty="0" smtClean="0">
              <a:latin typeface="+mn-lt"/>
            </a:endParaRPr>
          </a:p>
          <a:p>
            <a:pPr algn="ctr"/>
            <a:r>
              <a:rPr lang="pt-BR" sz="2400" b="1" dirty="0" smtClean="0">
                <a:latin typeface="+mn-lt"/>
              </a:rPr>
              <a:t>AUMENTO DA EFICIÊNCIA NA DISTRIBUIÇÃO E USO DE ÁGUA</a:t>
            </a:r>
            <a:endParaRPr lang="pt-BR" sz="2400" b="1" dirty="0">
              <a:latin typeface="+mn-lt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379518" y="1808660"/>
            <a:ext cx="96993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>
                <a:ea typeface="Times New Roman" panose="02020603050405020304" pitchFamily="18" charset="0"/>
              </a:rPr>
              <a:t> </a:t>
            </a:r>
            <a:r>
              <a:rPr lang="pt-BR" u="sng" dirty="0" err="1" smtClean="0">
                <a:ea typeface="Times New Roman" panose="02020603050405020304" pitchFamily="18" charset="0"/>
              </a:rPr>
              <a:t>Terraceamento</a:t>
            </a:r>
            <a:r>
              <a:rPr lang="pt-BR" u="sng" dirty="0" smtClean="0">
                <a:ea typeface="Times New Roman" panose="02020603050405020304" pitchFamily="18" charset="0"/>
              </a:rPr>
              <a:t> </a:t>
            </a:r>
            <a:r>
              <a:rPr lang="pt-BR" u="sng" dirty="0">
                <a:ea typeface="Times New Roman" panose="02020603050405020304" pitchFamily="18" charset="0"/>
              </a:rPr>
              <a:t>agrícola </a:t>
            </a:r>
            <a:r>
              <a:rPr lang="pt-BR" dirty="0" smtClean="0">
                <a:ea typeface="Times New Roman" panose="02020603050405020304" pitchFamily="18" charset="0"/>
              </a:rPr>
              <a:t>- </a:t>
            </a:r>
            <a:r>
              <a:rPr lang="pt-BR" dirty="0">
                <a:ea typeface="Times New Roman" panose="02020603050405020304" pitchFamily="18" charset="0"/>
              </a:rPr>
              <a:t>1.000 hectares </a:t>
            </a:r>
            <a:r>
              <a:rPr lang="pt-BR" dirty="0" smtClean="0">
                <a:ea typeface="Times New Roman" panose="02020603050405020304" pitchFamily="18" charset="0"/>
              </a:rPr>
              <a:t>a </a:t>
            </a:r>
            <a:r>
              <a:rPr lang="pt-BR" dirty="0" smtClean="0">
                <a:ea typeface="Times New Roman" panose="02020603050405020304" pitchFamily="18" charset="0"/>
              </a:rPr>
              <a:t>previsão </a:t>
            </a:r>
            <a:r>
              <a:rPr lang="pt-BR" dirty="0">
                <a:ea typeface="Times New Roman" panose="02020603050405020304" pitchFamily="18" charset="0"/>
              </a:rPr>
              <a:t>de término até </a:t>
            </a:r>
            <a:r>
              <a:rPr lang="pt-BR" dirty="0" smtClean="0">
                <a:ea typeface="Times New Roman" panose="02020603050405020304" pitchFamily="18" charset="0"/>
              </a:rPr>
              <a:t>dez/2018;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dirty="0" smtClean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 smtClean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Incentivo ao </a:t>
            </a:r>
            <a:r>
              <a:rPr lang="pt-BR" u="sng" dirty="0">
                <a:ea typeface="Times New Roman" panose="02020603050405020304" pitchFamily="18" charset="0"/>
              </a:rPr>
              <a:t>correto manejo da </a:t>
            </a:r>
            <a:r>
              <a:rPr lang="pt-BR" u="sng" dirty="0" smtClean="0">
                <a:ea typeface="Times New Roman" panose="02020603050405020304" pitchFamily="18" charset="0"/>
              </a:rPr>
              <a:t>irrigação </a:t>
            </a:r>
            <a:r>
              <a:rPr lang="pt-BR" dirty="0" smtClean="0">
                <a:ea typeface="Times New Roman" panose="02020603050405020304" pitchFamily="18" charset="0"/>
              </a:rPr>
              <a:t>-  321 </a:t>
            </a:r>
            <a:r>
              <a:rPr lang="pt-BR" dirty="0">
                <a:ea typeface="Times New Roman" panose="02020603050405020304" pitchFamily="18" charset="0"/>
              </a:rPr>
              <a:t>planos de manejo </a:t>
            </a:r>
            <a:r>
              <a:rPr lang="pt-BR" dirty="0" smtClean="0">
                <a:ea typeface="Times New Roman" panose="02020603050405020304" pitchFamily="18" charset="0"/>
              </a:rPr>
              <a:t>efetivados (universo previsto de 642). Está previsto que todos </a:t>
            </a:r>
            <a:r>
              <a:rPr lang="pt-BR" dirty="0">
                <a:ea typeface="Times New Roman" panose="02020603050405020304" pitchFamily="18" charset="0"/>
              </a:rPr>
              <a:t>os </a:t>
            </a:r>
            <a:r>
              <a:rPr lang="pt-BR" dirty="0" smtClean="0">
                <a:ea typeface="Times New Roman" panose="02020603050405020304" pitchFamily="18" charset="0"/>
              </a:rPr>
              <a:t>642 agricultores irrigantes com </a:t>
            </a:r>
            <a:r>
              <a:rPr lang="pt-BR" dirty="0">
                <a:ea typeface="Times New Roman" panose="02020603050405020304" pitchFamily="18" charset="0"/>
              </a:rPr>
              <a:t>outorga</a:t>
            </a:r>
            <a:r>
              <a:rPr lang="pt-BR" dirty="0" smtClean="0">
                <a:ea typeface="Times New Roman" panose="02020603050405020304" pitchFamily="18" charset="0"/>
              </a:rPr>
              <a:t> </a:t>
            </a:r>
            <a:r>
              <a:rPr lang="pt-BR" dirty="0">
                <a:ea typeface="Times New Roman" panose="02020603050405020304" pitchFamily="18" charset="0"/>
              </a:rPr>
              <a:t>do </a:t>
            </a:r>
            <a:r>
              <a:rPr lang="pt-BR" dirty="0" smtClean="0">
                <a:ea typeface="Times New Roman" panose="02020603050405020304" pitchFamily="18" charset="0"/>
              </a:rPr>
              <a:t>Descoberto sejam contemplados até set/2017;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dirty="0" smtClean="0"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900" dirty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Conversão da </a:t>
            </a:r>
            <a:r>
              <a:rPr lang="pt-BR" u="sng" dirty="0">
                <a:ea typeface="Times New Roman" panose="02020603050405020304" pitchFamily="18" charset="0"/>
              </a:rPr>
              <a:t>irrigação convencional para sistemas poupadores </a:t>
            </a:r>
            <a:r>
              <a:rPr lang="pt-BR" u="sng" dirty="0" smtClean="0">
                <a:ea typeface="Times New Roman" panose="02020603050405020304" pitchFamily="18" charset="0"/>
              </a:rPr>
              <a:t>na Bacia do Descoberto </a:t>
            </a:r>
            <a:r>
              <a:rPr lang="pt-BR" dirty="0" smtClean="0">
                <a:ea typeface="Times New Roman" panose="02020603050405020304" pitchFamily="18" charset="0"/>
              </a:rPr>
              <a:t>- depende </a:t>
            </a:r>
            <a:r>
              <a:rPr lang="pt-BR" dirty="0">
                <a:ea typeface="Times New Roman" panose="02020603050405020304" pitchFamily="18" charset="0"/>
              </a:rPr>
              <a:t>de </a:t>
            </a:r>
            <a:r>
              <a:rPr lang="pt-BR" dirty="0" smtClean="0">
                <a:ea typeface="Times New Roman" panose="02020603050405020304" pitchFamily="18" charset="0"/>
              </a:rPr>
              <a:t>Projeto de Lei para abertura de crédito ao agricultor. Envolve área de 800 hectares e está prevista para conclusão até dez/2018. Esta ação é diretamente afetada pela redução </a:t>
            </a:r>
            <a:r>
              <a:rPr lang="pt-BR" dirty="0">
                <a:ea typeface="Times New Roman" panose="02020603050405020304" pitchFamily="18" charset="0"/>
              </a:rPr>
              <a:t>das outorgas de uso de água </a:t>
            </a:r>
            <a:r>
              <a:rPr lang="pt-BR" dirty="0" smtClean="0">
                <a:ea typeface="Times New Roman" panose="02020603050405020304" pitchFamily="18" charset="0"/>
              </a:rPr>
              <a:t>.</a:t>
            </a:r>
            <a:endParaRPr lang="pt-BR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91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8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5" name="Grupo 4"/>
          <p:cNvGrpSpPr/>
          <p:nvPr/>
        </p:nvGrpSpPr>
        <p:grpSpPr>
          <a:xfrm rot="5400000">
            <a:off x="-2611038" y="2289988"/>
            <a:ext cx="6944805" cy="2364828"/>
            <a:chOff x="3009794" y="-676601"/>
            <a:chExt cx="2037897" cy="2458298"/>
          </a:xfrm>
          <a:scene3d>
            <a:camera prst="orthographicFront"/>
            <a:lightRig rig="flat" dir="t"/>
          </a:scene3d>
        </p:grpSpPr>
        <p:sp>
          <p:nvSpPr>
            <p:cNvPr id="6" name="Elipse 5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rgbClr val="6083CB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Elipse 4"/>
            <p:cNvSpPr/>
            <p:nvPr/>
          </p:nvSpPr>
          <p:spPr>
            <a:xfrm rot="16200000">
              <a:off x="2799594" y="-466401"/>
              <a:ext cx="2458298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EDUCAÇÃO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2139029" y="1589494"/>
            <a:ext cx="9957721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Sensibilização sobre o uso </a:t>
            </a:r>
            <a:r>
              <a:rPr lang="pt-BR" u="sng" dirty="0">
                <a:ea typeface="Times New Roman" panose="02020603050405020304" pitchFamily="18" charset="0"/>
              </a:rPr>
              <a:t>da </a:t>
            </a:r>
            <a:r>
              <a:rPr lang="pt-BR" u="sng" dirty="0" smtClean="0">
                <a:ea typeface="Times New Roman" panose="02020603050405020304" pitchFamily="18" charset="0"/>
              </a:rPr>
              <a:t>técnica de gotejamento em lugar da aspersão convencional na irrigação </a:t>
            </a:r>
            <a:r>
              <a:rPr lang="pt-BR" dirty="0" smtClean="0">
                <a:ea typeface="Times New Roman" panose="02020603050405020304" pitchFamily="18" charset="0"/>
              </a:rPr>
              <a:t>- em </a:t>
            </a:r>
            <a:r>
              <a:rPr lang="pt-BR" dirty="0">
                <a:ea typeface="Times New Roman" panose="02020603050405020304" pitchFamily="18" charset="0"/>
              </a:rPr>
              <a:t>parceria com </a:t>
            </a:r>
            <a:r>
              <a:rPr lang="pt-BR" dirty="0" smtClean="0">
                <a:ea typeface="Times New Roman" panose="02020603050405020304" pitchFamily="18" charset="0"/>
              </a:rPr>
              <a:t>SEAGRI </a:t>
            </a:r>
            <a:r>
              <a:rPr lang="pt-BR" dirty="0">
                <a:ea typeface="Times New Roman" panose="02020603050405020304" pitchFamily="18" charset="0"/>
              </a:rPr>
              <a:t>e </a:t>
            </a:r>
            <a:r>
              <a:rPr lang="pt-BR" dirty="0" smtClean="0">
                <a:ea typeface="Times New Roman" panose="02020603050405020304" pitchFamily="18" charset="0"/>
              </a:rPr>
              <a:t>CAESB</a:t>
            </a:r>
            <a:r>
              <a:rPr lang="pt-BR" dirty="0">
                <a:ea typeface="Times New Roman" panose="02020603050405020304" pitchFamily="18" charset="0"/>
              </a:rPr>
              <a:t>, </a:t>
            </a:r>
            <a:r>
              <a:rPr lang="pt-BR" dirty="0" smtClean="0">
                <a:ea typeface="Times New Roman" panose="02020603050405020304" pitchFamily="18" charset="0"/>
              </a:rPr>
              <a:t>a </a:t>
            </a:r>
            <a:r>
              <a:rPr lang="pt-BR" dirty="0" err="1" smtClean="0">
                <a:ea typeface="Times New Roman" panose="02020603050405020304" pitchFamily="18" charset="0"/>
              </a:rPr>
              <a:t>Emater</a:t>
            </a:r>
            <a:r>
              <a:rPr lang="pt-BR" dirty="0" smtClean="0">
                <a:ea typeface="Times New Roman" panose="02020603050405020304" pitchFamily="18" charset="0"/>
              </a:rPr>
              <a:t> visitou todas </a:t>
            </a:r>
            <a:r>
              <a:rPr lang="pt-BR" dirty="0">
                <a:ea typeface="Times New Roman" panose="02020603050405020304" pitchFamily="18" charset="0"/>
              </a:rPr>
              <a:t>as propriedades com agricultores irrigantes da Bacia do Alto do Descoberto, atingindo mais de 800 propriedades rurais, </a:t>
            </a:r>
            <a:r>
              <a:rPr lang="pt-BR" dirty="0" smtClean="0">
                <a:ea typeface="Times New Roman" panose="02020603050405020304" pitchFamily="18" charset="0"/>
              </a:rPr>
              <a:t>das quais 640 </a:t>
            </a:r>
            <a:r>
              <a:rPr lang="pt-BR" dirty="0">
                <a:ea typeface="Times New Roman" panose="02020603050405020304" pitchFamily="18" charset="0"/>
              </a:rPr>
              <a:t>com </a:t>
            </a:r>
            <a:r>
              <a:rPr lang="pt-BR" dirty="0" smtClean="0">
                <a:ea typeface="Times New Roman" panose="02020603050405020304" pitchFamily="18" charset="0"/>
              </a:rPr>
              <a:t>irrigação;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 smtClean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Capacitação </a:t>
            </a:r>
            <a:r>
              <a:rPr lang="pt-BR" u="sng" dirty="0">
                <a:ea typeface="Times New Roman" panose="02020603050405020304" pitchFamily="18" charset="0"/>
              </a:rPr>
              <a:t>sobre dos Sistemas de Irrigação mais poupadores e eficientes no uso da </a:t>
            </a:r>
            <a:r>
              <a:rPr lang="pt-BR" u="sng" dirty="0" smtClean="0">
                <a:ea typeface="Times New Roman" panose="02020603050405020304" pitchFamily="18" charset="0"/>
              </a:rPr>
              <a:t>água </a:t>
            </a:r>
            <a:r>
              <a:rPr lang="pt-BR" dirty="0" smtClean="0">
                <a:ea typeface="Times New Roman" panose="02020603050405020304" pitchFamily="18" charset="0"/>
              </a:rPr>
              <a:t>- 25 </a:t>
            </a:r>
            <a:r>
              <a:rPr lang="pt-BR" dirty="0" err="1" smtClean="0">
                <a:ea typeface="Times New Roman" panose="02020603050405020304" pitchFamily="18" charset="0"/>
              </a:rPr>
              <a:t>extensionistas</a:t>
            </a:r>
            <a:r>
              <a:rPr lang="pt-BR" dirty="0" smtClean="0">
                <a:ea typeface="Times New Roman" panose="02020603050405020304" pitchFamily="18" charset="0"/>
              </a:rPr>
              <a:t> rurais e técnicos já capacitados;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900" dirty="0"/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Oficinas sobre “Manejo da Irrigação” </a:t>
            </a:r>
            <a:r>
              <a:rPr lang="pt-BR" dirty="0" smtClean="0">
                <a:ea typeface="Times New Roman" panose="02020603050405020304" pitchFamily="18" charset="0"/>
              </a:rPr>
              <a:t>– foram realizados </a:t>
            </a:r>
            <a:r>
              <a:rPr lang="pt-BR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16 oficinas</a:t>
            </a:r>
            <a:r>
              <a:rPr lang="pt-BR" dirty="0" smtClean="0">
                <a:ea typeface="Times New Roman" panose="02020603050405020304" pitchFamily="18" charset="0"/>
              </a:rPr>
              <a:t> com </a:t>
            </a:r>
            <a:r>
              <a:rPr lang="pt-BR" dirty="0">
                <a:ea typeface="Times New Roman" panose="02020603050405020304" pitchFamily="18" charset="0"/>
              </a:rPr>
              <a:t>a participação de </a:t>
            </a:r>
            <a:r>
              <a:rPr lang="pt-BR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214</a:t>
            </a:r>
            <a:r>
              <a:rPr lang="pt-BR" dirty="0" smtClean="0">
                <a:ea typeface="Times New Roman" panose="02020603050405020304" pitchFamily="18" charset="0"/>
              </a:rPr>
              <a:t> produtores</a:t>
            </a:r>
            <a:r>
              <a:rPr lang="pt-BR" dirty="0">
                <a:ea typeface="Times New Roman" panose="02020603050405020304" pitchFamily="18" charset="0"/>
              </a:rPr>
              <a:t> </a:t>
            </a:r>
            <a:r>
              <a:rPr lang="pt-BR" dirty="0" smtClean="0">
                <a:ea typeface="Times New Roman" panose="02020603050405020304" pitchFamily="18" charset="0"/>
              </a:rPr>
              <a:t>rurais;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 smtClean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Plano </a:t>
            </a:r>
            <a:r>
              <a:rPr lang="pt-BR" u="sng" dirty="0">
                <a:ea typeface="Times New Roman" panose="02020603050405020304" pitchFamily="18" charset="0"/>
              </a:rPr>
              <a:t>Integrado de Educação Hídrica </a:t>
            </a:r>
            <a:r>
              <a:rPr lang="pt-BR" u="sng" dirty="0" smtClean="0">
                <a:ea typeface="Times New Roman" panose="02020603050405020304" pitchFamily="18" charset="0"/>
              </a:rPr>
              <a:t>dos Agricultores </a:t>
            </a:r>
            <a:r>
              <a:rPr lang="pt-BR" dirty="0" smtClean="0">
                <a:ea typeface="Times New Roman" panose="02020603050405020304" pitchFamily="18" charset="0"/>
              </a:rPr>
              <a:t>- em </a:t>
            </a:r>
            <a:r>
              <a:rPr lang="pt-BR" dirty="0">
                <a:ea typeface="Times New Roman" panose="02020603050405020304" pitchFamily="18" charset="0"/>
              </a:rPr>
              <a:t>parceria com </a:t>
            </a:r>
            <a:r>
              <a:rPr lang="pt-BR" dirty="0" smtClean="0">
                <a:ea typeface="Times New Roman" panose="02020603050405020304" pitchFamily="18" charset="0"/>
              </a:rPr>
              <a:t>SEAGRI</a:t>
            </a:r>
            <a:r>
              <a:rPr lang="pt-BR" dirty="0">
                <a:ea typeface="Times New Roman" panose="02020603050405020304" pitchFamily="18" charset="0"/>
              </a:rPr>
              <a:t>, EMBRAPA, ADASA, CAESB, SEDESTMIDH, dentre outros, </a:t>
            </a:r>
            <a:r>
              <a:rPr lang="pt-BR" dirty="0" smtClean="0">
                <a:ea typeface="Times New Roman" panose="02020603050405020304" pitchFamily="18" charset="0"/>
              </a:rPr>
              <a:t>a </a:t>
            </a:r>
            <a:r>
              <a:rPr lang="pt-BR" dirty="0" err="1" smtClean="0">
                <a:ea typeface="Times New Roman" panose="02020603050405020304" pitchFamily="18" charset="0"/>
              </a:rPr>
              <a:t>Emater</a:t>
            </a:r>
            <a:r>
              <a:rPr lang="pt-BR" dirty="0" smtClean="0">
                <a:ea typeface="Times New Roman" panose="02020603050405020304" pitchFamily="18" charset="0"/>
              </a:rPr>
              <a:t> implementará este Plano de Capacitação até </a:t>
            </a:r>
            <a:r>
              <a:rPr lang="pt-BR" dirty="0" err="1" smtClean="0">
                <a:ea typeface="Times New Roman" panose="02020603050405020304" pitchFamily="18" charset="0"/>
              </a:rPr>
              <a:t>fev</a:t>
            </a:r>
            <a:r>
              <a:rPr lang="pt-BR" dirty="0" smtClean="0">
                <a:ea typeface="Times New Roman" panose="02020603050405020304" pitchFamily="18" charset="0"/>
              </a:rPr>
              <a:t>/2018.</a:t>
            </a:r>
            <a:endParaRPr lang="pt-BR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772593" y="358616"/>
            <a:ext cx="10496599" cy="1054548"/>
          </a:xfrm>
          <a:prstGeom prst="rect">
            <a:avLst/>
          </a:prstGeom>
        </p:spPr>
        <p:txBody>
          <a:bodyPr lIns="0" r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b="1" dirty="0" smtClean="0">
                <a:latin typeface="+mn-lt"/>
              </a:rPr>
              <a:t>EMATER</a:t>
            </a:r>
          </a:p>
          <a:p>
            <a:pPr algn="ctr"/>
            <a:endParaRPr lang="pt-BR" sz="900" b="1" dirty="0">
              <a:latin typeface="+mn-lt"/>
            </a:endParaRPr>
          </a:p>
          <a:p>
            <a:pPr algn="ctr"/>
            <a:r>
              <a:rPr lang="pt-BR" sz="2400" b="1" dirty="0">
                <a:latin typeface="+mn-lt"/>
              </a:rPr>
              <a:t>	</a:t>
            </a:r>
            <a:r>
              <a:rPr lang="pt-BR" sz="2400" b="1" dirty="0" smtClean="0">
                <a:latin typeface="+mn-lt"/>
              </a:rPr>
              <a:t>AÇÕES COM FOCO EM PRODUTORES RURAIS</a:t>
            </a:r>
            <a:endParaRPr lang="pt-BR" sz="900" b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356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8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5" name="Grupo 4"/>
          <p:cNvGrpSpPr/>
          <p:nvPr/>
        </p:nvGrpSpPr>
        <p:grpSpPr>
          <a:xfrm rot="5400000">
            <a:off x="-2611038" y="2289988"/>
            <a:ext cx="6944805" cy="2364828"/>
            <a:chOff x="3009794" y="-676601"/>
            <a:chExt cx="2037897" cy="2458298"/>
          </a:xfrm>
          <a:scene3d>
            <a:camera prst="orthographicFront"/>
            <a:lightRig rig="flat" dir="t"/>
          </a:scene3d>
        </p:grpSpPr>
        <p:sp>
          <p:nvSpPr>
            <p:cNvPr id="6" name="Elipse 5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rgbClr val="6083CB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Elipse 4"/>
            <p:cNvSpPr/>
            <p:nvPr/>
          </p:nvSpPr>
          <p:spPr>
            <a:xfrm rot="16200000">
              <a:off x="2799594" y="-466401"/>
              <a:ext cx="2458298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EDUCAÇÃO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2139029" y="1402456"/>
            <a:ext cx="9957721" cy="4455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Plano Integrado de Educação Hídrica nas Escolas Públicas </a:t>
            </a:r>
            <a:r>
              <a:rPr lang="pt-BR" dirty="0" smtClean="0">
                <a:ea typeface="Times New Roman" panose="02020603050405020304" pitchFamily="18" charset="0"/>
              </a:rPr>
              <a:t>– a Secretaria de Educação executa o Plano em conjunto com a CAESB, ADASA, IBRAM, AGEFIS, Defesa Civil, EMATER e Secretaria de Estado de Saúde. Início em maio/2017, por meio do </a:t>
            </a:r>
            <a:r>
              <a:rPr lang="pt-BR" i="1" dirty="0" smtClean="0">
                <a:ea typeface="Times New Roman" panose="02020603050405020304" pitchFamily="18" charset="0"/>
              </a:rPr>
              <a:t>Projeto Mensageiros da Água</a:t>
            </a:r>
            <a:r>
              <a:rPr lang="pt-BR" dirty="0" smtClean="0">
                <a:ea typeface="Times New Roman" panose="02020603050405020304" pitchFamily="18" charset="0"/>
              </a:rPr>
              <a:t>, que capacita professores para atuarem como multiplicadores em suas comunidades escolares tanto sobre o enfrentamento da crise hídrica como no combate aos focos de Aedes </a:t>
            </a:r>
            <a:r>
              <a:rPr lang="pt-BR" dirty="0" err="1" smtClean="0">
                <a:ea typeface="Times New Roman" panose="02020603050405020304" pitchFamily="18" charset="0"/>
              </a:rPr>
              <a:t>Egypti</a:t>
            </a:r>
            <a:r>
              <a:rPr lang="pt-BR" dirty="0" smtClean="0">
                <a:ea typeface="Times New Roman" panose="02020603050405020304" pitchFamily="18" charset="0"/>
              </a:rPr>
              <a:t>;</a:t>
            </a:r>
          </a:p>
          <a:p>
            <a:pPr algn="just">
              <a:spcAft>
                <a:spcPts val="0"/>
              </a:spcAft>
            </a:pPr>
            <a:endParaRPr lang="pt-BR" sz="9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pt-BR" u="sng" dirty="0">
                <a:ea typeface="Times New Roman" panose="02020603050405020304" pitchFamily="18" charset="0"/>
              </a:rPr>
              <a:t>Formação do Agente Mobilizador da Comunidade Escolar</a:t>
            </a:r>
            <a:r>
              <a:rPr lang="pt-BR" dirty="0">
                <a:ea typeface="Times New Roman" panose="02020603050405020304" pitchFamily="18" charset="0"/>
              </a:rPr>
              <a:t> – já realizado </a:t>
            </a:r>
            <a:r>
              <a:rPr lang="pt-BR" dirty="0" smtClean="0">
                <a:ea typeface="Times New Roman" panose="02020603050405020304" pitchFamily="18" charset="0"/>
              </a:rPr>
              <a:t>em </a:t>
            </a:r>
            <a:r>
              <a:rPr lang="pt-BR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14</a:t>
            </a:r>
            <a:r>
              <a:rPr lang="pt-BR" dirty="0" smtClean="0">
                <a:ea typeface="Times New Roman" panose="02020603050405020304" pitchFamily="18" charset="0"/>
              </a:rPr>
              <a:t> </a:t>
            </a:r>
            <a:r>
              <a:rPr lang="pt-BR" dirty="0">
                <a:ea typeface="Times New Roman" panose="02020603050405020304" pitchFamily="18" charset="0"/>
              </a:rPr>
              <a:t>Regionais de </a:t>
            </a:r>
            <a:r>
              <a:rPr lang="pt-BR" dirty="0" smtClean="0">
                <a:ea typeface="Times New Roman" panose="02020603050405020304" pitchFamily="18" charset="0"/>
              </a:rPr>
              <a:t>Ensino. </a:t>
            </a:r>
            <a:r>
              <a:rPr lang="pt-BR" dirty="0">
                <a:ea typeface="Times New Roman" panose="02020603050405020304" pitchFamily="18" charset="0"/>
              </a:rPr>
              <a:t>Capacitação </a:t>
            </a:r>
            <a:r>
              <a:rPr lang="pt-BR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realizada</a:t>
            </a:r>
            <a:r>
              <a:rPr lang="pt-BR" dirty="0" smtClean="0">
                <a:ea typeface="Times New Roman" panose="02020603050405020304" pitchFamily="18" charset="0"/>
              </a:rPr>
              <a:t> por </a:t>
            </a:r>
            <a:r>
              <a:rPr lang="pt-BR" dirty="0">
                <a:ea typeface="Times New Roman" panose="02020603050405020304" pitchFamily="18" charset="0"/>
              </a:rPr>
              <a:t>equipes da Secretaria de Educação, CAESB e SES/SVS/Vigilância Ambiental. </a:t>
            </a:r>
            <a:endParaRPr lang="pt-BR" dirty="0" smtClean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endParaRPr lang="pt-BR" sz="900" dirty="0" smtClean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pt-BR" sz="900" dirty="0"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dirty="0">
                <a:ea typeface="Times New Roman" panose="02020603050405020304" pitchFamily="18" charset="0"/>
              </a:rPr>
              <a:t>-  </a:t>
            </a:r>
            <a:r>
              <a:rPr lang="pt-BR" u="sng" dirty="0" smtClean="0">
                <a:ea typeface="Times New Roman" panose="02020603050405020304" pitchFamily="18" charset="0"/>
              </a:rPr>
              <a:t>Dia </a:t>
            </a:r>
            <a:r>
              <a:rPr lang="pt-BR" u="sng" dirty="0">
                <a:ea typeface="Times New Roman" panose="02020603050405020304" pitchFamily="18" charset="0"/>
              </a:rPr>
              <a:t>de Combate ao Aedes no Distrito Federal </a:t>
            </a:r>
            <a:r>
              <a:rPr lang="pt-BR" dirty="0">
                <a:solidFill>
                  <a:srgbClr val="FF0000"/>
                </a:solidFill>
                <a:ea typeface="Times New Roman" panose="02020603050405020304" pitchFamily="18" charset="0"/>
              </a:rPr>
              <a:t>- </a:t>
            </a:r>
            <a:r>
              <a:rPr lang="pt-BR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 foi realizada no dia 02 de junho ações para o Combate ao Mosquito Aedes em </a:t>
            </a:r>
            <a:r>
              <a:rPr lang="pt-BR" dirty="0">
                <a:ea typeface="Times New Roman" panose="02020603050405020304" pitchFamily="18" charset="0"/>
              </a:rPr>
              <a:t>todas as escolas públicas.</a:t>
            </a:r>
            <a:r>
              <a:rPr lang="pt-BR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9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772593" y="358616"/>
            <a:ext cx="10496599" cy="825948"/>
          </a:xfrm>
          <a:prstGeom prst="rect">
            <a:avLst/>
          </a:prstGeom>
        </p:spPr>
        <p:txBody>
          <a:bodyPr lIns="0" r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b="1" dirty="0" smtClean="0">
                <a:latin typeface="+mn-lt"/>
              </a:rPr>
              <a:t>SECRETARIA DE ESTADO DE EDUCAÇÃO</a:t>
            </a:r>
          </a:p>
          <a:p>
            <a:pPr algn="ctr"/>
            <a:endParaRPr lang="pt-BR" sz="900" b="1" dirty="0" smtClean="0">
              <a:latin typeface="+mn-lt"/>
            </a:endParaRPr>
          </a:p>
          <a:p>
            <a:pPr algn="ctr"/>
            <a:r>
              <a:rPr lang="pt-BR" sz="2400" b="1" dirty="0" smtClean="0">
                <a:latin typeface="+mn-lt"/>
              </a:rPr>
              <a:t>AÇÕES COM FOCO EM ESCOLAS PÚBLICAS</a:t>
            </a:r>
            <a:endParaRPr lang="pt-BR" sz="900" b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578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5" name="Grupo 4"/>
          <p:cNvGrpSpPr/>
          <p:nvPr/>
        </p:nvGrpSpPr>
        <p:grpSpPr>
          <a:xfrm rot="5400000">
            <a:off x="-2643122" y="2289988"/>
            <a:ext cx="6944805" cy="2364828"/>
            <a:chOff x="3009794" y="-676601"/>
            <a:chExt cx="2037897" cy="2458298"/>
          </a:xfrm>
          <a:scene3d>
            <a:camera prst="orthographicFront"/>
            <a:lightRig rig="flat" dir="t"/>
          </a:scene3d>
        </p:grpSpPr>
        <p:sp>
          <p:nvSpPr>
            <p:cNvPr id="6" name="Elipse 5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rgbClr val="81B861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Elipse 4"/>
            <p:cNvSpPr/>
            <p:nvPr/>
          </p:nvSpPr>
          <p:spPr>
            <a:xfrm rot="16200000">
              <a:off x="2799594" y="-466401"/>
              <a:ext cx="2458298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COMUNICAÇÃO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2168646" y="1272822"/>
            <a:ext cx="9719798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Temática </a:t>
            </a:r>
            <a:r>
              <a:rPr lang="pt-BR" u="sng" dirty="0">
                <a:ea typeface="Times New Roman" panose="02020603050405020304" pitchFamily="18" charset="0"/>
              </a:rPr>
              <a:t>“USO RACIONAL DA ÁGUA – Você e sua família podem ajudar” </a:t>
            </a:r>
            <a:r>
              <a:rPr lang="pt-BR" dirty="0" smtClean="0">
                <a:ea typeface="Times New Roman" panose="02020603050405020304" pitchFamily="18" charset="0"/>
              </a:rPr>
              <a:t>- confeccionados </a:t>
            </a:r>
            <a:r>
              <a:rPr lang="pt-BR" dirty="0">
                <a:ea typeface="Times New Roman" panose="02020603050405020304" pitchFamily="18" charset="0"/>
              </a:rPr>
              <a:t>500 mil folders e 2 mil </a:t>
            </a:r>
            <a:r>
              <a:rPr lang="pt-BR" dirty="0" smtClean="0">
                <a:ea typeface="Times New Roman" panose="02020603050405020304" pitchFamily="18" charset="0"/>
              </a:rPr>
              <a:t>cartazes. </a:t>
            </a:r>
            <a:r>
              <a:rPr lang="pt-BR" dirty="0">
                <a:ea typeface="Times New Roman" panose="02020603050405020304" pitchFamily="18" charset="0"/>
              </a:rPr>
              <a:t>Os materiais foram distribuídos nas Coordenações Regionais de Ensino para divulgação nas escolas da rede pública do DF.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dirty="0">
                <a:ea typeface="Times New Roman" panose="02020603050405020304" pitchFamily="18" charset="0"/>
              </a:rPr>
              <a:t>Inclusão nas Redes Sociais, Rádios e Mídia Televisiva de </a:t>
            </a:r>
            <a:r>
              <a:rPr lang="pt-BR" u="sng" dirty="0">
                <a:ea typeface="Times New Roman" panose="02020603050405020304" pitchFamily="18" charset="0"/>
              </a:rPr>
              <a:t>propagandas alusivas à Crise Hídrica, com foco na conscientização do consumo racional da </a:t>
            </a:r>
            <a:r>
              <a:rPr lang="pt-BR" u="sng" dirty="0" smtClean="0">
                <a:ea typeface="Times New Roman" panose="02020603050405020304" pitchFamily="18" charset="0"/>
              </a:rPr>
              <a:t>água.</a:t>
            </a:r>
            <a:endParaRPr lang="pt-BR" u="sng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772593" y="358616"/>
            <a:ext cx="10496599" cy="825948"/>
          </a:xfrm>
          <a:prstGeom prst="rect">
            <a:avLst/>
          </a:prstGeom>
        </p:spPr>
        <p:txBody>
          <a:bodyPr lIns="0" r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b="1" dirty="0" smtClean="0">
                <a:latin typeface="+mn-lt"/>
              </a:rPr>
              <a:t>SECRETARIA DE ESTADO DE COMUNICAÇÃO</a:t>
            </a:r>
          </a:p>
          <a:p>
            <a:pPr algn="ctr"/>
            <a:endParaRPr lang="pt-BR" sz="900" b="1" dirty="0" smtClean="0">
              <a:latin typeface="+mn-lt"/>
            </a:endParaRPr>
          </a:p>
          <a:p>
            <a:pPr algn="ctr"/>
            <a:r>
              <a:rPr lang="pt-BR" sz="2400" b="1" dirty="0" smtClean="0">
                <a:latin typeface="+mn-lt"/>
              </a:rPr>
              <a:t>PRINCIPAIS AÇÕES</a:t>
            </a:r>
            <a:endParaRPr lang="pt-BR" sz="900" b="1" dirty="0" smtClean="0">
              <a:latin typeface="+mn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155372" y="2837485"/>
            <a:ext cx="9692640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dirty="0" smtClean="0">
                <a:ea typeface="Times New Roman" panose="02020603050405020304" pitchFamily="18" charset="0"/>
              </a:rPr>
              <a:t>Campanhas </a:t>
            </a:r>
            <a:r>
              <a:rPr lang="pt-BR" dirty="0">
                <a:ea typeface="Times New Roman" panose="02020603050405020304" pitchFamily="18" charset="0"/>
              </a:rPr>
              <a:t>publicitárias já </a:t>
            </a:r>
            <a:r>
              <a:rPr lang="pt-BR" dirty="0" smtClean="0">
                <a:ea typeface="Times New Roman" panose="02020603050405020304" pitchFamily="18" charset="0"/>
              </a:rPr>
              <a:t>veiculadas:</a:t>
            </a:r>
            <a:endParaRPr lang="pt-BR" dirty="0">
              <a:ea typeface="Times New Roman" panose="02020603050405020304" pitchFamily="18" charset="0"/>
            </a:endParaRP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u="sng" dirty="0" smtClean="0">
                <a:ea typeface="Times New Roman" panose="02020603050405020304" pitchFamily="18" charset="0"/>
              </a:rPr>
              <a:t>Consumo </a:t>
            </a:r>
            <a:r>
              <a:rPr lang="pt-BR" u="sng" dirty="0">
                <a:ea typeface="Times New Roman" panose="02020603050405020304" pitchFamily="18" charset="0"/>
              </a:rPr>
              <a:t>Consciente da Água – Produtor Rural</a:t>
            </a:r>
            <a:r>
              <a:rPr lang="pt-BR" dirty="0">
                <a:ea typeface="Times New Roman" panose="02020603050405020304" pitchFamily="18" charset="0"/>
              </a:rPr>
              <a:t> – 24/01 a 05/02/2017: Conscientizar os produtores rurais para o uso racional da água no período de crise hídrica.</a:t>
            </a: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u="sng" dirty="0" smtClean="0">
                <a:ea typeface="Times New Roman" panose="02020603050405020304" pitchFamily="18" charset="0"/>
              </a:rPr>
              <a:t>Uso </a:t>
            </a:r>
            <a:r>
              <a:rPr lang="pt-BR" u="sng" dirty="0">
                <a:ea typeface="Times New Roman" panose="02020603050405020304" pitchFamily="18" charset="0"/>
              </a:rPr>
              <a:t>racional da Água</a:t>
            </a:r>
            <a:r>
              <a:rPr lang="pt-BR" dirty="0">
                <a:ea typeface="Times New Roman" panose="02020603050405020304" pitchFamily="18" charset="0"/>
              </a:rPr>
              <a:t> – 05 a 26/02/2017: Informar a população sobre as medidas de racionamento e orientação para evitar o desperdício de água.</a:t>
            </a: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u="sng" dirty="0" smtClean="0">
                <a:ea typeface="Times New Roman" panose="02020603050405020304" pitchFamily="18" charset="0"/>
              </a:rPr>
              <a:t>Uso </a:t>
            </a:r>
            <a:r>
              <a:rPr lang="pt-BR" u="sng" dirty="0">
                <a:ea typeface="Times New Roman" panose="02020603050405020304" pitchFamily="18" charset="0"/>
              </a:rPr>
              <a:t>racional da Água 2</a:t>
            </a:r>
            <a:r>
              <a:rPr lang="pt-BR" dirty="0">
                <a:ea typeface="Times New Roman" panose="02020603050405020304" pitchFamily="18" charset="0"/>
              </a:rPr>
              <a:t> – 21/02 a </a:t>
            </a:r>
            <a:r>
              <a:rPr lang="pt-BR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24/03</a:t>
            </a:r>
            <a:r>
              <a:rPr lang="pt-BR" dirty="0" smtClean="0">
                <a:ea typeface="Times New Roman" panose="02020603050405020304" pitchFamily="18" charset="0"/>
              </a:rPr>
              <a:t>/2017</a:t>
            </a:r>
            <a:r>
              <a:rPr lang="pt-BR" dirty="0">
                <a:ea typeface="Times New Roman" panose="02020603050405020304" pitchFamily="18" charset="0"/>
              </a:rPr>
              <a:t>: Alertar a população para os riscos de desabastecimento de água em consequência dos baixos níveis dos reservatórios que abastecem todas as regiões do DF.</a:t>
            </a: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u="sng" dirty="0" smtClean="0">
                <a:ea typeface="Times New Roman" panose="02020603050405020304" pitchFamily="18" charset="0"/>
              </a:rPr>
              <a:t>Dicas </a:t>
            </a:r>
            <a:r>
              <a:rPr lang="pt-BR" u="sng" dirty="0">
                <a:ea typeface="Times New Roman" panose="02020603050405020304" pitchFamily="18" charset="0"/>
              </a:rPr>
              <a:t>de economia de </a:t>
            </a:r>
            <a:r>
              <a:rPr lang="pt-BR" u="sng" dirty="0" smtClean="0">
                <a:ea typeface="Times New Roman" panose="02020603050405020304" pitchFamily="18" charset="0"/>
              </a:rPr>
              <a:t>Água </a:t>
            </a:r>
            <a:r>
              <a:rPr lang="pt-BR" dirty="0" smtClean="0">
                <a:ea typeface="Times New Roman" panose="02020603050405020304" pitchFamily="18" charset="0"/>
              </a:rPr>
              <a:t>- </a:t>
            </a:r>
            <a:r>
              <a:rPr lang="pt-BR" dirty="0">
                <a:ea typeface="Times New Roman" panose="02020603050405020304" pitchFamily="18" charset="0"/>
              </a:rPr>
              <a:t>19/02 a </a:t>
            </a:r>
            <a:r>
              <a:rPr lang="pt-BR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21/08</a:t>
            </a:r>
            <a:r>
              <a:rPr lang="pt-BR" dirty="0" smtClean="0">
                <a:ea typeface="Times New Roman" panose="02020603050405020304" pitchFamily="18" charset="0"/>
              </a:rPr>
              <a:t>/2017</a:t>
            </a:r>
            <a:r>
              <a:rPr lang="pt-BR" dirty="0">
                <a:ea typeface="Times New Roman" panose="02020603050405020304" pitchFamily="18" charset="0"/>
              </a:rPr>
              <a:t>: Alertar a população quanto às mudanças de hábito, estimulando os cidadãos </a:t>
            </a:r>
            <a:r>
              <a:rPr lang="pt-BR" dirty="0" smtClean="0">
                <a:ea typeface="Times New Roman" panose="02020603050405020304" pitchFamily="18" charset="0"/>
              </a:rPr>
              <a:t>por meio </a:t>
            </a:r>
            <a:r>
              <a:rPr lang="pt-BR" dirty="0">
                <a:ea typeface="Times New Roman" panose="02020603050405020304" pitchFamily="18" charset="0"/>
              </a:rPr>
              <a:t>de dicas importantes para economia de água.</a:t>
            </a: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u="sng" dirty="0" smtClean="0">
                <a:ea typeface="Times New Roman" panose="02020603050405020304" pitchFamily="18" charset="0"/>
              </a:rPr>
              <a:t>Uso </a:t>
            </a:r>
            <a:r>
              <a:rPr lang="pt-BR" u="sng" dirty="0">
                <a:ea typeface="Times New Roman" panose="02020603050405020304" pitchFamily="18" charset="0"/>
              </a:rPr>
              <a:t>racional da Água 2.2 (Sustentação) </a:t>
            </a:r>
            <a:r>
              <a:rPr lang="pt-BR" dirty="0">
                <a:ea typeface="Times New Roman" panose="02020603050405020304" pitchFamily="18" charset="0"/>
              </a:rPr>
              <a:t>– 26/03 a 07/04/2017: Esclarecimento sobre a situação hídrica do DF</a:t>
            </a:r>
            <a:endParaRPr lang="pt-BR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27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2377045" y="1530165"/>
            <a:ext cx="94893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Visa e</a:t>
            </a:r>
            <a:r>
              <a:rPr lang="pt-BR" dirty="0" smtClean="0"/>
              <a:t>nfrentar reflexos </a:t>
            </a:r>
            <a:r>
              <a:rPr lang="pt-BR" dirty="0"/>
              <a:t>negativos </a:t>
            </a:r>
            <a:r>
              <a:rPr lang="pt-BR" dirty="0" smtClean="0"/>
              <a:t>da </a:t>
            </a:r>
            <a:r>
              <a:rPr lang="pt-BR" dirty="0"/>
              <a:t>escassez </a:t>
            </a:r>
            <a:r>
              <a:rPr lang="pt-BR" dirty="0" smtClean="0"/>
              <a:t>hídrica: economia, sociedade e meio-ambiente;</a:t>
            </a:r>
          </a:p>
          <a:p>
            <a:pPr algn="just">
              <a:spcAft>
                <a:spcPts val="0"/>
              </a:spcAft>
            </a:pPr>
            <a:endParaRPr lang="pt-BR" dirty="0"/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/>
              <a:t>E</a:t>
            </a: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m fase de execução com a definição de 6 Objetivos e 14 Ações Integradas.</a:t>
            </a:r>
            <a:r>
              <a:rPr lang="pt-BR" dirty="0">
                <a:solidFill>
                  <a:srgbClr val="000000"/>
                </a:solidFill>
                <a:ea typeface="Times New Roman" panose="02020603050405020304" pitchFamily="18" charset="0"/>
              </a:rPr>
              <a:t> </a:t>
            </a:r>
            <a:endParaRPr lang="pt-BR" dirty="0">
              <a:ea typeface="Times New Roman" panose="02020603050405020304" pitchFamily="18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588028" y="636562"/>
            <a:ext cx="10496599" cy="902643"/>
          </a:xfrm>
          <a:prstGeom prst="rect">
            <a:avLst/>
          </a:prstGeom>
        </p:spPr>
        <p:txBody>
          <a:bodyPr lIns="0" r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b="1" dirty="0">
                <a:latin typeface="+mn-lt"/>
              </a:rPr>
              <a:t>Órgãos do </a:t>
            </a:r>
            <a:r>
              <a:rPr lang="pt-BR" sz="2400" b="1" dirty="0" smtClean="0">
                <a:latin typeface="+mn-lt"/>
              </a:rPr>
              <a:t>GDF</a:t>
            </a:r>
          </a:p>
          <a:p>
            <a:pPr algn="ctr"/>
            <a:r>
              <a:rPr lang="pt-BR" sz="2000" b="1" dirty="0" smtClean="0">
                <a:latin typeface="+mn-lt"/>
              </a:rPr>
              <a:t>SEDESTMIDH, EMATER, ADASA, SEMA, IBRAM, SEE, SES, CAESB, SEGETH, </a:t>
            </a:r>
            <a:r>
              <a:rPr lang="pt-BR" sz="2000" b="1" dirty="0">
                <a:latin typeface="+mn-lt"/>
              </a:rPr>
              <a:t>CGDF</a:t>
            </a:r>
            <a:endParaRPr lang="pt-BR" sz="2000" b="1" dirty="0" smtClean="0">
              <a:latin typeface="+mn-lt"/>
            </a:endParaRPr>
          </a:p>
          <a:p>
            <a:pPr algn="ctr"/>
            <a:r>
              <a:rPr lang="pt-BR" sz="2400" b="1" dirty="0" smtClean="0"/>
              <a:t> </a:t>
            </a:r>
            <a:endParaRPr lang="pt-BR" sz="2400" b="1" dirty="0"/>
          </a:p>
        </p:txBody>
      </p:sp>
      <p:grpSp>
        <p:nvGrpSpPr>
          <p:cNvPr id="9" name="Grupo 8"/>
          <p:cNvGrpSpPr/>
          <p:nvPr/>
        </p:nvGrpSpPr>
        <p:grpSpPr>
          <a:xfrm rot="5400000">
            <a:off x="-2722346" y="2433383"/>
            <a:ext cx="6944805" cy="2078044"/>
            <a:chOff x="3009795" y="-378483"/>
            <a:chExt cx="2037897" cy="2160179"/>
          </a:xfrm>
          <a:scene3d>
            <a:camera prst="orthographicFront"/>
            <a:lightRig rig="flat" dir="t"/>
          </a:scene3d>
        </p:grpSpPr>
        <p:sp>
          <p:nvSpPr>
            <p:cNvPr id="10" name="Elipse 9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chemeClr val="accent2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Elipse 4"/>
            <p:cNvSpPr/>
            <p:nvPr/>
          </p:nvSpPr>
          <p:spPr>
            <a:xfrm rot="16200000">
              <a:off x="2948654" y="-317342"/>
              <a:ext cx="2160179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SÓCIO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ECONÔMICA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968387"/>
              </p:ext>
            </p:extLst>
          </p:nvPr>
        </p:nvGraphicFramePr>
        <p:xfrm>
          <a:off x="2286000" y="2611371"/>
          <a:ext cx="9403484" cy="1742420"/>
        </p:xfrm>
        <a:graphic>
          <a:graphicData uri="http://schemas.openxmlformats.org/drawingml/2006/table">
            <a:tbl>
              <a:tblPr/>
              <a:tblGrid>
                <a:gridCol w="2598692"/>
                <a:gridCol w="5327011"/>
                <a:gridCol w="1477781"/>
              </a:tblGrid>
              <a:tr h="39984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OBJETIVOS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AÇÕES INTEGRADAS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ÓRGÃO RESPONSÁVEL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</a:tr>
              <a:tr h="134257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OS1 </a:t>
                      </a:r>
                      <a:r>
                        <a:rPr lang="pt-BR" sz="1500" b="1" i="0" u="none" strike="noStrike" kern="1200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pt-BR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Atendimento emergencial </a:t>
                      </a:r>
                      <a:r>
                        <a:rPr lang="pt-BR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aos produtores e trabalhadores rurais em situação de vulnerabilidade social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1" i="0" u="none" strike="noStrike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 A1</a:t>
                      </a:r>
                      <a:r>
                        <a:rPr lang="pt-BR" sz="1900" b="1" i="0" u="none" strike="noStrike" kern="1200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- </a:t>
                      </a:r>
                      <a:r>
                        <a:rPr lang="pt-BR" sz="1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Promover o atendimento </a:t>
                      </a:r>
                      <a:r>
                        <a:rPr lang="pt-BR" sz="19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socioassistencial</a:t>
                      </a:r>
                      <a:r>
                        <a:rPr lang="pt-BR" sz="1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aos produtores e</a:t>
                      </a:r>
                      <a:r>
                        <a:rPr lang="pt-BR" sz="1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trabalhadores rurais.</a:t>
                      </a:r>
                      <a:r>
                        <a:rPr lang="pt-BR" sz="1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pt-BR" sz="1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SEDESTMIDH</a:t>
                      </a:r>
                      <a:endParaRPr lang="pt-BR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232049"/>
              </p:ext>
            </p:extLst>
          </p:nvPr>
        </p:nvGraphicFramePr>
        <p:xfrm>
          <a:off x="2286000" y="4265912"/>
          <a:ext cx="9403482" cy="2401478"/>
        </p:xfrm>
        <a:graphic>
          <a:graphicData uri="http://schemas.openxmlformats.org/drawingml/2006/table">
            <a:tbl>
              <a:tblPr/>
              <a:tblGrid>
                <a:gridCol w="2598691"/>
                <a:gridCol w="5327010"/>
                <a:gridCol w="1477781"/>
              </a:tblGrid>
              <a:tr h="117477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OS2 - </a:t>
                      </a:r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à utilização de tecnologias para uso racional e eficiente da água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1" i="0" u="none" strike="noStrike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 A2</a:t>
                      </a:r>
                      <a:r>
                        <a:rPr lang="pt-BR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Incentivar o uso de tecnologias poupadoras de água e o manejo correto da irrigação na Bacia do Alto Rio Descoberto </a:t>
                      </a:r>
                      <a:endParaRPr lang="pt-BR" sz="19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EMATER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22670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1" i="0" u="none" strike="noStrike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 A3</a:t>
                      </a:r>
                      <a:r>
                        <a:rPr lang="pt-BR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Estimular o aproveitament</a:t>
                      </a:r>
                      <a:r>
                        <a:rPr lang="pt-BR" sz="1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 de águas de chuva, o reuso de águas cinzas e a reserva</a:t>
                      </a:r>
                      <a:r>
                        <a:rPr lang="pt-BR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ção de água em propriedades urbanas ou rurais de uso habitacional, comercial, industrial e institucional.</a:t>
                      </a:r>
                      <a:endParaRPr lang="pt-B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ADASA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1578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5799"/>
            <a:ext cx="12193057" cy="6846401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 rot="5400000">
            <a:off x="-2722346" y="2433383"/>
            <a:ext cx="6944805" cy="2078044"/>
            <a:chOff x="3009795" y="-378483"/>
            <a:chExt cx="2037897" cy="2160179"/>
          </a:xfrm>
          <a:scene3d>
            <a:camera prst="orthographicFront"/>
            <a:lightRig rig="flat" dir="t"/>
          </a:scene3d>
        </p:grpSpPr>
        <p:sp>
          <p:nvSpPr>
            <p:cNvPr id="5" name="Elipse 4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chemeClr val="accent2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 rot="16200000">
              <a:off x="2948654" y="-317342"/>
              <a:ext cx="2160179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SÓCIO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ECONÔMICA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247656"/>
              </p:ext>
            </p:extLst>
          </p:nvPr>
        </p:nvGraphicFramePr>
        <p:xfrm>
          <a:off x="2109383" y="4018501"/>
          <a:ext cx="9575802" cy="2289330"/>
        </p:xfrm>
        <a:graphic>
          <a:graphicData uri="http://schemas.openxmlformats.org/drawingml/2006/table">
            <a:tbl>
              <a:tblPr/>
              <a:tblGrid>
                <a:gridCol w="2607858"/>
                <a:gridCol w="5859640"/>
                <a:gridCol w="1108304"/>
              </a:tblGrid>
              <a:tr h="79741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 OS4 - 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Manutenção do abastecimento de água para escolas e</a:t>
                      </a:r>
                      <a:r>
                        <a:rPr lang="pt-B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unidades de </a:t>
                      </a:r>
                      <a:r>
                        <a:rPr lang="pt-B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saúde</a:t>
                      </a:r>
                      <a:endParaRPr lang="pt-BR" sz="1600" b="1" i="0" u="none" strike="sng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 A7 </a:t>
                      </a:r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Manter o abastecimento de água potável nas escolas públicas situadas em áreas rurais do </a:t>
                      </a:r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DF</a:t>
                      </a:r>
                      <a:endParaRPr lang="pt-BR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339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 A8 </a:t>
                      </a:r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Manter o abastecimento de água potável nas escolas públicas situadas em áreas urbanas do DF</a:t>
                      </a:r>
                      <a:endParaRPr lang="pt-BR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5799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i="0" u="none" strike="noStrike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 A9</a:t>
                      </a:r>
                      <a:r>
                        <a:rPr lang="pt-BR" sz="20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Adequar a reservação e manter o abastecimento de água em unidades públicas de saúde</a:t>
                      </a:r>
                      <a:endParaRPr lang="pt-BR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521481"/>
              </p:ext>
            </p:extLst>
          </p:nvPr>
        </p:nvGraphicFramePr>
        <p:xfrm>
          <a:off x="2109384" y="1525727"/>
          <a:ext cx="9575801" cy="2508132"/>
        </p:xfrm>
        <a:graphic>
          <a:graphicData uri="http://schemas.openxmlformats.org/drawingml/2006/table">
            <a:tbl>
              <a:tblPr/>
              <a:tblGrid>
                <a:gridCol w="2607858"/>
                <a:gridCol w="5859640"/>
                <a:gridCol w="1108303"/>
              </a:tblGrid>
              <a:tr h="63598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 OS3 </a:t>
                      </a:r>
                      <a:r>
                        <a:rPr lang="pt-BR" sz="1600" b="1" i="0" u="none" strike="noStrike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- 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Incremento da produção 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natural de 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água 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</a:t>
                      </a:r>
                      <a:r>
                        <a:rPr lang="pt-B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quantidade e qualidade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 A4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Assegurar a recarga de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aquíferos em áreas prioritárias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2612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 A5</a:t>
                      </a:r>
                      <a:r>
                        <a:rPr lang="pt-BR" sz="20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pt-BR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Implementar o Plano de Recuperação</a:t>
                      </a:r>
                      <a:r>
                        <a:rPr lang="pt-BR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e Gestão de Áreas de Preservação Permanente (APP)</a:t>
                      </a:r>
                      <a:endParaRPr lang="pt-BR" sz="1600" b="0" i="1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IBRAM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460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2000" b="1" i="0" u="none" strike="noStrike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A6</a:t>
                      </a:r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- Aperfeiçoar a gestão compartilhada das Áreas de Proteção de Manancial (APM) 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SEGETH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878353"/>
              </p:ext>
            </p:extLst>
          </p:nvPr>
        </p:nvGraphicFramePr>
        <p:xfrm>
          <a:off x="2116062" y="1082956"/>
          <a:ext cx="9569123" cy="430925"/>
        </p:xfrm>
        <a:graphic>
          <a:graphicData uri="http://schemas.openxmlformats.org/drawingml/2006/table">
            <a:tbl>
              <a:tblPr/>
              <a:tblGrid>
                <a:gridCol w="2602839"/>
                <a:gridCol w="5859379"/>
                <a:gridCol w="1106905"/>
              </a:tblGrid>
              <a:tr h="4309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OBJETIVOS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AÇÕES INTEGRADAS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ÓRGÃO RESPONSÁVEL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8598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5799"/>
            <a:ext cx="12193057" cy="6846401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 rot="5400000">
            <a:off x="-2722346" y="2433383"/>
            <a:ext cx="6944805" cy="2078044"/>
            <a:chOff x="3009795" y="-378483"/>
            <a:chExt cx="2037897" cy="2160179"/>
          </a:xfrm>
          <a:scene3d>
            <a:camera prst="orthographicFront"/>
            <a:lightRig rig="flat" dir="t"/>
          </a:scene3d>
        </p:grpSpPr>
        <p:sp>
          <p:nvSpPr>
            <p:cNvPr id="5" name="Elipse 4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chemeClr val="accent2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 rot="16200000">
              <a:off x="2948654" y="-317342"/>
              <a:ext cx="2160179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SÓCIO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ECONÔMICA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140135"/>
              </p:ext>
            </p:extLst>
          </p:nvPr>
        </p:nvGraphicFramePr>
        <p:xfrm>
          <a:off x="2077515" y="1536840"/>
          <a:ext cx="9539178" cy="2431942"/>
        </p:xfrm>
        <a:graphic>
          <a:graphicData uri="http://schemas.openxmlformats.org/drawingml/2006/table">
            <a:tbl>
              <a:tblPr/>
              <a:tblGrid>
                <a:gridCol w="2691940"/>
                <a:gridCol w="5707117"/>
                <a:gridCol w="1140121"/>
              </a:tblGrid>
              <a:tr h="73152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OS5 - 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Redução 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das 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perdas de mercado e de água da CAESB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 A10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Propor</a:t>
                      </a:r>
                      <a:r>
                        <a:rPr lang="pt-BR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revisão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da </a:t>
                      </a:r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estrutura de custos</a:t>
                      </a:r>
                      <a:r>
                        <a:rPr lang="pt-BR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 tarifas da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CAESB </a:t>
                      </a:r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 foco no equilíbrio econômico-financeiro da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concessão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CAESB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8602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 A11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Reduzir vazamentos na rede de distribuição de água da CAESB - "Programa de Redução de Perdas"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CAESB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315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i="0" u="none" strike="noStrike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 A12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Eliminar o consumo de água não autorizado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CAESB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692188"/>
              </p:ext>
            </p:extLst>
          </p:nvPr>
        </p:nvGraphicFramePr>
        <p:xfrm>
          <a:off x="2077515" y="3973803"/>
          <a:ext cx="9539178" cy="2238704"/>
        </p:xfrm>
        <a:graphic>
          <a:graphicData uri="http://schemas.openxmlformats.org/drawingml/2006/table">
            <a:tbl>
              <a:tblPr/>
              <a:tblGrid>
                <a:gridCol w="2691940"/>
                <a:gridCol w="5707117"/>
                <a:gridCol w="1140121"/>
              </a:tblGrid>
              <a:tr h="13032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OS6 -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Otimização da distribuição 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água potável no Distrito Federal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 A13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Adequar a progressividade da tarifação do consumo de água de forma a coibir o uso perdulário de recursos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hídricos</a:t>
                      </a:r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minimizando o ônus para os consumidores de baixa renda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ADASA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93542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2000" b="1" i="0" u="none" strike="noStrike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A14</a:t>
                      </a:r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- Dar transparência aos dados agregados de consumo de água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CGDF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179659"/>
              </p:ext>
            </p:extLst>
          </p:nvPr>
        </p:nvGraphicFramePr>
        <p:xfrm>
          <a:off x="2077515" y="1105914"/>
          <a:ext cx="9539178" cy="430925"/>
        </p:xfrm>
        <a:graphic>
          <a:graphicData uri="http://schemas.openxmlformats.org/drawingml/2006/table">
            <a:tbl>
              <a:tblPr/>
              <a:tblGrid>
                <a:gridCol w="2691940"/>
                <a:gridCol w="5707117"/>
                <a:gridCol w="1140121"/>
              </a:tblGrid>
              <a:tr h="4309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OBJETIVOS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AÇÕES INTEGRADAS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ÓRGÃO RESPONSÁVEL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745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4250" y="1055692"/>
            <a:ext cx="2244435" cy="1246908"/>
          </a:xfrm>
          <a:prstGeom prst="rect">
            <a:avLst/>
          </a:prstGeom>
        </p:spPr>
      </p:pic>
      <p:pic>
        <p:nvPicPr>
          <p:cNvPr id="2050" name="Picture 2" descr="\\Srv_arquivo01\2015-sops\COPLA\GAT\Lemes\LOGOS\IBAM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4746" y="5805907"/>
            <a:ext cx="1657620" cy="961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\\Srv_arquivo01\2015-sops\COPLA\GAT\Lemes\LOGOS\EMATE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51" y="3065391"/>
            <a:ext cx="1737960" cy="1156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" t="-44099" r="2216" b="42767"/>
          <a:stretch/>
        </p:blipFill>
        <p:spPr>
          <a:xfrm>
            <a:off x="126905" y="2602922"/>
            <a:ext cx="2376000" cy="2772000"/>
          </a:xfrm>
          <a:prstGeom prst="rect">
            <a:avLst/>
          </a:prstGeom>
        </p:spPr>
      </p:pic>
      <p:pic>
        <p:nvPicPr>
          <p:cNvPr id="1027" name="Picture 3" descr="\\Srv_arquivo01\2015-sops\COPLA\GAT\Lemes\LOGOS\ADAS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776" y="215706"/>
            <a:ext cx="2027455" cy="9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\Srv_arquivo01\2015-sops\COPLA\GAT\Lemes\LOGOS\AGEFI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9286" y="373638"/>
            <a:ext cx="1676855" cy="755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\\Srv_arquivo01\2015-sops\COPLA\GAT\Lemes\LOGOS\CAESB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285" y="486020"/>
            <a:ext cx="1689100" cy="42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\\Srv_arquivo01\2015-sops\COPLA\GAT\Lemes\LOGOS\CBMDF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73" y="373638"/>
            <a:ext cx="995363" cy="937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\\Srv_arquivo01\2015-sops\COPLA\GAT\Lemes\LOGOS\CEB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573" y="5793555"/>
            <a:ext cx="1184275" cy="702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\\Srv_arquivo01\2015-sops\COPLA\GAT\Lemes\LOGOS\DEFESA CIVIL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140" y="156086"/>
            <a:ext cx="1047750" cy="100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\\Srv_arquivo01\2015-sops\COPLA\GAT\Lemes\LOGOS\IBRAMLOGO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8212" y="304421"/>
            <a:ext cx="823527" cy="8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\\Srv_arquivo01\2015-sops\COPLA\GAT\Lemes\LOGOS\ICMBIO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8023" y="4822979"/>
            <a:ext cx="1052512" cy="1014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\\Srv_arquivo01\2015-sops\COPLA\GAT\Lemes\LOGOS\NOVACAP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43" y="5778299"/>
            <a:ext cx="1585732" cy="732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\\Srv_arquivo01\2015-sops\COPLA\GAT\Lemes\LOGOS\PCDF.jp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785" y="1568375"/>
            <a:ext cx="933643" cy="917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\\Srv_arquivo01\2015-sops\COPLA\GAT\Lemes\LOGOS\PMDF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81" y="2679361"/>
            <a:ext cx="1877483" cy="735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\\Srv_arquivo01\2015-sops\COPLA\GAT\Lemes\LOGOS\TERRACAP.jp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40" y="5699920"/>
            <a:ext cx="1940925" cy="673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79708307149\Desktop\SOPS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22" y="178041"/>
            <a:ext cx="1047750" cy="985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\\Srv_arquivo01\2015-sops\COPLA\GAT\Lemes\LOGOS\INCRA.pn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727" y="5778299"/>
            <a:ext cx="1096433" cy="1028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\\Srv_arquivo01\2015-sops\COPLA\GAT\Lemes\LOGOS\AGENCIA BRASILIA.pn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4996" y="3326819"/>
            <a:ext cx="1742684" cy="728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\\Srv_arquivo01\2015-sops\COPLA\GAT\Lemes\LOGOS\PGDF.jp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444" y="5870606"/>
            <a:ext cx="1171575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\\Srv_arquivo01\2015-sops\COPLA\GAT\Lemes\LOGOS\GOVERNO III.png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528" y="2592007"/>
            <a:ext cx="5922904" cy="1644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28" t="27499" r="15322" b="24802"/>
          <a:stretch/>
        </p:blipFill>
        <p:spPr>
          <a:xfrm>
            <a:off x="9943680" y="2302600"/>
            <a:ext cx="1944000" cy="9360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835" y="5925258"/>
            <a:ext cx="1402722" cy="785524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0553" y="4124721"/>
            <a:ext cx="2659982" cy="48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42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6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965768813"/>
              </p:ext>
            </p:extLst>
          </p:nvPr>
        </p:nvGraphicFramePr>
        <p:xfrm>
          <a:off x="2804732" y="1028759"/>
          <a:ext cx="8128000" cy="5784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tângulo 5"/>
          <p:cNvSpPr/>
          <p:nvPr/>
        </p:nvSpPr>
        <p:spPr>
          <a:xfrm>
            <a:off x="1712890" y="371375"/>
            <a:ext cx="10479110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t-B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DIMENSÕES DO ENFRENTAMENTO DA CRISE HÍDRICA</a:t>
            </a:r>
          </a:p>
        </p:txBody>
      </p:sp>
    </p:spTree>
    <p:extLst>
      <p:ext uri="{BB962C8B-B14F-4D97-AF65-F5344CB8AC3E}">
        <p14:creationId xmlns:p14="http://schemas.microsoft.com/office/powerpoint/2010/main" val="328566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1915634" y="395624"/>
            <a:ext cx="9768366" cy="5910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pt-B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ESTRATÉGIAS DE </a:t>
            </a:r>
            <a:r>
              <a:rPr lang="pt-B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MONITORAMENTO </a:t>
            </a:r>
            <a:endParaRPr lang="pt-B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Referência: </a:t>
            </a:r>
            <a:r>
              <a:rPr lang="pt-B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Consolidação 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iniciativas de Governo </a:t>
            </a:r>
            <a:r>
              <a:rPr lang="pt-B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o Enfrentamento da Crise Hídrica</a:t>
            </a:r>
          </a:p>
          <a:p>
            <a:pPr marL="742950" lvl="1" indent="-285750">
              <a:lnSpc>
                <a:spcPct val="107000"/>
              </a:lnSpc>
              <a:spcAft>
                <a:spcPts val="600"/>
              </a:spcAft>
              <a:buFont typeface="+mj-lt"/>
              <a:buAutoNum type="alphaLcPeriod"/>
            </a:pPr>
            <a:endParaRPr lang="pt-BR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pt-B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Premissas: </a:t>
            </a:r>
            <a:r>
              <a:rPr lang="pt-B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Integração e 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Compartilhamento de </a:t>
            </a:r>
            <a:r>
              <a:rPr lang="pt-B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Informações</a:t>
            </a:r>
          </a:p>
          <a:p>
            <a:pPr lvl="1">
              <a:lnSpc>
                <a:spcPct val="107000"/>
              </a:lnSpc>
              <a:spcAft>
                <a:spcPts val="600"/>
              </a:spcAft>
            </a:pP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pt-B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Interlocução qualificada: </a:t>
            </a:r>
            <a:r>
              <a:rPr lang="pt-B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Pontos 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Focais nos Órgãos e Entidades do </a:t>
            </a:r>
            <a:r>
              <a:rPr lang="pt-B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GDF</a:t>
            </a:r>
          </a:p>
          <a:p>
            <a:pPr marL="742950" lvl="1" indent="-285750">
              <a:lnSpc>
                <a:spcPct val="107000"/>
              </a:lnSpc>
              <a:spcAft>
                <a:spcPts val="600"/>
              </a:spcAft>
              <a:buFont typeface="+mj-lt"/>
              <a:buAutoNum type="alphaLcPeriod"/>
            </a:pP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pt-B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Dimensões Temáticas: </a:t>
            </a:r>
            <a:r>
              <a:rPr lang="pt-B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Pontos 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Controle periódicos </a:t>
            </a:r>
            <a:endParaRPr lang="pt-BR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600"/>
              </a:spcAft>
              <a:buFont typeface="+mj-lt"/>
              <a:buAutoNum type="alphaLcPeriod"/>
            </a:pP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pt-B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Parâmetros de Controle: </a:t>
            </a:r>
            <a:r>
              <a:rPr lang="pt-B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Indicadores 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pt-B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Planos 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Operacionais das </a:t>
            </a:r>
            <a:r>
              <a:rPr lang="pt-B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Ações Integradas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76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8" name="Grupo 7"/>
          <p:cNvGrpSpPr/>
          <p:nvPr/>
        </p:nvGrpSpPr>
        <p:grpSpPr>
          <a:xfrm rot="5400000">
            <a:off x="-2659168" y="2289987"/>
            <a:ext cx="6944805" cy="2364828"/>
            <a:chOff x="3009794" y="-676601"/>
            <a:chExt cx="2037897" cy="2458298"/>
          </a:xfrm>
          <a:scene3d>
            <a:camera prst="orthographicFront"/>
            <a:lightRig rig="flat" dir="t"/>
          </a:scene3d>
        </p:grpSpPr>
        <p:sp>
          <p:nvSpPr>
            <p:cNvPr id="9" name="Elipse 8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rgbClr val="7030A0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Elipse 4"/>
            <p:cNvSpPr/>
            <p:nvPr/>
          </p:nvSpPr>
          <p:spPr>
            <a:xfrm rot="16200000">
              <a:off x="2799594" y="-466401"/>
              <a:ext cx="2458298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FISCALIZAÇÃO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1931457" y="1892038"/>
            <a:ext cx="10260543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 Operações integradas de órgãos de fiscalização no Sistema Descoberto</a:t>
            </a:r>
            <a:r>
              <a:rPr lang="pt-BR" dirty="0" smtClean="0">
                <a:ea typeface="Times New Roman" panose="02020603050405020304" pitchFamily="18" charset="0"/>
              </a:rPr>
              <a:t> - foco em </a:t>
            </a:r>
            <a:r>
              <a:rPr lang="pt-BR" dirty="0">
                <a:ea typeface="Times New Roman" panose="02020603050405020304" pitchFamily="18" charset="0"/>
              </a:rPr>
              <a:t>captações de águas superficiais </a:t>
            </a:r>
            <a:r>
              <a:rPr lang="pt-BR" dirty="0" smtClean="0">
                <a:ea typeface="Times New Roman" panose="02020603050405020304" pitchFamily="18" charset="0"/>
              </a:rPr>
              <a:t>e parcelamentos de solo irregulares com fins urbanos;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t-BR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 </a:t>
            </a:r>
            <a:r>
              <a:rPr lang="pt-BR" u="sng" dirty="0" smtClean="0">
                <a:ea typeface="Times New Roman" panose="02020603050405020304" pitchFamily="18" charset="0"/>
              </a:rPr>
              <a:t>Ações de fiscalização na região do Descoberto:</a:t>
            </a:r>
            <a:r>
              <a:rPr lang="pt-BR" dirty="0" smtClean="0">
                <a:ea typeface="Times New Roman" panose="02020603050405020304" pitchFamily="18" charset="0"/>
              </a:rPr>
              <a:t> </a:t>
            </a:r>
          </a:p>
          <a:p>
            <a:pPr marL="742950" lvl="1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b="1" dirty="0">
                <a:ea typeface="Times New Roman" panose="02020603050405020304" pitchFamily="18" charset="0"/>
              </a:rPr>
              <a:t>1</a:t>
            </a:r>
            <a:r>
              <a:rPr lang="pt-BR" b="1" dirty="0" smtClean="0">
                <a:ea typeface="Times New Roman" panose="02020603050405020304" pitchFamily="18" charset="0"/>
              </a:rPr>
              <a:t>. Repressão </a:t>
            </a:r>
            <a:r>
              <a:rPr lang="pt-BR" b="1" dirty="0">
                <a:ea typeface="Times New Roman" panose="02020603050405020304" pitchFamily="18" charset="0"/>
              </a:rPr>
              <a:t>às atividades poluidoras de cursos </a:t>
            </a:r>
            <a:r>
              <a:rPr lang="pt-BR" b="1" dirty="0" smtClean="0">
                <a:ea typeface="Times New Roman" panose="02020603050405020304" pitchFamily="18" charset="0"/>
              </a:rPr>
              <a:t>d’água: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pt-BR" dirty="0" smtClean="0">
                <a:ea typeface="Times New Roman" panose="02020603050405020304" pitchFamily="18" charset="0"/>
              </a:rPr>
              <a:t>realizado </a:t>
            </a:r>
            <a:r>
              <a:rPr lang="pt-BR" dirty="0">
                <a:ea typeface="Times New Roman" panose="02020603050405020304" pitchFamily="18" charset="0"/>
              </a:rPr>
              <a:t>o levantamento de todas as atividades potencialmente poluidoras (turismo rural, </a:t>
            </a:r>
            <a:r>
              <a:rPr lang="pt-BR" dirty="0" smtClean="0">
                <a:ea typeface="Times New Roman" panose="02020603050405020304" pitchFamily="18" charset="0"/>
              </a:rPr>
              <a:t>hotéis-fazenda</a:t>
            </a:r>
            <a:r>
              <a:rPr lang="pt-BR" dirty="0">
                <a:ea typeface="Times New Roman" panose="02020603050405020304" pitchFamily="18" charset="0"/>
              </a:rPr>
              <a:t>, pesque-pague e outras</a:t>
            </a:r>
            <a:r>
              <a:rPr lang="pt-BR" dirty="0" smtClean="0">
                <a:ea typeface="Times New Roman" panose="02020603050405020304" pitchFamily="18" charset="0"/>
              </a:rPr>
              <a:t>);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pt-BR" dirty="0" smtClean="0">
                <a:ea typeface="Times New Roman" panose="02020603050405020304" pitchFamily="18" charset="0"/>
              </a:rPr>
              <a:t>104 </a:t>
            </a:r>
            <a:r>
              <a:rPr lang="pt-BR" dirty="0">
                <a:ea typeface="Times New Roman" panose="02020603050405020304" pitchFamily="18" charset="0"/>
              </a:rPr>
              <a:t>empreendimentos </a:t>
            </a:r>
            <a:r>
              <a:rPr lang="pt-BR" dirty="0" smtClean="0">
                <a:ea typeface="Times New Roman" panose="02020603050405020304" pitchFamily="18" charset="0"/>
              </a:rPr>
              <a:t>fiscalizados que </a:t>
            </a:r>
            <a:r>
              <a:rPr lang="pt-BR" dirty="0">
                <a:ea typeface="Times New Roman" panose="02020603050405020304" pitchFamily="18" charset="0"/>
              </a:rPr>
              <a:t>exercem </a:t>
            </a:r>
            <a:r>
              <a:rPr lang="pt-BR" dirty="0" smtClean="0">
                <a:ea typeface="Times New Roman" panose="02020603050405020304" pitchFamily="18" charset="0"/>
              </a:rPr>
              <a:t>atividades licenciáveis, sendo que  </a:t>
            </a:r>
            <a:r>
              <a:rPr lang="pt-BR" dirty="0">
                <a:ea typeface="Times New Roman" panose="02020603050405020304" pitchFamily="18" charset="0"/>
              </a:rPr>
              <a:t>27 </a:t>
            </a:r>
            <a:r>
              <a:rPr lang="pt-BR" dirty="0" smtClean="0">
                <a:ea typeface="Times New Roman" panose="02020603050405020304" pitchFamily="18" charset="0"/>
              </a:rPr>
              <a:t>operavam com </a:t>
            </a:r>
            <a:r>
              <a:rPr lang="pt-BR" dirty="0">
                <a:ea typeface="Times New Roman" panose="02020603050405020304" pitchFamily="18" charset="0"/>
              </a:rPr>
              <a:t>algum tipo de irregularidade </a:t>
            </a:r>
            <a:r>
              <a:rPr lang="pt-BR" dirty="0" smtClean="0">
                <a:ea typeface="Times New Roman" panose="02020603050405020304" pitchFamily="18" charset="0"/>
              </a:rPr>
              <a:t>ambiental.</a:t>
            </a:r>
          </a:p>
          <a:p>
            <a:pPr lvl="2" algn="just">
              <a:lnSpc>
                <a:spcPct val="115000"/>
              </a:lnSpc>
            </a:pPr>
            <a:endParaRPr lang="pt-BR" dirty="0" smtClean="0"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b="1" dirty="0" smtClean="0"/>
              <a:t>2. Combate </a:t>
            </a:r>
            <a:r>
              <a:rPr lang="pt-BR" b="1" dirty="0"/>
              <a:t>às captações de água </a:t>
            </a:r>
            <a:r>
              <a:rPr lang="pt-BR" b="1" dirty="0" smtClean="0"/>
              <a:t>irregulares</a:t>
            </a:r>
            <a:endParaRPr lang="pt-BR" dirty="0"/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pt-BR" dirty="0" smtClean="0">
                <a:ea typeface="Times New Roman" panose="02020603050405020304" pitchFamily="18" charset="0"/>
              </a:rPr>
              <a:t>Foram </a:t>
            </a:r>
            <a:r>
              <a:rPr lang="pt-BR" dirty="0">
                <a:ea typeface="Times New Roman" panose="02020603050405020304" pitchFamily="18" charset="0"/>
              </a:rPr>
              <a:t>adotadas medidas de multas, lacração de bombas e alocação de água para </a:t>
            </a:r>
            <a:r>
              <a:rPr lang="pt-BR" dirty="0" smtClean="0">
                <a:ea typeface="Times New Roman" panose="02020603050405020304" pitchFamily="18" charset="0"/>
              </a:rPr>
              <a:t>agricultura.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pt-BR" dirty="0" smtClean="0"/>
              <a:t>405 </a:t>
            </a:r>
            <a:r>
              <a:rPr lang="pt-BR" dirty="0"/>
              <a:t>captações </a:t>
            </a:r>
            <a:r>
              <a:rPr lang="pt-BR" dirty="0" smtClean="0"/>
              <a:t>de água  vistoriadas, sendo </a:t>
            </a:r>
            <a:r>
              <a:rPr lang="pt-BR" dirty="0"/>
              <a:t>222 subterrâneas e 183 superficiais</a:t>
            </a:r>
            <a:r>
              <a:rPr lang="pt-BR" dirty="0" smtClean="0"/>
              <a:t>: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pt-BR" dirty="0" smtClean="0">
                <a:ea typeface="Times New Roman" panose="02020603050405020304" pitchFamily="18" charset="0"/>
              </a:rPr>
              <a:t>O </a:t>
            </a:r>
            <a:r>
              <a:rPr lang="pt-BR" dirty="0">
                <a:ea typeface="Times New Roman" panose="02020603050405020304" pitchFamily="18" charset="0"/>
              </a:rPr>
              <a:t>processo para </a:t>
            </a:r>
            <a:r>
              <a:rPr lang="pt-BR" dirty="0" smtClean="0">
                <a:ea typeface="Times New Roman" panose="02020603050405020304" pitchFamily="18" charset="0"/>
              </a:rPr>
              <a:t>concessão de novas </a:t>
            </a:r>
            <a:r>
              <a:rPr lang="pt-BR" dirty="0">
                <a:ea typeface="Times New Roman" panose="02020603050405020304" pitchFamily="18" charset="0"/>
              </a:rPr>
              <a:t>outorgas </a:t>
            </a:r>
            <a:r>
              <a:rPr lang="pt-BR" dirty="0" smtClean="0">
                <a:ea typeface="Times New Roman" panose="02020603050405020304" pitchFamily="18" charset="0"/>
              </a:rPr>
              <a:t>está </a:t>
            </a:r>
            <a:r>
              <a:rPr lang="pt-BR" dirty="0">
                <a:ea typeface="Times New Roman" panose="02020603050405020304" pitchFamily="18" charset="0"/>
              </a:rPr>
              <a:t>mais </a:t>
            </a:r>
            <a:r>
              <a:rPr lang="pt-BR" dirty="0" smtClean="0">
                <a:ea typeface="Times New Roman" panose="02020603050405020304" pitchFamily="18" charset="0"/>
              </a:rPr>
              <a:t>restritivo. Estão sendo revisadas as outorgas concedidas.</a:t>
            </a:r>
            <a:r>
              <a:rPr lang="pt-BR" dirty="0" smtClean="0">
                <a:ea typeface="Calibri" panose="020F0502020204030204" pitchFamily="34" charset="0"/>
              </a:rPr>
              <a:t> </a:t>
            </a:r>
            <a:endParaRPr lang="pt-BR" dirty="0">
              <a:ea typeface="Times New Roman" panose="02020603050405020304" pitchFamily="18" charset="0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1738927" y="728133"/>
            <a:ext cx="10496599" cy="1054548"/>
          </a:xfrm>
          <a:prstGeom prst="rect">
            <a:avLst/>
          </a:prstGeom>
        </p:spPr>
        <p:txBody>
          <a:bodyPr lIns="0" r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b="1" dirty="0" smtClean="0">
                <a:latin typeface="+mn-lt"/>
              </a:rPr>
              <a:t>Órgãos do GDF </a:t>
            </a:r>
          </a:p>
          <a:p>
            <a:pPr algn="ctr"/>
            <a:endParaRPr lang="pt-BR" sz="900" b="1" dirty="0" smtClean="0">
              <a:latin typeface="+mn-lt"/>
            </a:endParaRPr>
          </a:p>
          <a:p>
            <a:pPr algn="ctr"/>
            <a:r>
              <a:rPr lang="pt-BR" sz="1800" b="1" dirty="0" smtClean="0">
                <a:latin typeface="+mn-lt"/>
              </a:rPr>
              <a:t>ADASA, IBRAM, AGEFIS, SEAGRI, PMDF, DEFESA CIVIL, PCDF, CBMDF, SOPS, SEGETH, EMATER </a:t>
            </a:r>
          </a:p>
        </p:txBody>
      </p:sp>
    </p:spTree>
    <p:extLst>
      <p:ext uri="{BB962C8B-B14F-4D97-AF65-F5344CB8AC3E}">
        <p14:creationId xmlns:p14="http://schemas.microsoft.com/office/powerpoint/2010/main" val="150608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ipse 3"/>
          <p:cNvSpPr/>
          <p:nvPr/>
        </p:nvSpPr>
        <p:spPr>
          <a:xfrm rot="5400000">
            <a:off x="-2359344" y="2700441"/>
            <a:ext cx="6459217" cy="1457116"/>
          </a:xfrm>
          <a:prstGeom prst="ellipse">
            <a:avLst/>
          </a:prstGeom>
          <a:solidFill>
            <a:srgbClr val="7030A0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" name="Retângulo 2"/>
          <p:cNvSpPr/>
          <p:nvPr/>
        </p:nvSpPr>
        <p:spPr>
          <a:xfrm>
            <a:off x="1356361" y="243840"/>
            <a:ext cx="10723344" cy="7418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dirty="0">
                <a:ea typeface="Times New Roman" panose="02020603050405020304" pitchFamily="18" charset="0"/>
              </a:rPr>
              <a:t> </a:t>
            </a:r>
            <a:r>
              <a:rPr lang="pt-BR" u="sng" dirty="0">
                <a:ea typeface="Times New Roman" panose="02020603050405020304" pitchFamily="18" charset="0"/>
              </a:rPr>
              <a:t>Ações de fiscalização na região do Descoberto</a:t>
            </a:r>
            <a:r>
              <a:rPr lang="pt-BR" u="sng" dirty="0" smtClean="0">
                <a:ea typeface="Times New Roman" panose="02020603050405020304" pitchFamily="18" charset="0"/>
              </a:rPr>
              <a:t>: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endParaRPr lang="pt-BR" u="sng" dirty="0" smtClean="0"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 </a:t>
            </a:r>
            <a:r>
              <a:rPr lang="pt-BR" dirty="0">
                <a:solidFill>
                  <a:prstClr val="black"/>
                </a:solidFill>
                <a:ea typeface="Times New Roman" panose="02020603050405020304" pitchFamily="18" charset="0"/>
              </a:rPr>
              <a:t>18 canais de irrigação vistoriados, sendo: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pt-BR" dirty="0">
                <a:solidFill>
                  <a:prstClr val="black"/>
                </a:solidFill>
                <a:ea typeface="Times New Roman" panose="02020603050405020304" pitchFamily="18" charset="0"/>
              </a:rPr>
              <a:t>04 canais fechados; 02 a fiscalizar; 08 canais em processo de regularização e 04 regularizados.</a:t>
            </a:r>
          </a:p>
          <a:p>
            <a:pPr marL="742950" lvl="1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7030A0"/>
                </a:solidFill>
                <a:ea typeface="Times New Roman" panose="02020603050405020304" pitchFamily="18" charset="0"/>
              </a:rPr>
              <a:t>563,6 l/s  de ganho no Reservatório com o fechamento e redução das </a:t>
            </a:r>
            <a:r>
              <a:rPr lang="pt-BR" dirty="0" smtClean="0">
                <a:solidFill>
                  <a:srgbClr val="7030A0"/>
                </a:solidFill>
                <a:ea typeface="Times New Roman" panose="02020603050405020304" pitchFamily="18" charset="0"/>
              </a:rPr>
              <a:t>captações</a:t>
            </a:r>
          </a:p>
          <a:p>
            <a:pPr lvl="1" algn="just">
              <a:lnSpc>
                <a:spcPct val="115000"/>
              </a:lnSpc>
            </a:pPr>
            <a:endParaRPr lang="pt-BR" dirty="0" smtClean="0">
              <a:solidFill>
                <a:srgbClr val="7030A0"/>
              </a:solidFill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b="1" dirty="0" smtClean="0">
                <a:ea typeface="Times New Roman" panose="02020603050405020304" pitchFamily="18" charset="0"/>
              </a:rPr>
              <a:t>3. Contenção </a:t>
            </a:r>
            <a:r>
              <a:rPr lang="pt-BR" b="1" dirty="0">
                <a:ea typeface="Times New Roman" panose="02020603050405020304" pitchFamily="18" charset="0"/>
              </a:rPr>
              <a:t>de parcelamentos irregulares de solo com fins urbanos situados em áreas rurais da Bacia do </a:t>
            </a:r>
            <a:r>
              <a:rPr lang="pt-BR" b="1" dirty="0" smtClean="0">
                <a:ea typeface="Times New Roman" panose="02020603050405020304" pitchFamily="18" charset="0"/>
              </a:rPr>
              <a:t>Descoberto</a:t>
            </a:r>
          </a:p>
          <a:p>
            <a:pPr marL="742950" lvl="1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pt-BR" dirty="0">
                <a:ea typeface="Times New Roman" panose="02020603050405020304" pitchFamily="18" charset="0"/>
              </a:rPr>
              <a:t>Foram desconstituídos mais 55.000 m2 de área com parcelamentos irregulares do solo em áreas rurais e </a:t>
            </a:r>
            <a:r>
              <a:rPr lang="pt-BR" dirty="0" err="1">
                <a:ea typeface="Times New Roman" panose="02020603050405020304" pitchFamily="18" charset="0"/>
              </a:rPr>
              <a:t>APP's</a:t>
            </a:r>
            <a:r>
              <a:rPr lang="pt-BR" dirty="0">
                <a:ea typeface="Times New Roman" panose="02020603050405020304" pitchFamily="18" charset="0"/>
              </a:rPr>
              <a:t> </a:t>
            </a:r>
            <a:r>
              <a:rPr lang="pt-BR" dirty="0" smtClean="0">
                <a:ea typeface="Times New Roman" panose="02020603050405020304" pitchFamily="18" charset="0"/>
              </a:rPr>
              <a:t>– resultado de 14 operações</a:t>
            </a:r>
          </a:p>
          <a:p>
            <a:pPr lvl="1" algn="just">
              <a:lnSpc>
                <a:spcPct val="115000"/>
              </a:lnSpc>
            </a:pPr>
            <a:endParaRPr lang="pt-BR" dirty="0" smtClean="0"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b="1" dirty="0" smtClean="0">
                <a:ea typeface="Times New Roman" panose="02020603050405020304" pitchFamily="18" charset="0"/>
              </a:rPr>
              <a:t>4. Fiscalizar postos de combustíveis e lava a jato funcionando irregularmente no DF: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442 empresas foram fiscalizadas em 24 Regiões Administrativas, sendo: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pt-BR" dirty="0" smtClean="0">
                <a:ea typeface="Times New Roman" panose="02020603050405020304" pitchFamily="18" charset="0"/>
              </a:rPr>
              <a:t>419 autuadas por falta de licença de funcionamento; 8 empresas multadas e 8 interditadas; 27 fora de atividade</a:t>
            </a:r>
          </a:p>
          <a:p>
            <a:pPr marL="742950" lvl="1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endParaRPr lang="pt-BR" dirty="0"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b="1" dirty="0" smtClean="0">
                <a:ea typeface="Times New Roman" panose="02020603050405020304" pitchFamily="18" charset="0"/>
              </a:rPr>
              <a:t>5.</a:t>
            </a:r>
            <a:r>
              <a:rPr lang="pt-BR" dirty="0" smtClean="0">
                <a:ea typeface="Times New Roman" panose="02020603050405020304" pitchFamily="18" charset="0"/>
              </a:rPr>
              <a:t>  </a:t>
            </a:r>
            <a:r>
              <a:rPr lang="pt-BR" b="1" dirty="0" smtClean="0">
                <a:ea typeface="Times New Roman" panose="02020603050405020304" pitchFamily="18" charset="0"/>
              </a:rPr>
              <a:t>Fiscalizar estabelecimentos que exercem atividade econômica de perfuração de poços em todo DF: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pt-BR" dirty="0">
                <a:ea typeface="Times New Roman" panose="02020603050405020304" pitchFamily="18" charset="0"/>
              </a:rPr>
              <a:t>24 empresas existentes, em 09 Regiões </a:t>
            </a:r>
            <a:r>
              <a:rPr lang="pt-BR" dirty="0" smtClean="0">
                <a:ea typeface="Times New Roman" panose="02020603050405020304" pitchFamily="18" charset="0"/>
              </a:rPr>
              <a:t>Administrativas: 06 </a:t>
            </a:r>
            <a:r>
              <a:rPr lang="pt-BR" dirty="0">
                <a:ea typeface="Times New Roman" panose="02020603050405020304" pitchFamily="18" charset="0"/>
              </a:rPr>
              <a:t>encerram as atividades, 04 funcionavam regularmente e 14 foram autuadas com Autos de Notificação, pois funcionavam com alguma irregularidade.</a:t>
            </a:r>
            <a:endParaRPr lang="pt-BR" dirty="0" smtClean="0"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endParaRPr lang="pt-BR" dirty="0" smtClean="0">
              <a:ea typeface="Times New Roman" panose="02020603050405020304" pitchFamily="18" charset="0"/>
            </a:endParaRP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endParaRPr lang="pt-BR" b="1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endParaRPr lang="pt-BR" dirty="0">
              <a:ea typeface="Times New Roman" panose="02020603050405020304" pitchFamily="18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-369179" y="0"/>
            <a:ext cx="2364828" cy="6944805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wordArtVert" wrap="square" lIns="0" tIns="20320" rIns="0" bIns="2032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8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FISCALIZAÇÃO</a:t>
            </a:r>
            <a:endParaRPr lang="pt-BR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6227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8" name="Grupo 7"/>
          <p:cNvGrpSpPr/>
          <p:nvPr/>
        </p:nvGrpSpPr>
        <p:grpSpPr>
          <a:xfrm rot="5400000">
            <a:off x="-2659168" y="2289987"/>
            <a:ext cx="6944805" cy="2364828"/>
            <a:chOff x="3009794" y="-676601"/>
            <a:chExt cx="2037897" cy="2458298"/>
          </a:xfrm>
          <a:scene3d>
            <a:camera prst="orthographicFront"/>
            <a:lightRig rig="flat" dir="t"/>
          </a:scene3d>
        </p:grpSpPr>
        <p:sp>
          <p:nvSpPr>
            <p:cNvPr id="9" name="Elipse 8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rgbClr val="7030A0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Elipse 4"/>
            <p:cNvSpPr/>
            <p:nvPr/>
          </p:nvSpPr>
          <p:spPr>
            <a:xfrm rot="16200000">
              <a:off x="2799594" y="-466401"/>
              <a:ext cx="2458298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FISCALIZAÇÃO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2597727" y="1992766"/>
            <a:ext cx="9279082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dirty="0">
                <a:ea typeface="Times New Roman" panose="02020603050405020304" pitchFamily="18" charset="0"/>
              </a:rPr>
              <a:t> </a:t>
            </a:r>
            <a:r>
              <a:rPr lang="pt-BR" u="sng" dirty="0">
                <a:ea typeface="Times New Roman" panose="02020603050405020304" pitchFamily="18" charset="0"/>
              </a:rPr>
              <a:t>Ações de fiscalização na região do </a:t>
            </a:r>
            <a:r>
              <a:rPr lang="pt-BR" u="sng" dirty="0" smtClean="0">
                <a:ea typeface="Times New Roman" panose="02020603050405020304" pitchFamily="18" charset="0"/>
              </a:rPr>
              <a:t>Descoberto (cont.):</a:t>
            </a:r>
            <a:r>
              <a:rPr lang="pt-BR" dirty="0" smtClean="0">
                <a:ea typeface="Times New Roman" panose="02020603050405020304" pitchFamily="18" charset="0"/>
              </a:rPr>
              <a:t> </a:t>
            </a:r>
            <a:endParaRPr lang="pt-BR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dirty="0"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pt-BR" dirty="0" smtClean="0">
                <a:ea typeface="Times New Roman" panose="02020603050405020304" pitchFamily="18" charset="0"/>
              </a:rPr>
              <a:t>Desconstituição </a:t>
            </a:r>
            <a:r>
              <a:rPr lang="pt-BR" dirty="0">
                <a:ea typeface="Times New Roman" panose="02020603050405020304" pitchFamily="18" charset="0"/>
              </a:rPr>
              <a:t>de canais irregulares e </a:t>
            </a:r>
            <a:r>
              <a:rPr lang="pt-BR" dirty="0" smtClean="0">
                <a:ea typeface="Times New Roman" panose="02020603050405020304" pitchFamily="18" charset="0"/>
              </a:rPr>
              <a:t>imposição de </a:t>
            </a:r>
            <a:r>
              <a:rPr lang="pt-BR" dirty="0">
                <a:ea typeface="Times New Roman" panose="02020603050405020304" pitchFamily="18" charset="0"/>
              </a:rPr>
              <a:t>restrições na vazão de canais para </a:t>
            </a:r>
            <a:r>
              <a:rPr lang="pt-BR" dirty="0" smtClean="0">
                <a:ea typeface="Times New Roman" panose="02020603050405020304" pitchFamily="18" charset="0"/>
              </a:rPr>
              <a:t>irrigação, resultando na devolução de </a:t>
            </a:r>
            <a:r>
              <a:rPr lang="pt-BR" dirty="0">
                <a:ea typeface="Times New Roman" panose="02020603050405020304" pitchFamily="18" charset="0"/>
              </a:rPr>
              <a:t>cerca de 540 </a:t>
            </a:r>
            <a:r>
              <a:rPr lang="pt-BR" dirty="0" smtClean="0">
                <a:ea typeface="Times New Roman" panose="02020603050405020304" pitchFamily="18" charset="0"/>
              </a:rPr>
              <a:t>litros/s </a:t>
            </a:r>
            <a:r>
              <a:rPr lang="pt-BR" dirty="0">
                <a:ea typeface="Times New Roman" panose="02020603050405020304" pitchFamily="18" charset="0"/>
              </a:rPr>
              <a:t>para o </a:t>
            </a:r>
            <a:r>
              <a:rPr lang="pt-BR" dirty="0" smtClean="0">
                <a:ea typeface="Times New Roman" panose="02020603050405020304" pitchFamily="18" charset="0"/>
              </a:rPr>
              <a:t>Sistema;</a:t>
            </a:r>
            <a:endParaRPr lang="pt-BR" dirty="0"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pt-BR" dirty="0" smtClean="0">
                <a:ea typeface="Times New Roman" panose="02020603050405020304" pitchFamily="18" charset="0"/>
              </a:rPr>
              <a:t>Mapeamento </a:t>
            </a:r>
            <a:r>
              <a:rPr lang="pt-BR" dirty="0">
                <a:ea typeface="Times New Roman" panose="02020603050405020304" pitchFamily="18" charset="0"/>
              </a:rPr>
              <a:t>aerofotogramétrico de 17% da Bacia do Rio Descoberto (15 </a:t>
            </a:r>
            <a:r>
              <a:rPr lang="pt-BR" dirty="0" err="1">
                <a:ea typeface="Times New Roman" panose="02020603050405020304" pitchFamily="18" charset="0"/>
              </a:rPr>
              <a:t>microbacias</a:t>
            </a:r>
            <a:r>
              <a:rPr lang="pt-BR" dirty="0" smtClean="0">
                <a:ea typeface="Times New Roman" panose="02020603050405020304" pitchFamily="18" charset="0"/>
              </a:rPr>
              <a:t>).</a:t>
            </a:r>
            <a:endParaRPr lang="pt-BR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endParaRPr lang="pt-BR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Com o advento da IN SVS/SES nº 15, de 15/05/2017, a partir de agosto, iniciou-se a </a:t>
            </a:r>
            <a:r>
              <a:rPr lang="pt-BR" u="sng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fiscalização do “Transporte Alternativo de Água Potável </a:t>
            </a:r>
            <a:r>
              <a:rPr lang="pt-BR" u="sng" dirty="0">
                <a:solidFill>
                  <a:srgbClr val="000000"/>
                </a:solidFill>
                <a:ea typeface="Times New Roman" panose="02020603050405020304" pitchFamily="18" charset="0"/>
              </a:rPr>
              <a:t>(</a:t>
            </a:r>
            <a:r>
              <a:rPr lang="pt-BR" u="sng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Caminhões–pipa)” </a:t>
            </a: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realizada pela Subsecretaria de Vigilância à Saúde da Secretaria de Estado de Saúde.</a:t>
            </a:r>
            <a:r>
              <a:rPr lang="pt-BR" dirty="0">
                <a:solidFill>
                  <a:srgbClr val="000000"/>
                </a:solidFill>
                <a:ea typeface="Times New Roman" panose="02020603050405020304" pitchFamily="18" charset="0"/>
              </a:rPr>
              <a:t> </a:t>
            </a:r>
            <a:endParaRPr lang="pt-BR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endParaRPr lang="pt-BR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Intensificação </a:t>
            </a:r>
            <a:r>
              <a:rPr lang="pt-BR" u="sng" dirty="0">
                <a:ea typeface="Times New Roman" panose="02020603050405020304" pitchFamily="18" charset="0"/>
              </a:rPr>
              <a:t>das ações de fiscalização na Bacia do Santa Maria-Torto </a:t>
            </a:r>
            <a:r>
              <a:rPr lang="pt-BR" dirty="0">
                <a:ea typeface="Times New Roman" panose="02020603050405020304" pitchFamily="18" charset="0"/>
              </a:rPr>
              <a:t>em parceria com órgãos </a:t>
            </a:r>
            <a:r>
              <a:rPr lang="pt-BR" dirty="0" smtClean="0">
                <a:ea typeface="Times New Roman" panose="02020603050405020304" pitchFamily="18" charset="0"/>
              </a:rPr>
              <a:t>federais e estaduais (ANA</a:t>
            </a: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pt-BR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ICMBio</a:t>
            </a: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INCRA </a:t>
            </a:r>
            <a:r>
              <a:rPr lang="pt-BR" dirty="0">
                <a:solidFill>
                  <a:srgbClr val="000000"/>
                </a:solidFill>
                <a:ea typeface="Times New Roman" panose="02020603050405020304" pitchFamily="18" charset="0"/>
              </a:rPr>
              <a:t>e </a:t>
            </a:r>
            <a:r>
              <a:rPr lang="pt-BR" dirty="0" smtClean="0">
                <a:ea typeface="Times New Roman" panose="02020603050405020304" pitchFamily="18" charset="0"/>
              </a:rPr>
              <a:t>SECIMA/GO).</a:t>
            </a: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endParaRPr lang="pt-BR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1738927" y="728133"/>
            <a:ext cx="10496599" cy="1054548"/>
          </a:xfrm>
          <a:prstGeom prst="rect">
            <a:avLst/>
          </a:prstGeom>
        </p:spPr>
        <p:txBody>
          <a:bodyPr lIns="0" r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b="1" dirty="0" smtClean="0">
                <a:latin typeface="+mn-lt"/>
              </a:rPr>
              <a:t>Órgãos do GDF </a:t>
            </a:r>
          </a:p>
          <a:p>
            <a:pPr algn="ctr"/>
            <a:endParaRPr lang="pt-BR" sz="900" b="1" dirty="0" smtClean="0">
              <a:latin typeface="+mn-lt"/>
            </a:endParaRPr>
          </a:p>
          <a:p>
            <a:pPr algn="ctr"/>
            <a:r>
              <a:rPr lang="pt-BR" sz="1800" b="1" dirty="0" smtClean="0">
                <a:latin typeface="+mn-lt"/>
              </a:rPr>
              <a:t>ADASA, IBRAM, AGEFIS, SEAGRI, PMDF, DEFESA CIVIL, PCDF, CBMDF, SOPS, SEGETH, EMATER </a:t>
            </a:r>
          </a:p>
        </p:txBody>
      </p:sp>
    </p:spTree>
    <p:extLst>
      <p:ext uri="{BB962C8B-B14F-4D97-AF65-F5344CB8AC3E}">
        <p14:creationId xmlns:p14="http://schemas.microsoft.com/office/powerpoint/2010/main" val="415340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5" name="Grupo 4"/>
          <p:cNvGrpSpPr/>
          <p:nvPr/>
        </p:nvGrpSpPr>
        <p:grpSpPr>
          <a:xfrm rot="5400000">
            <a:off x="-2627080" y="2289988"/>
            <a:ext cx="6944805" cy="2364828"/>
            <a:chOff x="3009794" y="-676601"/>
            <a:chExt cx="2037897" cy="2458298"/>
          </a:xfrm>
          <a:scene3d>
            <a:camera prst="orthographicFront"/>
            <a:lightRig rig="flat" dir="t"/>
          </a:scene3d>
        </p:grpSpPr>
        <p:sp>
          <p:nvSpPr>
            <p:cNvPr id="6" name="Elipse 5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rgbClr val="AFAFAF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Elipse 4"/>
            <p:cNvSpPr/>
            <p:nvPr/>
          </p:nvSpPr>
          <p:spPr>
            <a:xfrm rot="16200000">
              <a:off x="2799594" y="-466401"/>
              <a:ext cx="2458298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REGULAÇÃO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1967202" y="445978"/>
            <a:ext cx="10075862" cy="653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pt-BR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LEGISLAÇÕES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endParaRPr lang="pt-B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>
                <a:ea typeface="Times New Roman" panose="02020603050405020304" pitchFamily="18" charset="0"/>
              </a:rPr>
              <a:t>DECRETO Nº 38.352, DE 21 DE JULHO DE </a:t>
            </a:r>
            <a:r>
              <a:rPr lang="pt-BR" dirty="0" smtClean="0">
                <a:ea typeface="Times New Roman" panose="02020603050405020304" pitchFamily="18" charset="0"/>
              </a:rPr>
              <a:t>2017 - </a:t>
            </a:r>
            <a:r>
              <a:rPr lang="pt-BR" u="sng" dirty="0" smtClean="0">
                <a:ea typeface="Times New Roman" panose="02020603050405020304" pitchFamily="18" charset="0"/>
              </a:rPr>
              <a:t>Prorroga </a:t>
            </a:r>
            <a:r>
              <a:rPr lang="pt-BR" u="sng" dirty="0">
                <a:ea typeface="Times New Roman" panose="02020603050405020304" pitchFamily="18" charset="0"/>
              </a:rPr>
              <a:t>o prazo da situação de emergência no Distrito Federal</a:t>
            </a:r>
            <a:r>
              <a:rPr lang="pt-BR" dirty="0">
                <a:ea typeface="Times New Roman" panose="02020603050405020304" pitchFamily="18" charset="0"/>
              </a:rPr>
              <a:t> de que trata o Decreto nº 37.976, de 24 de janeiro de </a:t>
            </a:r>
            <a:r>
              <a:rPr lang="pt-BR" dirty="0" smtClean="0">
                <a:ea typeface="Times New Roman" panose="02020603050405020304" pitchFamily="18" charset="0"/>
              </a:rPr>
              <a:t>2017, </a:t>
            </a:r>
            <a:r>
              <a:rPr lang="pt-BR" u="sng" dirty="0" smtClean="0">
                <a:ea typeface="Times New Roman" panose="02020603050405020304" pitchFamily="18" charset="0"/>
              </a:rPr>
              <a:t>por mais 120 dias</a:t>
            </a:r>
            <a:r>
              <a:rPr lang="pt-BR" dirty="0" smtClean="0"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t-BR" dirty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Res. </a:t>
            </a:r>
            <a:r>
              <a:rPr lang="pt-BR" dirty="0">
                <a:ea typeface="Times New Roman" panose="02020603050405020304" pitchFamily="18" charset="0"/>
              </a:rPr>
              <a:t>ADASA </a:t>
            </a:r>
            <a:r>
              <a:rPr lang="pt-BR" dirty="0" smtClean="0">
                <a:ea typeface="Times New Roman" panose="02020603050405020304" pitchFamily="18" charset="0"/>
              </a:rPr>
              <a:t>nº </a:t>
            </a:r>
            <a:r>
              <a:rPr lang="pt-BR" dirty="0">
                <a:ea typeface="Times New Roman" panose="02020603050405020304" pitchFamily="18" charset="0"/>
              </a:rPr>
              <a:t>9, </a:t>
            </a:r>
            <a:r>
              <a:rPr lang="pt-BR" dirty="0" smtClean="0">
                <a:ea typeface="Times New Roman" panose="02020603050405020304" pitchFamily="18" charset="0"/>
              </a:rPr>
              <a:t>de 15/05/2017 – Estabelece </a:t>
            </a:r>
            <a:r>
              <a:rPr lang="pt-BR" u="sng" dirty="0" smtClean="0">
                <a:ea typeface="Times New Roman" panose="02020603050405020304" pitchFamily="18" charset="0"/>
              </a:rPr>
              <a:t>curva de acompanhamento do </a:t>
            </a:r>
            <a:r>
              <a:rPr lang="pt-BR" u="sng" dirty="0">
                <a:ea typeface="Times New Roman" panose="02020603050405020304" pitchFamily="18" charset="0"/>
              </a:rPr>
              <a:t>volume útil do Reservatório do Descoberto</a:t>
            </a:r>
            <a:r>
              <a:rPr lang="pt-BR" dirty="0">
                <a:ea typeface="Times New Roman" panose="02020603050405020304" pitchFamily="18" charset="0"/>
              </a:rPr>
              <a:t> para o ano de </a:t>
            </a:r>
            <a:r>
              <a:rPr lang="pt-BR" dirty="0" smtClean="0">
                <a:ea typeface="Times New Roman" panose="02020603050405020304" pitchFamily="18" charset="0"/>
              </a:rPr>
              <a:t>2017</a:t>
            </a:r>
            <a:r>
              <a:rPr lang="pt-BR" dirty="0">
                <a:ea typeface="Times New Roman" panose="02020603050405020304" pitchFamily="18" charset="0"/>
              </a:rPr>
              <a:t>;</a:t>
            </a:r>
            <a:endParaRPr lang="pt-BR" dirty="0" smtClean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>
                <a:ea typeface="Times New Roman" panose="02020603050405020304" pitchFamily="18" charset="0"/>
              </a:rPr>
              <a:t>Resolução ADASA </a:t>
            </a:r>
            <a:r>
              <a:rPr lang="pt-BR" dirty="0" smtClean="0">
                <a:ea typeface="Times New Roman" panose="02020603050405020304" pitchFamily="18" charset="0"/>
              </a:rPr>
              <a:t>nº </a:t>
            </a:r>
            <a:r>
              <a:rPr lang="pt-BR" dirty="0">
                <a:ea typeface="Times New Roman" panose="02020603050405020304" pitchFamily="18" charset="0"/>
              </a:rPr>
              <a:t>12/2017 de 14 junho de 2017 </a:t>
            </a:r>
            <a:r>
              <a:rPr lang="pt-BR" dirty="0" smtClean="0">
                <a:ea typeface="Times New Roman" panose="02020603050405020304" pitchFamily="18" charset="0"/>
              </a:rPr>
              <a:t>- Estabelece </a:t>
            </a:r>
            <a:r>
              <a:rPr lang="pt-BR" u="sng" dirty="0">
                <a:ea typeface="Times New Roman" panose="02020603050405020304" pitchFamily="18" charset="0"/>
              </a:rPr>
              <a:t>curva de acompanhamento do volume útil do reservatório de Santa Maria</a:t>
            </a:r>
            <a:r>
              <a:rPr lang="pt-BR" dirty="0">
                <a:ea typeface="Times New Roman" panose="02020603050405020304" pitchFamily="18" charset="0"/>
              </a:rPr>
              <a:t> para o ano de 2017, visando à manutenção dos usos prioritários dos recursos </a:t>
            </a:r>
            <a:r>
              <a:rPr lang="pt-BR" dirty="0" smtClean="0">
                <a:ea typeface="Times New Roman" panose="02020603050405020304" pitchFamily="18" charset="0"/>
              </a:rPr>
              <a:t>hídricos;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>
                <a:ea typeface="Times New Roman" panose="02020603050405020304" pitchFamily="18" charset="0"/>
              </a:rPr>
              <a:t>Resolução ADASA </a:t>
            </a:r>
            <a:r>
              <a:rPr lang="pt-BR" dirty="0" smtClean="0">
                <a:ea typeface="Times New Roman" panose="02020603050405020304" pitchFamily="18" charset="0"/>
              </a:rPr>
              <a:t>nº </a:t>
            </a:r>
            <a:r>
              <a:rPr lang="pt-BR" dirty="0">
                <a:ea typeface="Times New Roman" panose="02020603050405020304" pitchFamily="18" charset="0"/>
              </a:rPr>
              <a:t>21/2017 de 8 setembro de 2017 </a:t>
            </a:r>
            <a:r>
              <a:rPr lang="pt-BR" dirty="0" smtClean="0">
                <a:ea typeface="Times New Roman" panose="02020603050405020304" pitchFamily="18" charset="0"/>
              </a:rPr>
              <a:t>- Declara </a:t>
            </a:r>
            <a:r>
              <a:rPr lang="pt-BR" dirty="0">
                <a:ea typeface="Times New Roman" panose="02020603050405020304" pitchFamily="18" charset="0"/>
              </a:rPr>
              <a:t>estado de restrição de uso dos recursos hídricos e o </a:t>
            </a:r>
            <a:r>
              <a:rPr lang="pt-BR" u="sng" dirty="0">
                <a:ea typeface="Times New Roman" panose="02020603050405020304" pitchFamily="18" charset="0"/>
              </a:rPr>
              <a:t>regime de racionamento nas regiões administrativas de São Sebastião, Sobradinho I e II, </a:t>
            </a:r>
            <a:r>
              <a:rPr lang="pt-BR" u="sng" dirty="0" err="1">
                <a:ea typeface="Times New Roman" panose="02020603050405020304" pitchFamily="18" charset="0"/>
              </a:rPr>
              <a:t>Fercal</a:t>
            </a:r>
            <a:r>
              <a:rPr lang="pt-BR" u="sng" dirty="0">
                <a:ea typeface="Times New Roman" panose="02020603050405020304" pitchFamily="18" charset="0"/>
              </a:rPr>
              <a:t>, Planaltina e </a:t>
            </a:r>
            <a:r>
              <a:rPr lang="pt-BR" u="sng" dirty="0" err="1">
                <a:ea typeface="Times New Roman" panose="02020603050405020304" pitchFamily="18" charset="0"/>
              </a:rPr>
              <a:t>Brazlândia</a:t>
            </a:r>
            <a:r>
              <a:rPr lang="pt-BR" u="sng" dirty="0">
                <a:ea typeface="Times New Roman" panose="02020603050405020304" pitchFamily="18" charset="0"/>
              </a:rPr>
              <a:t>,</a:t>
            </a:r>
            <a:r>
              <a:rPr lang="pt-BR" dirty="0">
                <a:ea typeface="Times New Roman" panose="02020603050405020304" pitchFamily="18" charset="0"/>
              </a:rPr>
              <a:t> atendidas pelos sistemas isolados operados pela Companhia de Saneamento Ambiental do Distrito Federal – CAESB.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>
                <a:ea typeface="Times New Roman" panose="02020603050405020304" pitchFamily="18" charset="0"/>
              </a:rPr>
              <a:t>Várias Resoluções </a:t>
            </a:r>
            <a:r>
              <a:rPr lang="pt-BR" dirty="0" smtClean="0">
                <a:ea typeface="Times New Roman" panose="02020603050405020304" pitchFamily="18" charset="0"/>
              </a:rPr>
              <a:t>da ADASA autorizam </a:t>
            </a:r>
            <a:r>
              <a:rPr lang="pt-BR" dirty="0">
                <a:ea typeface="Times New Roman" panose="02020603050405020304" pitchFamily="18" charset="0"/>
              </a:rPr>
              <a:t>a </a:t>
            </a:r>
            <a:r>
              <a:rPr lang="pt-BR" dirty="0" smtClean="0">
                <a:ea typeface="Times New Roman" panose="02020603050405020304" pitchFamily="18" charset="0"/>
              </a:rPr>
              <a:t>CAESB </a:t>
            </a:r>
            <a:r>
              <a:rPr lang="pt-BR" dirty="0">
                <a:ea typeface="Times New Roman" panose="02020603050405020304" pitchFamily="18" charset="0"/>
              </a:rPr>
              <a:t>a acessar os recursos oriundos da Tarifa de Contingência para os serviços públicos de abastecimento de água do Distrito Federal,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>
                <a:ea typeface="Times New Roman" panose="02020603050405020304" pitchFamily="18" charset="0"/>
              </a:rPr>
              <a:t>Resolução ADASA nº 23, de 17 de outubro de </a:t>
            </a:r>
            <a:r>
              <a:rPr lang="pt-BR" dirty="0" smtClean="0">
                <a:ea typeface="Times New Roman" panose="02020603050405020304" pitchFamily="18" charset="0"/>
              </a:rPr>
              <a:t>2017 - Autoriza </a:t>
            </a:r>
            <a:r>
              <a:rPr lang="pt-BR" dirty="0">
                <a:ea typeface="Times New Roman" panose="02020603050405020304" pitchFamily="18" charset="0"/>
              </a:rPr>
              <a:t>a CAESB a ampliar o período de restrição de fornecimento de água, observado o limite máximo de 48 horas de interrupção do fornecimento de água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18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65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9" name="Grupo 8"/>
          <p:cNvGrpSpPr/>
          <p:nvPr/>
        </p:nvGrpSpPr>
        <p:grpSpPr>
          <a:xfrm rot="5400000">
            <a:off x="-2629457" y="2289988"/>
            <a:ext cx="6944805" cy="2364828"/>
            <a:chOff x="3009794" y="-676601"/>
            <a:chExt cx="2037897" cy="2458298"/>
          </a:xfrm>
          <a:scene3d>
            <a:camera prst="orthographicFront"/>
            <a:lightRig rig="flat" dir="t"/>
          </a:scene3d>
        </p:grpSpPr>
        <p:sp>
          <p:nvSpPr>
            <p:cNvPr id="10" name="Elipse 9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rgbClr val="AFAFAF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Elipse 4"/>
            <p:cNvSpPr/>
            <p:nvPr/>
          </p:nvSpPr>
          <p:spPr>
            <a:xfrm rot="16200000">
              <a:off x="2799594" y="-466401"/>
              <a:ext cx="2458298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REGULAÇÃO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1798347" y="69671"/>
            <a:ext cx="10275887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pt-BR" sz="2400" b="1" dirty="0" smtClean="0"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b="1" dirty="0" smtClean="0">
                <a:ea typeface="Times New Roman" panose="02020603050405020304" pitchFamily="18" charset="0"/>
              </a:rPr>
              <a:t>AÇÕES EM CURSO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pt-BR" sz="2400" b="1" dirty="0" smtClean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 smtClean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Redução </a:t>
            </a:r>
            <a:r>
              <a:rPr lang="pt-BR" dirty="0">
                <a:ea typeface="Times New Roman" panose="02020603050405020304" pitchFamily="18" charset="0"/>
              </a:rPr>
              <a:t>do consumo de água na Administração Pública Direta e Indireta do </a:t>
            </a:r>
            <a:r>
              <a:rPr lang="pt-BR" dirty="0" smtClean="0">
                <a:ea typeface="Times New Roman" panose="02020603050405020304" pitchFamily="18" charset="0"/>
              </a:rPr>
              <a:t>DF - A </a:t>
            </a:r>
            <a:r>
              <a:rPr lang="pt-BR" dirty="0">
                <a:ea typeface="Times New Roman" panose="02020603050405020304" pitchFamily="18" charset="0"/>
              </a:rPr>
              <a:t>Casa Civil tem realizado, com o apoio da Caesb, o </a:t>
            </a:r>
            <a:r>
              <a:rPr lang="pt-BR" u="sng" dirty="0">
                <a:ea typeface="Times New Roman" panose="02020603050405020304" pitchFamily="18" charset="0"/>
              </a:rPr>
              <a:t>monitoramento do consumo de água dos órgãos da administração direta e indireta</a:t>
            </a:r>
            <a:r>
              <a:rPr lang="pt-BR" dirty="0">
                <a:ea typeface="Times New Roman" panose="02020603050405020304" pitchFamily="18" charset="0"/>
              </a:rPr>
              <a:t> que compõem o Governo do Distrito Federal, visando o cumprimento do </a:t>
            </a:r>
            <a:r>
              <a:rPr lang="pt-BR" u="sng" dirty="0">
                <a:ea typeface="Times New Roman" panose="02020603050405020304" pitchFamily="18" charset="0"/>
              </a:rPr>
              <a:t>Decreto 37.644, de 20 de setembro de 2016</a:t>
            </a:r>
            <a:r>
              <a:rPr lang="pt-BR" dirty="0">
                <a:ea typeface="Times New Roman" panose="02020603050405020304" pitchFamily="18" charset="0"/>
              </a:rPr>
              <a:t>. Este processo inclui tanto a gestão e análise dos dados de consumo, quanto diligências e ações de capacitação e conscientização junto aos órgãos.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 smtClean="0"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dirty="0" smtClean="0"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4" name="Retângulo 3"/>
          <p:cNvSpPr/>
          <p:nvPr/>
        </p:nvSpPr>
        <p:spPr>
          <a:xfrm>
            <a:off x="1798347" y="4453426"/>
            <a:ext cx="10275887" cy="1631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b="1" dirty="0" smtClean="0">
                <a:ea typeface="Times New Roman" panose="02020603050405020304" pitchFamily="18" charset="0"/>
              </a:rPr>
              <a:t>SUBSECRETARIA DE VIGILÂNCIA À SAÚDE / </a:t>
            </a:r>
            <a:r>
              <a:rPr lang="pt-BR" sz="2400" b="1" dirty="0">
                <a:ea typeface="Times New Roman" panose="02020603050405020304" pitchFamily="18" charset="0"/>
              </a:rPr>
              <a:t>SECRETARIA DE ESTADO DE SAÚDE </a:t>
            </a:r>
            <a:endParaRPr lang="pt-BR" sz="2400" b="1" dirty="0" smtClean="0"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pt-BR" sz="900" b="1" dirty="0" smtClean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/>
              <a:t>Instrução Normativa SVS/SES nº 15, de </a:t>
            </a:r>
            <a:r>
              <a:rPr lang="pt-BR" u="sng" dirty="0" smtClean="0"/>
              <a:t>15/05/2017 – R</a:t>
            </a:r>
            <a:r>
              <a:rPr lang="pt-BR" u="sng" dirty="0" smtClean="0">
                <a:ea typeface="Times New Roman" panose="02020603050405020304" pitchFamily="18" charset="0"/>
              </a:rPr>
              <a:t>egulamenta os “</a:t>
            </a:r>
            <a:r>
              <a:rPr lang="pt-BR" u="sng" dirty="0">
                <a:ea typeface="Times New Roman" panose="02020603050405020304" pitchFamily="18" charset="0"/>
              </a:rPr>
              <a:t>caminhões-pipa</a:t>
            </a:r>
            <a:r>
              <a:rPr lang="pt-BR" u="sng" dirty="0" smtClean="0">
                <a:ea typeface="Times New Roman" panose="02020603050405020304" pitchFamily="18" charset="0"/>
              </a:rPr>
              <a:t>” (água potável). </a:t>
            </a:r>
            <a:r>
              <a:rPr lang="pt-BR" dirty="0" smtClean="0">
                <a:ea typeface="Times New Roman" panose="02020603050405020304" pitchFamily="18" charset="0"/>
              </a:rPr>
              <a:t>Estabelece </a:t>
            </a:r>
            <a:r>
              <a:rPr lang="pt-BR" dirty="0">
                <a:ea typeface="Times New Roman" panose="02020603050405020304" pitchFamily="18" charset="0"/>
              </a:rPr>
              <a:t>a Certificação Sanitária de Vistoria de Veículos que captam, armazenam, transportam, distribuem e comercializem água potável para consumo humano no âmbito do Distrito </a:t>
            </a:r>
            <a:r>
              <a:rPr lang="pt-BR" dirty="0" smtClean="0">
                <a:ea typeface="Times New Roman" panose="02020603050405020304" pitchFamily="18" charset="0"/>
              </a:rPr>
              <a:t>Federal</a:t>
            </a:r>
            <a:endParaRPr lang="pt-BR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1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7" name="Grupo 6"/>
          <p:cNvGrpSpPr/>
          <p:nvPr/>
        </p:nvGrpSpPr>
        <p:grpSpPr>
          <a:xfrm rot="5400000">
            <a:off x="-2802552" y="2418872"/>
            <a:ext cx="6944805" cy="2121587"/>
            <a:chOff x="3009795" y="-423746"/>
            <a:chExt cx="2037897" cy="2205443"/>
          </a:xfrm>
          <a:scene3d>
            <a:camera prst="orthographicFront"/>
            <a:lightRig rig="flat" dir="t"/>
          </a:scene3d>
        </p:grpSpPr>
        <p:sp>
          <p:nvSpPr>
            <p:cNvPr id="8" name="Elipse 7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rgbClr val="FFC746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Elipse 4"/>
            <p:cNvSpPr/>
            <p:nvPr/>
          </p:nvSpPr>
          <p:spPr>
            <a:xfrm rot="16200000">
              <a:off x="2926022" y="-339973"/>
              <a:ext cx="2205443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INFRA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ESTRUTURA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2121586" y="396427"/>
            <a:ext cx="9994213" cy="5609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ea typeface="Times New Roman" panose="02020603050405020304" pitchFamily="18" charset="0"/>
              </a:rPr>
              <a:t>CAESB</a:t>
            </a:r>
          </a:p>
          <a:p>
            <a:pPr lvl="0" algn="ctr">
              <a:spcAft>
                <a:spcPts val="0"/>
              </a:spcAft>
            </a:pPr>
            <a:endParaRPr lang="pt-BR" sz="900" b="1" dirty="0" smtClean="0">
              <a:ea typeface="Times New Roman" panose="02020603050405020304" pitchFamily="18" charset="0"/>
            </a:endParaRPr>
          </a:p>
          <a:p>
            <a:pPr lvl="0" algn="ctr">
              <a:spcAft>
                <a:spcPts val="0"/>
              </a:spcAft>
            </a:pPr>
            <a:r>
              <a:rPr lang="pt-BR" sz="2400" b="1" dirty="0" smtClean="0">
                <a:ea typeface="Times New Roman" panose="02020603050405020304" pitchFamily="18" charset="0"/>
              </a:rPr>
              <a:t>EXPANSÃO DE CAPTAÇÃO DE ÁGUA</a:t>
            </a:r>
          </a:p>
          <a:p>
            <a:pPr algn="just">
              <a:spcAft>
                <a:spcPts val="0"/>
              </a:spcAft>
            </a:pPr>
            <a:r>
              <a:rPr lang="pt-BR" dirty="0">
                <a:ea typeface="Times New Roman" panose="02020603050405020304" pitchFamily="18" charset="0"/>
              </a:rPr>
              <a:t> 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>
                <a:ea typeface="Times New Roman" panose="02020603050405020304" pitchFamily="18" charset="0"/>
              </a:rPr>
              <a:t>Subsistema Emergencial do Lago </a:t>
            </a:r>
            <a:r>
              <a:rPr lang="pt-BR" dirty="0" smtClean="0">
                <a:ea typeface="Times New Roman" panose="02020603050405020304" pitchFamily="18" charset="0"/>
              </a:rPr>
              <a:t>Norte;</a:t>
            </a:r>
            <a:endParaRPr lang="pt-BR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>
              <a:ea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Sistema Santa Maria - Ribeirão Bananal e Córrego </a:t>
            </a:r>
            <a:r>
              <a:rPr lang="pt-BR" dirty="0">
                <a:ea typeface="Times New Roman" panose="02020603050405020304" pitchFamily="18" charset="0"/>
              </a:rPr>
              <a:t>Cabeça de </a:t>
            </a:r>
            <a:r>
              <a:rPr lang="pt-BR" dirty="0" smtClean="0">
                <a:ea typeface="Times New Roman" panose="02020603050405020304" pitchFamily="18" charset="0"/>
              </a:rPr>
              <a:t>Veado</a:t>
            </a:r>
            <a:endParaRPr lang="pt-BR" dirty="0">
              <a:ea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 smtClean="0">
              <a:ea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Gama - Córregos </a:t>
            </a:r>
            <a:r>
              <a:rPr lang="pt-BR" dirty="0">
                <a:ea typeface="Times New Roman" panose="02020603050405020304" pitchFamily="18" charset="0"/>
              </a:rPr>
              <a:t>Crispim e Alagados, Olhos D’Água e Ponte </a:t>
            </a:r>
            <a:r>
              <a:rPr lang="pt-BR" dirty="0" smtClean="0">
                <a:ea typeface="Times New Roman" panose="02020603050405020304" pitchFamily="18" charset="0"/>
              </a:rPr>
              <a:t>Terra.</a:t>
            </a:r>
            <a:endParaRPr lang="pt-BR" dirty="0"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pt-BR" sz="900" dirty="0" smtClean="0">
              <a:ea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Goiás - Sistema </a:t>
            </a:r>
            <a:r>
              <a:rPr lang="pt-BR" dirty="0">
                <a:ea typeface="Times New Roman" panose="02020603050405020304" pitchFamily="18" charset="0"/>
              </a:rPr>
              <a:t>Corumbá </a:t>
            </a:r>
            <a:r>
              <a:rPr lang="pt-BR" dirty="0" smtClean="0">
                <a:ea typeface="Times New Roman" panose="02020603050405020304" pitchFamily="18" charset="0"/>
              </a:rPr>
              <a:t>IV;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900" dirty="0">
              <a:ea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Subsistema Definitivo do Lago Norte;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900" dirty="0">
              <a:ea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 </a:t>
            </a:r>
            <a:r>
              <a:rPr lang="pt-BR" dirty="0">
                <a:ea typeface="Times New Roman" panose="02020603050405020304" pitchFamily="18" charset="0"/>
              </a:rPr>
              <a:t>U</a:t>
            </a:r>
            <a:r>
              <a:rPr lang="pt-BR" dirty="0" smtClean="0">
                <a:ea typeface="Times New Roman" panose="02020603050405020304" pitchFamily="18" charset="0"/>
              </a:rPr>
              <a:t>tilização do volume morto do reservatório do Descoberto;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900" dirty="0">
              <a:ea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Interligação dos Sistemas Descoberto e Santa Maria-Torto;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9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3242</TotalTime>
  <Words>2037</Words>
  <Application>Microsoft Office PowerPoint</Application>
  <PresentationFormat>Widescreen</PresentationFormat>
  <Paragraphs>248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Casa Civil do Distrito Federal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SOPS Subchefia de Ordem Pública e Social</dc:title>
  <dc:creator>Maximiliano Oliveira Teixeira Marinho</dc:creator>
  <cp:lastModifiedBy>visitante segeth</cp:lastModifiedBy>
  <cp:revision>282</cp:revision>
  <cp:lastPrinted>2017-03-29T03:54:59Z</cp:lastPrinted>
  <dcterms:created xsi:type="dcterms:W3CDTF">2016-03-17T12:33:17Z</dcterms:created>
  <dcterms:modified xsi:type="dcterms:W3CDTF">2017-10-25T10:42:37Z</dcterms:modified>
</cp:coreProperties>
</file>