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6" r:id="rId4"/>
    <p:sldId id="257" r:id="rId5"/>
    <p:sldId id="258" r:id="rId6"/>
    <p:sldId id="262" r:id="rId7"/>
    <p:sldId id="267" r:id="rId8"/>
    <p:sldId id="259" r:id="rId9"/>
    <p:sldId id="260" r:id="rId10"/>
    <p:sldId id="261" r:id="rId11"/>
    <p:sldId id="263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rique\Desktop\Crise%20H&#237;drica\Esta&#231;&#227;o%20-%2083377_precip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Precipitação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– </a:t>
            </a:r>
            <a:r>
              <a:rPr lang="en-US" dirty="0" smtClean="0"/>
              <a:t>Brasília</a:t>
            </a:r>
            <a:endParaRPr lang="en-US" dirty="0"/>
          </a:p>
        </c:rich>
      </c:tx>
      <c:layout>
        <c:manualLayout>
          <c:xMode val="edge"/>
          <c:yMode val="edge"/>
          <c:x val="0.32115166216099444"/>
          <c:y val="2.057711616948221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735239294399387"/>
          <c:y val="0.13373799148892795"/>
          <c:w val="0.77398822970287251"/>
          <c:h val="0.7221830054895339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spPr>
              <a:ln w="22225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'Estação - 83377_precip'!$E$36:$E$684</c:f>
              <c:numCache>
                <c:formatCode>General</c:formatCode>
                <c:ptCount val="649"/>
                <c:pt idx="0">
                  <c:v>1962</c:v>
                </c:pt>
                <c:pt idx="12">
                  <c:v>1963</c:v>
                </c:pt>
                <c:pt idx="24">
                  <c:v>1964</c:v>
                </c:pt>
                <c:pt idx="36">
                  <c:v>1965</c:v>
                </c:pt>
                <c:pt idx="48">
                  <c:v>1966</c:v>
                </c:pt>
                <c:pt idx="60">
                  <c:v>1967</c:v>
                </c:pt>
                <c:pt idx="72">
                  <c:v>1968</c:v>
                </c:pt>
                <c:pt idx="84">
                  <c:v>1969</c:v>
                </c:pt>
                <c:pt idx="96">
                  <c:v>1970</c:v>
                </c:pt>
                <c:pt idx="108">
                  <c:v>1971</c:v>
                </c:pt>
                <c:pt idx="120">
                  <c:v>1972</c:v>
                </c:pt>
                <c:pt idx="132">
                  <c:v>1973</c:v>
                </c:pt>
                <c:pt idx="144">
                  <c:v>1974</c:v>
                </c:pt>
                <c:pt idx="156">
                  <c:v>1975</c:v>
                </c:pt>
                <c:pt idx="168">
                  <c:v>1976</c:v>
                </c:pt>
                <c:pt idx="180">
                  <c:v>1977</c:v>
                </c:pt>
                <c:pt idx="192">
                  <c:v>1978</c:v>
                </c:pt>
                <c:pt idx="204">
                  <c:v>1979</c:v>
                </c:pt>
                <c:pt idx="216">
                  <c:v>1980</c:v>
                </c:pt>
                <c:pt idx="228">
                  <c:v>1981</c:v>
                </c:pt>
                <c:pt idx="240">
                  <c:v>1982</c:v>
                </c:pt>
                <c:pt idx="252">
                  <c:v>1983</c:v>
                </c:pt>
                <c:pt idx="264">
                  <c:v>1984</c:v>
                </c:pt>
                <c:pt idx="276">
                  <c:v>1985</c:v>
                </c:pt>
                <c:pt idx="288">
                  <c:v>1986</c:v>
                </c:pt>
                <c:pt idx="300">
                  <c:v>1987</c:v>
                </c:pt>
                <c:pt idx="312">
                  <c:v>1988</c:v>
                </c:pt>
                <c:pt idx="324">
                  <c:v>1989</c:v>
                </c:pt>
                <c:pt idx="336">
                  <c:v>1990</c:v>
                </c:pt>
                <c:pt idx="348">
                  <c:v>1991</c:v>
                </c:pt>
                <c:pt idx="360">
                  <c:v>1992</c:v>
                </c:pt>
                <c:pt idx="372">
                  <c:v>1993</c:v>
                </c:pt>
                <c:pt idx="384">
                  <c:v>1994</c:v>
                </c:pt>
                <c:pt idx="396">
                  <c:v>1995</c:v>
                </c:pt>
                <c:pt idx="408">
                  <c:v>1996</c:v>
                </c:pt>
                <c:pt idx="420">
                  <c:v>1997</c:v>
                </c:pt>
                <c:pt idx="432">
                  <c:v>1998</c:v>
                </c:pt>
                <c:pt idx="444">
                  <c:v>1999</c:v>
                </c:pt>
                <c:pt idx="456">
                  <c:v>2000</c:v>
                </c:pt>
                <c:pt idx="468">
                  <c:v>2001</c:v>
                </c:pt>
                <c:pt idx="480">
                  <c:v>2002</c:v>
                </c:pt>
                <c:pt idx="492">
                  <c:v>2003</c:v>
                </c:pt>
                <c:pt idx="504">
                  <c:v>2004</c:v>
                </c:pt>
                <c:pt idx="516">
                  <c:v>2005</c:v>
                </c:pt>
                <c:pt idx="528">
                  <c:v>2006</c:v>
                </c:pt>
                <c:pt idx="540">
                  <c:v>2007</c:v>
                </c:pt>
                <c:pt idx="552">
                  <c:v>2008</c:v>
                </c:pt>
                <c:pt idx="564">
                  <c:v>2009</c:v>
                </c:pt>
                <c:pt idx="576">
                  <c:v>2010</c:v>
                </c:pt>
                <c:pt idx="588">
                  <c:v>2011</c:v>
                </c:pt>
                <c:pt idx="600">
                  <c:v>2012</c:v>
                </c:pt>
                <c:pt idx="612">
                  <c:v>2013</c:v>
                </c:pt>
                <c:pt idx="624">
                  <c:v>2014</c:v>
                </c:pt>
                <c:pt idx="636">
                  <c:v>2015</c:v>
                </c:pt>
                <c:pt idx="648">
                  <c:v>2016</c:v>
                </c:pt>
              </c:numCache>
            </c:numRef>
          </c:xVal>
          <c:yVal>
            <c:numRef>
              <c:f>'Estação - 83377_precip'!$F$36:$F$684</c:f>
              <c:numCache>
                <c:formatCode>General</c:formatCode>
                <c:ptCount val="649"/>
                <c:pt idx="0">
                  <c:v>1065.3</c:v>
                </c:pt>
                <c:pt idx="12">
                  <c:v>1108.0999999999999</c:v>
                </c:pt>
                <c:pt idx="24">
                  <c:v>1496.8000000000002</c:v>
                </c:pt>
                <c:pt idx="36">
                  <c:v>1729.1999999999998</c:v>
                </c:pt>
                <c:pt idx="48">
                  <c:v>1456.4</c:v>
                </c:pt>
                <c:pt idx="60">
                  <c:v>1170.6999999999998</c:v>
                </c:pt>
                <c:pt idx="72">
                  <c:v>1576.6999999999998</c:v>
                </c:pt>
                <c:pt idx="84">
                  <c:v>1317.7999999999997</c:v>
                </c:pt>
                <c:pt idx="96">
                  <c:v>1263.5</c:v>
                </c:pt>
                <c:pt idx="108">
                  <c:v>1632.7999999999997</c:v>
                </c:pt>
                <c:pt idx="120">
                  <c:v>1447.3</c:v>
                </c:pt>
                <c:pt idx="132">
                  <c:v>1265.5</c:v>
                </c:pt>
                <c:pt idx="144">
                  <c:v>1200.4000000000001</c:v>
                </c:pt>
                <c:pt idx="156">
                  <c:v>1110.5999999999999</c:v>
                </c:pt>
                <c:pt idx="168">
                  <c:v>1365.6</c:v>
                </c:pt>
                <c:pt idx="180">
                  <c:v>966.80000000000007</c:v>
                </c:pt>
                <c:pt idx="192">
                  <c:v>1272.0999999999999</c:v>
                </c:pt>
                <c:pt idx="204">
                  <c:v>979.69999999999993</c:v>
                </c:pt>
                <c:pt idx="216">
                  <c:v>1200.6999999999998</c:v>
                </c:pt>
                <c:pt idx="228">
                  <c:v>1334.1999999999998</c:v>
                </c:pt>
                <c:pt idx="240">
                  <c:v>1077.9000000000001</c:v>
                </c:pt>
                <c:pt idx="252">
                  <c:v>935.9</c:v>
                </c:pt>
                <c:pt idx="264">
                  <c:v>980.5</c:v>
                </c:pt>
                <c:pt idx="276">
                  <c:v>1216.8</c:v>
                </c:pt>
                <c:pt idx="288">
                  <c:v>808.8</c:v>
                </c:pt>
                <c:pt idx="300">
                  <c:v>1530.3</c:v>
                </c:pt>
                <c:pt idx="312">
                  <c:v>1528.4000000000003</c:v>
                </c:pt>
                <c:pt idx="324">
                  <c:v>1561.1999999999998</c:v>
                </c:pt>
                <c:pt idx="336">
                  <c:v>1110.3</c:v>
                </c:pt>
                <c:pt idx="348">
                  <c:v>1587</c:v>
                </c:pt>
                <c:pt idx="360">
                  <c:v>1665.4</c:v>
                </c:pt>
                <c:pt idx="372">
                  <c:v>1166.5</c:v>
                </c:pt>
                <c:pt idx="384">
                  <c:v>1200.5999999999999</c:v>
                </c:pt>
                <c:pt idx="396">
                  <c:v>1171.2</c:v>
                </c:pt>
                <c:pt idx="408">
                  <c:v>1072.4000000000001</c:v>
                </c:pt>
                <c:pt idx="420">
                  <c:v>1196.5999999999999</c:v>
                </c:pt>
                <c:pt idx="432">
                  <c:v>1128.9000000000001</c:v>
                </c:pt>
                <c:pt idx="444">
                  <c:v>1165.8999999999999</c:v>
                </c:pt>
                <c:pt idx="456">
                  <c:v>1247.3</c:v>
                </c:pt>
                <c:pt idx="468">
                  <c:v>1106.0999999999999</c:v>
                </c:pt>
                <c:pt idx="480">
                  <c:v>1181.1999999999998</c:v>
                </c:pt>
                <c:pt idx="492">
                  <c:v>1057.7999999999997</c:v>
                </c:pt>
                <c:pt idx="504">
                  <c:v>1274.6000000000001</c:v>
                </c:pt>
                <c:pt idx="516">
                  <c:v>1514.8999999999999</c:v>
                </c:pt>
                <c:pt idx="528">
                  <c:v>1624.2999999999997</c:v>
                </c:pt>
                <c:pt idx="540">
                  <c:v>897.4</c:v>
                </c:pt>
                <c:pt idx="552">
                  <c:v>1388.1</c:v>
                </c:pt>
                <c:pt idx="564">
                  <c:v>1587.8999999999999</c:v>
                </c:pt>
                <c:pt idx="576">
                  <c:v>1310.5999999999999</c:v>
                </c:pt>
                <c:pt idx="588">
                  <c:v>1432</c:v>
                </c:pt>
                <c:pt idx="600">
                  <c:v>1209.3000000000002</c:v>
                </c:pt>
                <c:pt idx="612">
                  <c:v>1309.5</c:v>
                </c:pt>
                <c:pt idx="624">
                  <c:v>1527.3999999999999</c:v>
                </c:pt>
                <c:pt idx="636">
                  <c:v>1158.7999999999997</c:v>
                </c:pt>
                <c:pt idx="648">
                  <c:v>795.3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905568"/>
        <c:axId val="307904000"/>
      </c:scatterChart>
      <c:valAx>
        <c:axId val="307905568"/>
        <c:scaling>
          <c:orientation val="minMax"/>
          <c:min val="196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Ano</a:t>
                </a:r>
              </a:p>
            </c:rich>
          </c:tx>
          <c:layout>
            <c:manualLayout>
              <c:xMode val="edge"/>
              <c:yMode val="edge"/>
              <c:x val="0.51066737040906829"/>
              <c:y val="0.92669907505112337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07904000"/>
        <c:crosses val="autoZero"/>
        <c:crossBetween val="midCat"/>
        <c:minorUnit val="5"/>
      </c:valAx>
      <c:valAx>
        <c:axId val="30790400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P</a:t>
                </a:r>
              </a:p>
              <a:p>
                <a:pPr>
                  <a:defRPr sz="1400"/>
                </a:pPr>
                <a:r>
                  <a:rPr lang="en-US" sz="1400"/>
                  <a:t>(mm)</a:t>
                </a:r>
              </a:p>
            </c:rich>
          </c:tx>
          <c:layout>
            <c:manualLayout>
              <c:xMode val="edge"/>
              <c:yMode val="edge"/>
              <c:x val="1.2767897856817145E-2"/>
              <c:y val="0.43416513236253729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07905568"/>
        <c:crosses val="autoZero"/>
        <c:crossBetween val="midCat"/>
        <c:majorUnit val="500"/>
        <c:minorUnit val="250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lang="pt-BR" noProof="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D1A62-481F-48DF-A0A0-08F2309E991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093F1-B0F0-44E8-BB09-F93F773E58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93F1-B0F0-44E8-BB09-F93F773E58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7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93F1-B0F0-44E8-BB09-F93F773E58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7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93F1-B0F0-44E8-BB09-F93F773E58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5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93F1-B0F0-44E8-BB09-F93F773E58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9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93F1-B0F0-44E8-BB09-F93F773E58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7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93F1-B0F0-44E8-BB09-F93F773E58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3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0DA-9A30-4620-9C46-CDC63FB0A3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79F-A19D-4564-811D-70CAAC723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0DA-9A30-4620-9C46-CDC63FB0A3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79F-A19D-4564-811D-70CAAC723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0DA-9A30-4620-9C46-CDC63FB0A3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79F-A19D-4564-811D-70CAAC723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0DA-9A30-4620-9C46-CDC63FB0A3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79F-A19D-4564-811D-70CAAC723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0DA-9A30-4620-9C46-CDC63FB0A3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79F-A19D-4564-811D-70CAAC723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9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0DA-9A30-4620-9C46-CDC63FB0A3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79F-A19D-4564-811D-70CAAC723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0DA-9A30-4620-9C46-CDC63FB0A3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79F-A19D-4564-811D-70CAAC723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3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0DA-9A30-4620-9C46-CDC63FB0A3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79F-A19D-4564-811D-70CAAC723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0DA-9A30-4620-9C46-CDC63FB0A3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79F-A19D-4564-811D-70CAAC723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4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0DA-9A30-4620-9C46-CDC63FB0A3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79F-A19D-4564-811D-70CAAC723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7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F0DA-9A30-4620-9C46-CDC63FB0A3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079F-A19D-4564-811D-70CAAC723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3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4F0DA-9A30-4620-9C46-CDC63FB0A30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079F-A19D-4564-811D-70CAAC723B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0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izjujrxv7RAhXFgpAKHZtqBY0QjRwIBw&amp;url=http://www.brasiliadetodosnos.com.br/2016_07_01_archive.html&amp;psig=AFQjCNEr-c6epevH9euW3oKfpVYOW1rmfw&amp;ust=14865763884087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&amp;url=http://karinawater.com/&amp;psig=AFQjCNGorD6hyK-QRPKbA-6Q25GSIW9dbw&amp;ust=148656168028967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2319015"/>
            <a:ext cx="7558608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Crise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Hídrica</a:t>
            </a:r>
            <a:r>
              <a:rPr lang="en-US" b="1" dirty="0" smtClean="0">
                <a:solidFill>
                  <a:srgbClr val="0070C0"/>
                </a:solidFill>
              </a:rPr>
              <a:t> do DF: </a:t>
            </a:r>
            <a:r>
              <a:rPr lang="en-US" b="1" dirty="0" err="1" smtClean="0">
                <a:solidFill>
                  <a:srgbClr val="0070C0"/>
                </a:solidFill>
              </a:rPr>
              <a:t>Causas</a:t>
            </a:r>
            <a:r>
              <a:rPr lang="en-US" b="1" dirty="0" smtClean="0">
                <a:solidFill>
                  <a:srgbClr val="0070C0"/>
                </a:solidFill>
              </a:rPr>
              <a:t> e </a:t>
            </a:r>
            <a:r>
              <a:rPr lang="en-US" b="1" dirty="0" err="1" smtClean="0">
                <a:solidFill>
                  <a:srgbClr val="0070C0"/>
                </a:solidFill>
              </a:rPr>
              <a:t>Alternativas</a:t>
            </a:r>
            <a:r>
              <a:rPr lang="en-US" b="1" dirty="0" smtClean="0">
                <a:solidFill>
                  <a:srgbClr val="0070C0"/>
                </a:solidFill>
              </a:rPr>
              <a:t> de </a:t>
            </a:r>
            <a:r>
              <a:rPr lang="en-US" b="1" dirty="0" err="1" smtClean="0">
                <a:solidFill>
                  <a:srgbClr val="0070C0"/>
                </a:solidFill>
              </a:rPr>
              <a:t>Mitigação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1720" y="4102224"/>
            <a:ext cx="6400800" cy="8389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200" dirty="0" smtClean="0"/>
              <a:t>Henrique </a:t>
            </a:r>
            <a:r>
              <a:rPr lang="en-US" sz="2200" dirty="0" err="1" smtClean="0"/>
              <a:t>Marinho</a:t>
            </a:r>
            <a:r>
              <a:rPr lang="en-US" sz="2200" dirty="0" smtClean="0"/>
              <a:t> </a:t>
            </a:r>
            <a:r>
              <a:rPr lang="en-US" sz="2200" dirty="0" err="1" smtClean="0"/>
              <a:t>Leite</a:t>
            </a:r>
            <a:r>
              <a:rPr lang="en-US" sz="2200" dirty="0" smtClean="0"/>
              <a:t> </a:t>
            </a:r>
            <a:r>
              <a:rPr lang="en-US" sz="2200" dirty="0" smtClean="0"/>
              <a:t>Chaves</a:t>
            </a:r>
          </a:p>
          <a:p>
            <a:pPr algn="r"/>
            <a:r>
              <a:rPr lang="en-US" sz="1700" dirty="0" smtClean="0"/>
              <a:t>Prof. de </a:t>
            </a:r>
            <a:r>
              <a:rPr lang="en-US" sz="1700" dirty="0" err="1" smtClean="0"/>
              <a:t>Manejo</a:t>
            </a:r>
            <a:r>
              <a:rPr lang="en-US" sz="1700" dirty="0" smtClean="0"/>
              <a:t> de </a:t>
            </a:r>
            <a:r>
              <a:rPr lang="en-US" sz="1700" dirty="0" err="1" smtClean="0"/>
              <a:t>Bacias</a:t>
            </a:r>
            <a:r>
              <a:rPr lang="en-US" sz="1700" dirty="0" smtClean="0"/>
              <a:t> </a:t>
            </a:r>
            <a:r>
              <a:rPr lang="en-US" sz="1700" dirty="0" err="1" smtClean="0"/>
              <a:t>Hidrográficas</a:t>
            </a:r>
            <a:endParaRPr lang="en-US" sz="1700" dirty="0" smtClean="0"/>
          </a:p>
          <a:p>
            <a:pPr algn="r"/>
            <a:r>
              <a:rPr lang="en-US" sz="1700" dirty="0" smtClean="0"/>
              <a:t>EFL/FT/</a:t>
            </a:r>
            <a:r>
              <a:rPr lang="en-US" sz="1700" dirty="0" err="1" smtClean="0"/>
              <a:t>UnB</a:t>
            </a:r>
            <a:r>
              <a:rPr lang="en-US" sz="1700" dirty="0" smtClean="0"/>
              <a:t>      E-mail: </a:t>
            </a:r>
            <a:r>
              <a:rPr lang="en-US" sz="1700" dirty="0" smtClean="0"/>
              <a:t>hchaves@unb.br </a:t>
            </a:r>
            <a:endParaRPr lang="en-US" sz="17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260648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/>
              <a:t>26ª. Reunião Extraordinária do CRHDF</a:t>
            </a:r>
            <a:endParaRPr lang="pt-BR" sz="1400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96136" y="26064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/>
              <a:t>Brasília, 8 de fevereiro de 2017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11391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011"/>
            <a:ext cx="9144000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Transparência</a:t>
            </a:r>
            <a:r>
              <a:rPr lang="en-US" sz="3400" b="1" dirty="0" smtClean="0">
                <a:solidFill>
                  <a:schemeClr val="bg1"/>
                </a:solidFill>
              </a:rPr>
              <a:t>: </a:t>
            </a:r>
            <a:r>
              <a:rPr lang="en-US" sz="3400" dirty="0" err="1" smtClean="0">
                <a:solidFill>
                  <a:schemeClr val="bg1"/>
                </a:solidFill>
              </a:rPr>
              <a:t>Processo</a:t>
            </a:r>
            <a:r>
              <a:rPr lang="en-US" sz="3400" dirty="0" smtClean="0">
                <a:solidFill>
                  <a:schemeClr val="bg1"/>
                </a:solidFill>
              </a:rPr>
              <a:t> de </a:t>
            </a:r>
            <a:r>
              <a:rPr lang="en-US" sz="3400" dirty="0" err="1" smtClean="0">
                <a:solidFill>
                  <a:schemeClr val="bg1"/>
                </a:solidFill>
              </a:rPr>
              <a:t>Gestão</a:t>
            </a:r>
            <a:r>
              <a:rPr lang="en-US" sz="3400" dirty="0" smtClean="0">
                <a:solidFill>
                  <a:schemeClr val="bg1"/>
                </a:solidFill>
              </a:rPr>
              <a:t> de RH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15616" y="4916154"/>
            <a:ext cx="7416824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200" b="1" u="sng" dirty="0" smtClean="0"/>
              <a:t>Medidas: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Maior transparência e descentralização no processo de gestão de RH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Planejamento adequado do território (ZEE, Planos de Bacias)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Processo mais participativo de tomada de decisão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17082" y="908720"/>
            <a:ext cx="46805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200" u="sng" dirty="0" smtClean="0"/>
              <a:t>PNRH (Lei No. 9.433/97) e Lei Distrital de RH:</a:t>
            </a:r>
            <a:r>
              <a:rPr lang="pt-BR" sz="2200" dirty="0" smtClean="0"/>
              <a:t> descentraliza o processo de gestão de recursos hídricos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200" dirty="0" smtClean="0"/>
              <a:t>Comitês de bacia e sociedade civil organizada devem participar efetivamente do processo de gestão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200" dirty="0" smtClean="0"/>
              <a:t>Planejamento do território importante para balancear oferta e demanda de água no futuro</a:t>
            </a:r>
          </a:p>
          <a:p>
            <a:endParaRPr lang="pt-BR" sz="2200" dirty="0"/>
          </a:p>
        </p:txBody>
      </p:sp>
      <p:pic>
        <p:nvPicPr>
          <p:cNvPr id="4099" name="Picture 3" descr="C:\Users\Henrique\AppData\Local\Microsoft\Windows\INetCache\IE\ECUR250U\Livro_do_brasi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9826"/>
            <a:ext cx="184233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011"/>
            <a:ext cx="9144000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Equidade</a:t>
            </a:r>
            <a:r>
              <a:rPr lang="en-US" sz="3400" b="1" dirty="0" smtClean="0">
                <a:solidFill>
                  <a:schemeClr val="bg1"/>
                </a:solidFill>
              </a:rPr>
              <a:t>: </a:t>
            </a:r>
            <a:r>
              <a:rPr lang="en-US" sz="3400" dirty="0" err="1" smtClean="0">
                <a:solidFill>
                  <a:schemeClr val="bg1"/>
                </a:solidFill>
              </a:rPr>
              <a:t>Divisão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Equânime</a:t>
            </a:r>
            <a:r>
              <a:rPr lang="en-US" sz="3400" dirty="0" smtClean="0">
                <a:solidFill>
                  <a:schemeClr val="bg1"/>
                </a:solidFill>
              </a:rPr>
              <a:t> dos </a:t>
            </a:r>
            <a:r>
              <a:rPr lang="en-US" sz="3400" dirty="0" err="1" smtClean="0">
                <a:solidFill>
                  <a:schemeClr val="bg1"/>
                </a:solidFill>
              </a:rPr>
              <a:t>Sacrifícios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39752" y="5013176"/>
            <a:ext cx="648063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Medidas: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Transparência e equidade no processo de restrição de uso de água, independentemente da região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Divulgação ampla dos resultados alcançados e estabelecimento negociado de novas metas de redução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02612" y="1052735"/>
            <a:ext cx="3240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u="sng" dirty="0" smtClean="0"/>
              <a:t>Califórnia</a:t>
            </a:r>
            <a:r>
              <a:rPr lang="pt-BR" sz="2000" dirty="0" smtClean="0"/>
              <a:t>: maiores economias obtidas quando todos dividem equitativamente os sacrifícios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 smtClean="0"/>
              <a:t>Negociação direta do governador com usuários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 smtClean="0"/>
              <a:t>Transparência nos processos de gestão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5"/>
            <a:ext cx="5298369" cy="309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871" y="4232262"/>
            <a:ext cx="2313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http://drought.ca.gov/</a:t>
            </a:r>
          </a:p>
        </p:txBody>
      </p:sp>
    </p:spTree>
    <p:extLst>
      <p:ext uri="{BB962C8B-B14F-4D97-AF65-F5344CB8AC3E}">
        <p14:creationId xmlns:p14="http://schemas.microsoft.com/office/powerpoint/2010/main" val="41502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011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Conclusões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4"/>
          </p:nvPr>
        </p:nvSpPr>
        <p:spPr>
          <a:xfrm>
            <a:off x="2771800" y="908720"/>
            <a:ext cx="6166967" cy="5760640"/>
          </a:xfrm>
        </p:spPr>
        <p:txBody>
          <a:bodyPr>
            <a:noAutofit/>
          </a:bodyPr>
          <a:lstStyle/>
          <a:p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Crise hídrica do DF é </a:t>
            </a:r>
            <a:r>
              <a:rPr lang="pt-BR" sz="2300" i="1" dirty="0" smtClean="0">
                <a:solidFill>
                  <a:schemeClr val="accent1">
                    <a:lumMod val="75000"/>
                  </a:schemeClr>
                </a:solidFill>
              </a:rPr>
              <a:t>grave</a:t>
            </a:r>
          </a:p>
          <a:p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Crise resulta da </a:t>
            </a:r>
            <a:r>
              <a:rPr lang="pt-BR" sz="2300" i="1" dirty="0" smtClean="0">
                <a:solidFill>
                  <a:schemeClr val="accent1">
                    <a:lumMod val="75000"/>
                  </a:schemeClr>
                </a:solidFill>
              </a:rPr>
              <a:t>incompatibilidade</a:t>
            </a:r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 entre demanda e oferta de água, </a:t>
            </a:r>
            <a:r>
              <a:rPr lang="pt-BR" sz="2300" i="1" dirty="0" smtClean="0">
                <a:solidFill>
                  <a:schemeClr val="accent1">
                    <a:lumMod val="75000"/>
                  </a:schemeClr>
                </a:solidFill>
              </a:rPr>
              <a:t>perdas</a:t>
            </a:r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 excessivas, e da </a:t>
            </a:r>
            <a:r>
              <a:rPr lang="pt-BR" sz="2300" i="1" dirty="0" smtClean="0">
                <a:solidFill>
                  <a:schemeClr val="accent1">
                    <a:lumMod val="75000"/>
                  </a:schemeClr>
                </a:solidFill>
              </a:rPr>
              <a:t>falsa percepção </a:t>
            </a:r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de uma estabilidade climática</a:t>
            </a:r>
          </a:p>
          <a:p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Apesar das medidas adotadas, elas podem ser </a:t>
            </a:r>
            <a:r>
              <a:rPr lang="pt-BR" sz="2300" i="1" dirty="0" smtClean="0">
                <a:solidFill>
                  <a:schemeClr val="accent1">
                    <a:lumMod val="75000"/>
                  </a:schemeClr>
                </a:solidFill>
              </a:rPr>
              <a:t>insuficientes</a:t>
            </a:r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 para evitar um colapso </a:t>
            </a:r>
          </a:p>
          <a:p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Medidas emergenciais: </a:t>
            </a:r>
            <a:r>
              <a:rPr lang="pt-BR" sz="2300" i="1" dirty="0" smtClean="0">
                <a:solidFill>
                  <a:schemeClr val="accent1">
                    <a:lumMod val="75000"/>
                  </a:schemeClr>
                </a:solidFill>
              </a:rPr>
              <a:t>bem</a:t>
            </a:r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300" i="1" dirty="0" smtClean="0">
                <a:solidFill>
                  <a:schemeClr val="accent1">
                    <a:lumMod val="75000"/>
                  </a:schemeClr>
                </a:solidFill>
              </a:rPr>
              <a:t>planejadas</a:t>
            </a:r>
          </a:p>
          <a:p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Dados devem ser </a:t>
            </a:r>
            <a:r>
              <a:rPr lang="pt-BR" sz="2300" i="1" dirty="0" smtClean="0">
                <a:solidFill>
                  <a:schemeClr val="accent1">
                    <a:lumMod val="75000"/>
                  </a:schemeClr>
                </a:solidFill>
              </a:rPr>
              <a:t>compartilhados</a:t>
            </a:r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 para uma melhor avaliação da real situação</a:t>
            </a:r>
          </a:p>
          <a:p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Mitigação da crise mais eficaz com adoção dos princípios de </a:t>
            </a:r>
            <a:r>
              <a:rPr lang="pt-BR" sz="2300" i="1" dirty="0" smtClean="0">
                <a:solidFill>
                  <a:schemeClr val="accent1">
                    <a:lumMod val="75000"/>
                  </a:schemeClr>
                </a:solidFill>
              </a:rPr>
              <a:t>precaução</a:t>
            </a:r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t-BR" sz="2300" i="1" dirty="0" smtClean="0">
                <a:solidFill>
                  <a:schemeClr val="accent1">
                    <a:lumMod val="75000"/>
                  </a:schemeClr>
                </a:solidFill>
              </a:rPr>
              <a:t>transparência</a:t>
            </a:r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pt-BR" sz="2300" i="1" dirty="0" smtClean="0">
                <a:solidFill>
                  <a:schemeClr val="accent1">
                    <a:lumMod val="75000"/>
                  </a:schemeClr>
                </a:solidFill>
              </a:rPr>
              <a:t>equidade</a:t>
            </a:r>
          </a:p>
          <a:p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Superação efetiva da crise com a </a:t>
            </a:r>
            <a:r>
              <a:rPr lang="pt-BR" sz="2300" i="1" dirty="0" smtClean="0">
                <a:solidFill>
                  <a:schemeClr val="accent1">
                    <a:lumMod val="75000"/>
                  </a:schemeClr>
                </a:solidFill>
              </a:rPr>
              <a:t>participação</a:t>
            </a:r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</a:rPr>
              <a:t> da sociedade civil</a:t>
            </a:r>
            <a:endParaRPr lang="pt-BR" sz="23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23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Resultado de imagem para comite de bacias reuni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339752" cy="155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4"/>
          </p:nvPr>
        </p:nvSpPr>
        <p:spPr>
          <a:xfrm>
            <a:off x="2699792" y="2204864"/>
            <a:ext cx="4041775" cy="2448272"/>
          </a:xfrm>
        </p:spPr>
        <p:txBody>
          <a:bodyPr/>
          <a:lstStyle/>
          <a:p>
            <a:pPr marL="0" indent="0" algn="ctr">
              <a:buNone/>
            </a:pPr>
            <a:r>
              <a:rPr lang="pt-BR" sz="5400" i="1" dirty="0" smtClean="0">
                <a:solidFill>
                  <a:srgbClr val="0070C0"/>
                </a:solidFill>
              </a:rPr>
              <a:t>Obrigado</a:t>
            </a:r>
          </a:p>
          <a:p>
            <a:pPr marL="0" indent="0" algn="ctr">
              <a:buNone/>
            </a:pPr>
            <a:endParaRPr lang="pt-BR" sz="20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sz="2800" i="1" dirty="0" smtClean="0">
                <a:solidFill>
                  <a:srgbClr val="0070C0"/>
                </a:solidFill>
              </a:rPr>
              <a:t>hchaves@unb.br</a:t>
            </a:r>
            <a:endParaRPr lang="pt-BR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011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Introdução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Resultado de imagem para lago descober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016224" cy="173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10"/>
          <p:cNvSpPr>
            <a:spLocks noGrp="1"/>
          </p:cNvSpPr>
          <p:nvPr>
            <p:ph sz="quarter" idx="4"/>
          </p:nvPr>
        </p:nvSpPr>
        <p:spPr>
          <a:xfrm>
            <a:off x="3059832" y="1052736"/>
            <a:ext cx="5616624" cy="5472608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 crise hídrica do DF é </a:t>
            </a:r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grave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, afetando mais de 80% da população</a:t>
            </a:r>
          </a:p>
          <a:p>
            <a:pPr>
              <a:spcBef>
                <a:spcPts val="800"/>
              </a:spcBef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Apesar das medidas adotadas recentemente, elas podem ser </a:t>
            </a:r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insuficientes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para evitar um colapso dos Sistemas Descoberto e Santa Maria</a:t>
            </a:r>
          </a:p>
          <a:p>
            <a:pPr>
              <a:spcBef>
                <a:spcPts val="800"/>
              </a:spcBef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Entretanto, a </a:t>
            </a:r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falta de informações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hidrológicas e operacionais impede que a sociedade civil conheça a real gravidade da crise</a:t>
            </a:r>
          </a:p>
          <a:p>
            <a:pPr>
              <a:spcBef>
                <a:spcPts val="800"/>
              </a:spcBef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São apresentados </a:t>
            </a:r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alguns elementos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que podem jogar um pouco de luz sobre a crise atual e sua mitigação</a:t>
            </a:r>
          </a:p>
          <a:p>
            <a:pPr marL="0" indent="0">
              <a:spcBef>
                <a:spcPts val="800"/>
              </a:spcBef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011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Introdução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4"/>
          </p:nvPr>
        </p:nvSpPr>
        <p:spPr>
          <a:xfrm>
            <a:off x="3131840" y="1052736"/>
            <a:ext cx="576064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u="sng" dirty="0" smtClean="0">
                <a:solidFill>
                  <a:schemeClr val="accent1">
                    <a:lumMod val="75000"/>
                  </a:schemeClr>
                </a:solidFill>
              </a:rPr>
              <a:t>Causas da Crise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Crescimento explosivo da demanda sem o </a:t>
            </a:r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adequado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aumento da oferta 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Consumo e perdas </a:t>
            </a:r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excessivos,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e reuso de água ainda </a:t>
            </a:r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incipiente</a:t>
            </a:r>
          </a:p>
          <a:p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Desconsideração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da realidade hidrológica dinâmica do DF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Falta de </a:t>
            </a:r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transparência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nas informações e da </a:t>
            </a:r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participação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da sociedade no processo de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co-gestão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dos RH </a:t>
            </a:r>
          </a:p>
          <a:p>
            <a:pPr marL="0" indent="0">
              <a:buNone/>
            </a:pPr>
            <a:r>
              <a:rPr lang="pt-BR" b="1" u="sng" dirty="0" smtClean="0">
                <a:solidFill>
                  <a:schemeClr val="accent1">
                    <a:lumMod val="75000"/>
                  </a:schemeClr>
                </a:solidFill>
              </a:rPr>
              <a:t>Mitigação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Precaução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Transparência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Equidade</a:t>
            </a:r>
          </a:p>
          <a:p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m para crise agua 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011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Precaução</a:t>
            </a:r>
            <a:r>
              <a:rPr lang="en-US" sz="3600" dirty="0" smtClean="0">
                <a:solidFill>
                  <a:schemeClr val="bg1"/>
                </a:solidFill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</a:rPr>
              <a:t>Revisão</a:t>
            </a:r>
            <a:r>
              <a:rPr lang="en-US" sz="3600" dirty="0" smtClean="0">
                <a:solidFill>
                  <a:schemeClr val="bg1"/>
                </a:solidFill>
              </a:rPr>
              <a:t> da </a:t>
            </a:r>
            <a:r>
              <a:rPr lang="en-US" sz="3600" dirty="0" err="1" smtClean="0">
                <a:solidFill>
                  <a:schemeClr val="bg1"/>
                </a:solidFill>
              </a:rPr>
              <a:t>Oferta</a:t>
            </a:r>
            <a:r>
              <a:rPr lang="en-US" sz="3600" dirty="0" smtClean="0">
                <a:solidFill>
                  <a:schemeClr val="bg1"/>
                </a:solidFill>
              </a:rPr>
              <a:t> de </a:t>
            </a:r>
            <a:r>
              <a:rPr lang="en-US" sz="3600" dirty="0" err="1" smtClean="0">
                <a:solidFill>
                  <a:schemeClr val="bg1"/>
                </a:solidFill>
              </a:rPr>
              <a:t>Água</a:t>
            </a:r>
            <a:r>
              <a:rPr lang="en-US" sz="3600" dirty="0" smtClean="0">
                <a:solidFill>
                  <a:schemeClr val="bg1"/>
                </a:solidFill>
              </a:rPr>
              <a:t> no DF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53005" y="5651812"/>
            <a:ext cx="6258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u="sng" dirty="0" smtClean="0"/>
              <a:t>Medidas: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 smtClean="0"/>
              <a:t>Revisão</a:t>
            </a:r>
            <a:r>
              <a:rPr lang="pt-BR" dirty="0" smtClean="0"/>
              <a:t> dos valores de vazões regularizáveis dos reservatórios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Se forem necessários, novos reservatórios </a:t>
            </a:r>
            <a:r>
              <a:rPr lang="pt-BR" i="1" dirty="0" smtClean="0"/>
              <a:t>plurianuais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 smtClean="0"/>
              <a:t>Planejamento</a:t>
            </a:r>
            <a:r>
              <a:rPr lang="pt-BR" dirty="0" smtClean="0"/>
              <a:t> de novas captações, preferencialmente no DF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453005" y="1010034"/>
            <a:ext cx="6237990" cy="4451722"/>
            <a:chOff x="1426328" y="1340768"/>
            <a:chExt cx="6237990" cy="4451722"/>
          </a:xfrm>
        </p:grpSpPr>
        <p:sp>
          <p:nvSpPr>
            <p:cNvPr id="5" name="CaixaDeTexto 4"/>
            <p:cNvSpPr txBox="1"/>
            <p:nvPr/>
          </p:nvSpPr>
          <p:spPr>
            <a:xfrm>
              <a:off x="1426328" y="4869160"/>
              <a:ext cx="6237990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>
                  <a:solidFill>
                    <a:schemeClr val="accent1">
                      <a:lumMod val="75000"/>
                    </a:schemeClr>
                  </a:solidFill>
                </a:rPr>
                <a:t>Significância da tendência de queda na série </a:t>
              </a:r>
              <a:r>
                <a:rPr lang="pt-BR" sz="1600" dirty="0" smtClean="0">
                  <a:solidFill>
                    <a:schemeClr val="accent1">
                      <a:lumMod val="75000"/>
                    </a:schemeClr>
                  </a:solidFill>
                </a:rPr>
                <a:t>(Salas, 1992): 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</a:rPr>
                <a:t>70%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>
                  <a:solidFill>
                    <a:schemeClr val="accent1">
                      <a:lumMod val="75000"/>
                    </a:schemeClr>
                  </a:solidFill>
                </a:rPr>
                <a:t>Número de anos com P &lt; 1.000 mm:  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</a:rPr>
                <a:t>7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 smtClean="0">
                  <a:solidFill>
                    <a:schemeClr val="accent1">
                      <a:lumMod val="75000"/>
                    </a:schemeClr>
                  </a:solidFill>
                </a:rPr>
                <a:t>Variação estimada nas vazões: </a:t>
              </a:r>
              <a:r>
                <a:rPr lang="pt-BR" b="1" dirty="0" smtClean="0">
                  <a:solidFill>
                    <a:schemeClr val="accent1">
                      <a:lumMod val="75000"/>
                    </a:schemeClr>
                  </a:solidFill>
                </a:rPr>
                <a:t>- 7,5%</a:t>
              </a:r>
              <a:endParaRPr lang="pt-BR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1528856" y="1340768"/>
              <a:ext cx="6131022" cy="3312368"/>
              <a:chOff x="1528856" y="1340768"/>
              <a:chExt cx="6131022" cy="3312368"/>
            </a:xfrm>
          </p:grpSpPr>
          <p:graphicFrame>
            <p:nvGraphicFramePr>
              <p:cNvPr id="4" name="Gráfic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47447985"/>
                  </p:ext>
                </p:extLst>
              </p:nvPr>
            </p:nvGraphicFramePr>
            <p:xfrm>
              <a:off x="1528856" y="1340768"/>
              <a:ext cx="6131022" cy="33123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8" name="Retângulo de cantos arredondados 7"/>
              <p:cNvSpPr/>
              <p:nvPr/>
            </p:nvSpPr>
            <p:spPr>
              <a:xfrm>
                <a:off x="3753234" y="2957983"/>
                <a:ext cx="3365259" cy="36970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o explicativo retangular 2"/>
            <p:cNvSpPr/>
            <p:nvPr/>
          </p:nvSpPr>
          <p:spPr>
            <a:xfrm>
              <a:off x="6550867" y="1797129"/>
              <a:ext cx="567626" cy="348952"/>
            </a:xfrm>
            <a:prstGeom prst="wedgeRectCallout">
              <a:avLst>
                <a:gd name="adj1" fmla="val 23841"/>
                <a:gd name="adj2" fmla="val 20218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solidFill>
                    <a:srgbClr val="FF0000"/>
                  </a:solidFill>
                </a:rPr>
                <a:t>-5%</a:t>
              </a:r>
              <a:endParaRPr lang="pt-BR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5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011"/>
            <a:ext cx="9144000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Precaução</a:t>
            </a:r>
            <a:r>
              <a:rPr lang="en-US" sz="3400" dirty="0" smtClean="0">
                <a:solidFill>
                  <a:schemeClr val="bg1"/>
                </a:solidFill>
              </a:rPr>
              <a:t>: </a:t>
            </a:r>
            <a:r>
              <a:rPr lang="en-US" sz="3400" dirty="0" err="1" smtClean="0">
                <a:solidFill>
                  <a:schemeClr val="bg1"/>
                </a:solidFill>
              </a:rPr>
              <a:t>Gestão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Sustentável</a:t>
            </a:r>
            <a:r>
              <a:rPr lang="en-US" sz="3400" dirty="0" smtClean="0">
                <a:solidFill>
                  <a:schemeClr val="bg1"/>
                </a:solidFill>
              </a:rPr>
              <a:t> da </a:t>
            </a:r>
            <a:r>
              <a:rPr lang="en-US" sz="3400" dirty="0" err="1" smtClean="0">
                <a:solidFill>
                  <a:schemeClr val="bg1"/>
                </a:solidFill>
              </a:rPr>
              <a:t>Oferta</a:t>
            </a:r>
            <a:r>
              <a:rPr lang="en-US" sz="3400" dirty="0" smtClean="0">
                <a:solidFill>
                  <a:schemeClr val="bg1"/>
                </a:solidFill>
              </a:rPr>
              <a:t> de </a:t>
            </a:r>
            <a:r>
              <a:rPr lang="en-US" sz="3400" dirty="0" err="1" smtClean="0">
                <a:solidFill>
                  <a:schemeClr val="bg1"/>
                </a:solidFill>
              </a:rPr>
              <a:t>Água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98695" y="1052736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Qi</a:t>
            </a:r>
            <a:r>
              <a:rPr lang="en-US" dirty="0"/>
              <a:t> </a:t>
            </a:r>
            <a:r>
              <a:rPr lang="en-US" dirty="0" smtClean="0"/>
              <a:t>=  </a:t>
            </a:r>
            <a:r>
              <a:rPr lang="en-US" dirty="0" err="1" smtClean="0"/>
              <a:t>série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vazões</a:t>
            </a:r>
            <a:r>
              <a:rPr lang="en-US" dirty="0" smtClean="0"/>
              <a:t> </a:t>
            </a:r>
            <a:r>
              <a:rPr lang="en-US" dirty="0" err="1" smtClean="0"/>
              <a:t>naturais</a:t>
            </a:r>
            <a:r>
              <a:rPr lang="en-US" dirty="0" smtClean="0"/>
              <a:t> </a:t>
            </a:r>
            <a:r>
              <a:rPr lang="en-US" dirty="0" err="1" smtClean="0"/>
              <a:t>afluentes</a:t>
            </a:r>
            <a:r>
              <a:rPr lang="en-US" dirty="0" smtClean="0"/>
              <a:t>    </a:t>
            </a:r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reconstituídas</a:t>
            </a:r>
            <a:r>
              <a:rPr lang="en-US" dirty="0" smtClean="0"/>
              <a:t>, </a:t>
            </a:r>
            <a:r>
              <a:rPr lang="en-US" dirty="0" err="1" smtClean="0"/>
              <a:t>ano</a:t>
            </a:r>
            <a:r>
              <a:rPr lang="en-US" dirty="0" smtClean="0"/>
              <a:t> 1998 (PGIRH)</a:t>
            </a:r>
          </a:p>
          <a:p>
            <a:r>
              <a:rPr lang="en-US" b="1" dirty="0" err="1" smtClean="0"/>
              <a:t>Qo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capt</a:t>
            </a:r>
            <a:r>
              <a:rPr lang="en-US" baseline="-25000" dirty="0" smtClean="0"/>
              <a:t>.</a:t>
            </a:r>
            <a:r>
              <a:rPr lang="en-US" dirty="0" smtClean="0"/>
              <a:t>+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rem</a:t>
            </a:r>
            <a:r>
              <a:rPr lang="en-US" baseline="-25000" dirty="0" smtClean="0"/>
              <a:t>.</a:t>
            </a:r>
            <a:r>
              <a:rPr lang="en-US" dirty="0" smtClean="0"/>
              <a:t>+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evap</a:t>
            </a:r>
            <a:r>
              <a:rPr lang="en-US" baseline="-25000" dirty="0" smtClean="0"/>
              <a:t>.</a:t>
            </a:r>
            <a:r>
              <a:rPr lang="en-US" dirty="0" smtClean="0"/>
              <a:t> (</a:t>
            </a:r>
            <a:r>
              <a:rPr lang="en-US" dirty="0" err="1" smtClean="0"/>
              <a:t>estimados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Vu</a:t>
            </a:r>
            <a:r>
              <a:rPr lang="en-US" dirty="0" smtClean="0"/>
              <a:t> = volume </a:t>
            </a:r>
            <a:r>
              <a:rPr lang="en-US" dirty="0" err="1" smtClean="0"/>
              <a:t>útil</a:t>
            </a:r>
            <a:r>
              <a:rPr lang="en-US" dirty="0" smtClean="0"/>
              <a:t> (</a:t>
            </a:r>
            <a:r>
              <a:rPr lang="en-US" dirty="0" err="1" smtClean="0"/>
              <a:t>início</a:t>
            </a:r>
            <a:r>
              <a:rPr lang="en-US" dirty="0" smtClean="0"/>
              <a:t> em 31 </a:t>
            </a:r>
            <a:r>
              <a:rPr lang="en-US" dirty="0" err="1" smtClean="0"/>
              <a:t>jan</a:t>
            </a:r>
            <a:r>
              <a:rPr lang="en-US" dirty="0" smtClean="0"/>
              <a:t>/17)</a:t>
            </a:r>
          </a:p>
          <a:p>
            <a:endParaRPr lang="en-US" dirty="0"/>
          </a:p>
          <a:p>
            <a:r>
              <a:rPr lang="en-US" b="1" dirty="0" err="1" smtClean="0"/>
              <a:t>Modelo</a:t>
            </a:r>
            <a:r>
              <a:rPr lang="en-US" b="1" dirty="0"/>
              <a:t> </a:t>
            </a:r>
            <a:r>
              <a:rPr lang="en-US" b="1" dirty="0" smtClean="0"/>
              <a:t>de </a:t>
            </a:r>
            <a:r>
              <a:rPr lang="en-US" b="1" i="1" dirty="0" smtClean="0"/>
              <a:t>routing</a:t>
            </a:r>
            <a:r>
              <a:rPr lang="en-US" dirty="0" smtClean="0"/>
              <a:t>: </a:t>
            </a:r>
            <a:r>
              <a:rPr lang="en-US" dirty="0" err="1" smtClean="0"/>
              <a:t>Linsley</a:t>
            </a:r>
            <a:r>
              <a:rPr lang="en-US" dirty="0" smtClean="0"/>
              <a:t> et al. (1982)</a:t>
            </a:r>
          </a:p>
          <a:p>
            <a:endParaRPr lang="en-US" dirty="0"/>
          </a:p>
          <a:p>
            <a:r>
              <a:rPr lang="en-US" b="1" dirty="0" err="1" smtClean="0"/>
              <a:t>Q</a:t>
            </a:r>
            <a:r>
              <a:rPr lang="en-US" b="1" baseline="-25000" dirty="0" err="1" smtClean="0"/>
              <a:t>regul</a:t>
            </a:r>
            <a:r>
              <a:rPr lang="en-US" baseline="-25000" dirty="0" smtClean="0"/>
              <a:t>.</a:t>
            </a:r>
            <a:r>
              <a:rPr lang="en-US" dirty="0" smtClean="0"/>
              <a:t> = 1,26 m</a:t>
            </a:r>
            <a:r>
              <a:rPr lang="en-US" baseline="30000" dirty="0" smtClean="0"/>
              <a:t>3</a:t>
            </a:r>
            <a:r>
              <a:rPr lang="en-US" dirty="0" smtClean="0"/>
              <a:t>/s (</a:t>
            </a:r>
            <a:r>
              <a:rPr lang="en-US" dirty="0" err="1" smtClean="0"/>
              <a:t>Campana</a:t>
            </a:r>
            <a:r>
              <a:rPr lang="en-US" dirty="0" smtClean="0"/>
              <a:t> et al., 1998)</a:t>
            </a:r>
          </a:p>
          <a:p>
            <a:endParaRPr lang="en-US" sz="16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06662"/>
              </p:ext>
            </p:extLst>
          </p:nvPr>
        </p:nvGraphicFramePr>
        <p:xfrm>
          <a:off x="323528" y="1171773"/>
          <a:ext cx="4104456" cy="450457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754667"/>
                <a:gridCol w="605661"/>
                <a:gridCol w="605661"/>
                <a:gridCol w="1317574"/>
                <a:gridCol w="820893"/>
              </a:tblGrid>
              <a:tr h="28153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700" b="1" u="sng" strike="noStrike" dirty="0" smtClean="0">
                          <a:effectLst/>
                        </a:rPr>
                        <a:t>Simulação</a:t>
                      </a:r>
                      <a:r>
                        <a:rPr lang="pt-BR" sz="1700" b="1" u="none" strike="noStrike" dirty="0" smtClean="0">
                          <a:effectLst/>
                        </a:rPr>
                        <a:t> do Reservatório</a:t>
                      </a:r>
                      <a:r>
                        <a:rPr lang="pt-BR" sz="17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700" b="1" u="none" strike="noStrike" dirty="0" smtClean="0">
                          <a:effectLst/>
                        </a:rPr>
                        <a:t>de </a:t>
                      </a:r>
                      <a:r>
                        <a:rPr lang="pt-BR" sz="1700" b="1" u="none" strike="noStrike" dirty="0">
                          <a:effectLst/>
                        </a:rPr>
                        <a:t>Santa Maria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15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 err="1" smtClean="0">
                          <a:effectLst/>
                        </a:rPr>
                        <a:t>Mês</a:t>
                      </a:r>
                      <a:r>
                        <a:rPr lang="en-US" sz="1700" b="1" u="none" strike="noStrike" dirty="0" smtClean="0">
                          <a:effectLst/>
                        </a:rPr>
                        <a:t> 2017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effectLst/>
                        </a:rPr>
                        <a:t>Qi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err="1" smtClean="0">
                          <a:effectLst/>
                        </a:rPr>
                        <a:t>Qo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Vol.</a:t>
                      </a:r>
                      <a:r>
                        <a:rPr lang="en-US" sz="17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700" b="1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Armaz</a:t>
                      </a:r>
                      <a:r>
                        <a:rPr lang="en-US" sz="17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Vu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1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(m3/s)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(m3/s)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(m3)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1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err="1" smtClean="0">
                          <a:effectLst/>
                        </a:rPr>
                        <a:t>jan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2,5</a:t>
                      </a:r>
                      <a:endParaRPr lang="en-US" sz="1700" b="0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18.471.940 </a:t>
                      </a:r>
                      <a:endParaRPr lang="en-US" sz="1700" b="0" i="0" u="none" strike="noStrike" dirty="0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/>
                </a:tc>
              </a:tr>
              <a:tr h="281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fev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2,6</a:t>
                      </a:r>
                      <a:endParaRPr lang="en-US" sz="1700" b="0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18.601.540 </a:t>
                      </a:r>
                      <a:endParaRPr lang="en-US" sz="1700" b="0" i="0" u="none" strike="noStrike" dirty="0">
                        <a:solidFill>
                          <a:srgbClr val="9BBB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b"/>
                </a:tc>
              </a:tr>
              <a:tr h="281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mar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2,3</a:t>
                      </a:r>
                      <a:endParaRPr lang="en-US" sz="1700" b="0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18.471.940 </a:t>
                      </a:r>
                      <a:endParaRPr lang="en-US" sz="1700" b="0" i="0" u="none" strike="noStrike" dirty="0">
                        <a:solidFill>
                          <a:srgbClr val="9BBB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/>
                </a:tc>
              </a:tr>
              <a:tr h="281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abr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2,0</a:t>
                      </a:r>
                      <a:endParaRPr lang="en-US" sz="1700" b="0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17.564.740 </a:t>
                      </a:r>
                      <a:endParaRPr lang="en-US" sz="1700" b="0" i="0" u="none" strike="noStrike" dirty="0">
                        <a:solidFill>
                          <a:srgbClr val="9BBB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b"/>
                </a:tc>
              </a:tr>
              <a:tr h="281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mai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1,6</a:t>
                      </a:r>
                      <a:endParaRPr lang="en-US" sz="1700" b="0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15.750.340 </a:t>
                      </a:r>
                      <a:endParaRPr lang="en-US" sz="1700" b="0" i="0" u="none" strike="noStrike" dirty="0">
                        <a:solidFill>
                          <a:srgbClr val="9BBB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b"/>
                </a:tc>
              </a:tr>
              <a:tr h="281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jun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1,4</a:t>
                      </a:r>
                      <a:endParaRPr lang="en-US" sz="1700" b="0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13.158.340 </a:t>
                      </a:r>
                      <a:endParaRPr lang="en-US" sz="1700" b="0" i="0" u="none" strike="noStrike" dirty="0">
                        <a:solidFill>
                          <a:srgbClr val="9BBB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b"/>
                </a:tc>
              </a:tr>
              <a:tr h="281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jul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1,2</a:t>
                      </a:r>
                      <a:endParaRPr lang="en-US" sz="1700" b="0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10.047.940 </a:t>
                      </a:r>
                      <a:endParaRPr lang="en-US" sz="1700" b="0" i="0" u="none" strike="noStrike" dirty="0">
                        <a:solidFill>
                          <a:srgbClr val="9BBB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/>
                </a:tc>
              </a:tr>
              <a:tr h="281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ago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0,9</a:t>
                      </a:r>
                      <a:endParaRPr lang="en-US" sz="1700" b="0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6.289.540 </a:t>
                      </a:r>
                      <a:endParaRPr lang="en-US" sz="1700" b="0" i="0" u="none" strike="noStrike" dirty="0">
                        <a:solidFill>
                          <a:srgbClr val="9BBB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/>
                </a:tc>
              </a:tr>
              <a:tr h="281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set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0,9</a:t>
                      </a:r>
                      <a:endParaRPr lang="en-US" sz="1700" b="0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2.142.340 </a:t>
                      </a:r>
                      <a:endParaRPr lang="en-US" sz="1700" b="0" i="0" u="none" strike="noStrike" dirty="0">
                        <a:solidFill>
                          <a:srgbClr val="9BBB5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</a:tr>
              <a:tr h="281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out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0,8</a:t>
                      </a:r>
                      <a:endParaRPr lang="en-US" sz="1700" b="0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 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  <a:tr h="281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nov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1,6</a:t>
                      </a:r>
                      <a:endParaRPr lang="en-US" sz="1700" b="0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2,5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 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  <a:tr h="281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err="1">
                          <a:effectLst/>
                        </a:rPr>
                        <a:t>dez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1,8</a:t>
                      </a:r>
                      <a:endParaRPr lang="en-US" sz="1700" b="0" i="0" u="none" strike="noStrike" dirty="0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2,5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 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  <a:tr h="281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err="1" smtClean="0">
                          <a:effectLst/>
                        </a:rPr>
                        <a:t>Média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effectLst/>
                        </a:rPr>
                        <a:t>1,6</a:t>
                      </a:r>
                      <a:endParaRPr lang="en-US" sz="1700" b="1" i="0" u="none" strike="noStrike" dirty="0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effectLst/>
                        </a:rPr>
                        <a:t>2,5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970459" y="3645024"/>
            <a:ext cx="3921846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b="1" u="sng" dirty="0" smtClean="0"/>
              <a:t>Medidas: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Racionamento </a:t>
            </a:r>
            <a:r>
              <a:rPr lang="pt-BR" i="1" dirty="0" smtClean="0"/>
              <a:t>imediato </a:t>
            </a:r>
            <a:r>
              <a:rPr lang="pt-BR" dirty="0" smtClean="0"/>
              <a:t>no S. Maria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Definição de limites </a:t>
            </a:r>
            <a:r>
              <a:rPr lang="pt-BR" i="1" dirty="0" smtClean="0"/>
              <a:t>de </a:t>
            </a:r>
            <a:r>
              <a:rPr lang="pt-BR" dirty="0" smtClean="0"/>
              <a:t>restrição de uso mais </a:t>
            </a:r>
            <a:r>
              <a:rPr lang="pt-BR" i="1" dirty="0" smtClean="0"/>
              <a:t>realísticos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1" dirty="0" smtClean="0"/>
              <a:t>Revisão</a:t>
            </a:r>
            <a:r>
              <a:rPr lang="pt-BR" dirty="0" smtClean="0"/>
              <a:t> das vazões captadas, obedecendo o projeto do </a:t>
            </a:r>
            <a:r>
              <a:rPr lang="pt-BR" dirty="0" err="1" smtClean="0"/>
              <a:t>reservat</a:t>
            </a:r>
            <a:r>
              <a:rPr lang="pt-BR" dirty="0" smtClean="0"/>
              <a:t>. e a série de vazões afluentes</a:t>
            </a:r>
          </a:p>
        </p:txBody>
      </p:sp>
    </p:spTree>
    <p:extLst>
      <p:ext uri="{BB962C8B-B14F-4D97-AF65-F5344CB8AC3E}">
        <p14:creationId xmlns:p14="http://schemas.microsoft.com/office/powerpoint/2010/main" val="6806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011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Precaução</a:t>
            </a:r>
            <a:r>
              <a:rPr lang="en-US" sz="3600" dirty="0" smtClean="0">
                <a:solidFill>
                  <a:schemeClr val="bg1"/>
                </a:solidFill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</a:rPr>
              <a:t>Redução</a:t>
            </a:r>
            <a:r>
              <a:rPr lang="en-US" sz="3600" dirty="0" smtClean="0">
                <a:solidFill>
                  <a:schemeClr val="bg1"/>
                </a:solidFill>
              </a:rPr>
              <a:t> da </a:t>
            </a:r>
            <a:r>
              <a:rPr lang="en-US" sz="3600" dirty="0" err="1">
                <a:solidFill>
                  <a:schemeClr val="bg1"/>
                </a:solidFill>
              </a:rPr>
              <a:t>D</a:t>
            </a:r>
            <a:r>
              <a:rPr lang="en-US" sz="3600" dirty="0" err="1" smtClean="0">
                <a:solidFill>
                  <a:schemeClr val="bg1"/>
                </a:solidFill>
              </a:rPr>
              <a:t>emanda</a:t>
            </a:r>
            <a:r>
              <a:rPr lang="en-US" sz="3600" dirty="0" smtClean="0">
                <a:solidFill>
                  <a:schemeClr val="bg1"/>
                </a:solidFill>
              </a:rPr>
              <a:t> de </a:t>
            </a:r>
            <a:r>
              <a:rPr lang="en-US" sz="3600" dirty="0" err="1">
                <a:solidFill>
                  <a:schemeClr val="bg1"/>
                </a:solidFill>
              </a:rPr>
              <a:t>Á</a:t>
            </a:r>
            <a:r>
              <a:rPr lang="en-US" sz="3600" dirty="0" err="1" smtClean="0">
                <a:solidFill>
                  <a:schemeClr val="bg1"/>
                </a:solidFill>
              </a:rPr>
              <a:t>gua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24128" y="1124744"/>
            <a:ext cx="295232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Após a </a:t>
            </a:r>
            <a:r>
              <a:rPr lang="pt-BR" sz="2000" u="sng" dirty="0" smtClean="0"/>
              <a:t>automação</a:t>
            </a:r>
            <a:r>
              <a:rPr lang="pt-BR" sz="2000" dirty="0" smtClean="0"/>
              <a:t> da </a:t>
            </a:r>
            <a:r>
              <a:rPr lang="pt-BR" sz="2000" dirty="0" err="1" smtClean="0"/>
              <a:t>macro-distribuição</a:t>
            </a:r>
            <a:r>
              <a:rPr lang="pt-BR" sz="2000" dirty="0" smtClean="0"/>
              <a:t> de água em Fortaleza (</a:t>
            </a:r>
            <a:r>
              <a:rPr lang="pt-BR" sz="2000" dirty="0" err="1" smtClean="0"/>
              <a:t>Cagece</a:t>
            </a:r>
            <a:r>
              <a:rPr lang="pt-BR" sz="2000" dirty="0" smtClean="0"/>
              <a:t>), houve uma redução significativa do número de vazamentos e uma economia de 3 m</a:t>
            </a:r>
            <a:r>
              <a:rPr lang="pt-BR" sz="2000" baseline="30000" dirty="0" smtClean="0"/>
              <a:t>3</a:t>
            </a:r>
            <a:r>
              <a:rPr lang="pt-BR" sz="2000" dirty="0" smtClean="0"/>
              <a:t>/s (1 Plano Piloto!)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363019" cy="280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4286232" cy="229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7504" y="496482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No. </a:t>
            </a:r>
            <a:r>
              <a:rPr lang="en-US" sz="1600" dirty="0" err="1" smtClean="0"/>
              <a:t>Vazam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17957" y="4354633"/>
            <a:ext cx="3030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Medida</a:t>
            </a:r>
            <a:r>
              <a:rPr lang="en-US" sz="2000" dirty="0" smtClean="0"/>
              <a:t>: </a:t>
            </a:r>
            <a:r>
              <a:rPr lang="en-US" sz="2000" dirty="0" err="1" smtClean="0"/>
              <a:t>automação</a:t>
            </a:r>
            <a:r>
              <a:rPr lang="en-US" sz="2000" dirty="0" smtClean="0"/>
              <a:t> da macro-</a:t>
            </a:r>
            <a:r>
              <a:rPr lang="en-US" sz="2000" dirty="0" err="1" smtClean="0"/>
              <a:t>distribuição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água</a:t>
            </a:r>
            <a:r>
              <a:rPr lang="en-US" sz="2000" dirty="0" smtClean="0"/>
              <a:t> no DF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9552" y="389640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CAGECE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47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011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Precaução</a:t>
            </a:r>
            <a:r>
              <a:rPr lang="en-US" sz="3600" dirty="0" smtClean="0">
                <a:solidFill>
                  <a:schemeClr val="bg1"/>
                </a:solidFill>
              </a:rPr>
              <a:t>:  </a:t>
            </a:r>
            <a:r>
              <a:rPr lang="en-US" sz="3600" dirty="0" err="1" smtClean="0">
                <a:solidFill>
                  <a:schemeClr val="bg1"/>
                </a:solidFill>
              </a:rPr>
              <a:t>Soluções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Locais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Efetivas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m para corumba 4 bombeame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024336" cy="20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10"/>
          <p:cNvSpPr txBox="1">
            <a:spLocks/>
          </p:cNvSpPr>
          <p:nvPr/>
        </p:nvSpPr>
        <p:spPr>
          <a:xfrm>
            <a:off x="3779912" y="908720"/>
            <a:ext cx="5040560" cy="54726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Aposta em mananciais de </a:t>
            </a:r>
            <a:r>
              <a:rPr lang="pt-BR" sz="2400" i="1" dirty="0" smtClean="0">
                <a:solidFill>
                  <a:schemeClr val="accent1">
                    <a:lumMod val="75000"/>
                  </a:schemeClr>
                </a:solidFill>
              </a:rPr>
              <a:t>usos múltiplos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pt-BR" sz="2400" i="1" dirty="0" smtClean="0">
                <a:solidFill>
                  <a:schemeClr val="accent1">
                    <a:lumMod val="75000"/>
                  </a:schemeClr>
                </a:solidFill>
              </a:rPr>
              <a:t>fora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do DF é cara e arriscada</a:t>
            </a:r>
          </a:p>
          <a:p>
            <a:pPr>
              <a:spcBef>
                <a:spcPts val="800"/>
              </a:spcBef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Medidas </a:t>
            </a:r>
            <a:r>
              <a:rPr lang="pt-BR" sz="2400" i="1" dirty="0" smtClean="0">
                <a:solidFill>
                  <a:schemeClr val="accent1">
                    <a:lumMod val="75000"/>
                  </a:schemeClr>
                </a:solidFill>
              </a:rPr>
              <a:t>não estruturais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são também importantes (recuperação de mananciais, gestão da demanda)</a:t>
            </a:r>
          </a:p>
          <a:p>
            <a:pPr>
              <a:spcBef>
                <a:spcPts val="800"/>
              </a:spcBef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Atualização do PGIRH e planos de bacias com esse </a:t>
            </a:r>
            <a:r>
              <a:rPr lang="pt-BR" sz="2400" i="1" dirty="0" smtClean="0">
                <a:solidFill>
                  <a:schemeClr val="accent1">
                    <a:lumMod val="75000"/>
                  </a:schemeClr>
                </a:solidFill>
              </a:rPr>
              <a:t>novo enfoque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podem identificar novas soluções</a:t>
            </a:r>
          </a:p>
          <a:p>
            <a:pPr>
              <a:spcBef>
                <a:spcPts val="800"/>
              </a:spcBef>
            </a:pPr>
            <a:r>
              <a:rPr lang="pt-BR" sz="2400" i="1" dirty="0" smtClean="0">
                <a:solidFill>
                  <a:schemeClr val="accent1">
                    <a:lumMod val="75000"/>
                  </a:schemeClr>
                </a:solidFill>
              </a:rPr>
              <a:t>Discussão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com a sociedade civil é fundamental </a:t>
            </a:r>
          </a:p>
          <a:p>
            <a:pPr>
              <a:spcBef>
                <a:spcPts val="800"/>
              </a:spcBef>
            </a:pPr>
            <a:endParaRPr lang="pt-B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800"/>
              </a:spcBef>
            </a:pPr>
            <a:endParaRPr lang="pt-B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9552" y="5441377"/>
            <a:ext cx="790742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solidFill>
                  <a:schemeClr val="accent1">
                    <a:lumMod val="75000"/>
                  </a:schemeClr>
                </a:solidFill>
              </a:rPr>
              <a:t>Medidas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Revisão do potencial hídrico do DF sob nova ótica de gestão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Participação da sociedade civil no processo</a:t>
            </a:r>
          </a:p>
        </p:txBody>
      </p:sp>
    </p:spTree>
    <p:extLst>
      <p:ext uri="{BB962C8B-B14F-4D97-AF65-F5344CB8AC3E}">
        <p14:creationId xmlns:p14="http://schemas.microsoft.com/office/powerpoint/2010/main" val="38787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011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Precaução</a:t>
            </a:r>
            <a:r>
              <a:rPr lang="en-US" sz="3600" dirty="0" smtClean="0">
                <a:solidFill>
                  <a:schemeClr val="bg1"/>
                </a:solidFill>
              </a:rPr>
              <a:t>:  </a:t>
            </a:r>
            <a:r>
              <a:rPr lang="en-US" sz="3600" dirty="0" err="1" smtClean="0">
                <a:solidFill>
                  <a:schemeClr val="bg1"/>
                </a:solidFill>
              </a:rPr>
              <a:t>Medidas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Emergenciais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3933056"/>
            <a:ext cx="590465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Medidas</a:t>
            </a:r>
            <a:r>
              <a:rPr lang="en-US" sz="2000" b="1" u="sng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err="1" smtClean="0"/>
              <a:t>Racionamento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água</a:t>
            </a:r>
            <a:r>
              <a:rPr lang="en-US" sz="2000" dirty="0" smtClean="0"/>
              <a:t> no Sistema Santa Maria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err="1" smtClean="0"/>
              <a:t>Restrição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usos</a:t>
            </a:r>
            <a:r>
              <a:rPr lang="en-US" sz="2000" dirty="0" smtClean="0"/>
              <a:t> de </a:t>
            </a:r>
            <a:r>
              <a:rPr lang="en-US" sz="2000" dirty="0" err="1" smtClean="0"/>
              <a:t>água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prioritários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Estabelecimento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metas</a:t>
            </a:r>
            <a:r>
              <a:rPr lang="en-US" sz="2000" dirty="0" smtClean="0"/>
              <a:t> de </a:t>
            </a:r>
            <a:r>
              <a:rPr lang="en-US" sz="2000" dirty="0" err="1" smtClean="0"/>
              <a:t>redução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consumo</a:t>
            </a:r>
            <a:r>
              <a:rPr lang="en-US" sz="2000" dirty="0" smtClean="0"/>
              <a:t> </a:t>
            </a:r>
            <a:r>
              <a:rPr lang="en-US" sz="2000" i="1" dirty="0" err="1" smtClean="0"/>
              <a:t>compatíveis</a:t>
            </a:r>
            <a:r>
              <a:rPr lang="en-US" sz="2000" dirty="0" smtClean="0"/>
              <a:t> com a </a:t>
            </a:r>
            <a:r>
              <a:rPr lang="en-US" sz="2000" dirty="0" err="1" smtClean="0"/>
              <a:t>oferta</a:t>
            </a:r>
            <a:r>
              <a:rPr lang="en-US" sz="2000" dirty="0" smtClean="0"/>
              <a:t> de </a:t>
            </a:r>
            <a:r>
              <a:rPr lang="en-US" sz="2000" dirty="0" err="1" smtClean="0"/>
              <a:t>água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longo</a:t>
            </a:r>
            <a:r>
              <a:rPr lang="en-US" sz="2000" dirty="0" smtClean="0"/>
              <a:t> do </a:t>
            </a:r>
            <a:r>
              <a:rPr lang="en-US" sz="2000" dirty="0" err="1" smtClean="0"/>
              <a:t>ano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Instalação</a:t>
            </a:r>
            <a:r>
              <a:rPr lang="en-US" sz="2000" dirty="0"/>
              <a:t> de </a:t>
            </a:r>
            <a:r>
              <a:rPr lang="en-US" sz="2000" i="1" dirty="0"/>
              <a:t>ETAs </a:t>
            </a:r>
            <a:r>
              <a:rPr lang="en-US" sz="2000" i="1" dirty="0" err="1"/>
              <a:t>modulares</a:t>
            </a:r>
            <a:r>
              <a:rPr lang="en-US" sz="2000" i="1" dirty="0"/>
              <a:t> </a:t>
            </a:r>
            <a:r>
              <a:rPr lang="en-US" sz="2000" i="1" dirty="0" err="1"/>
              <a:t>portáteis</a:t>
            </a:r>
            <a:r>
              <a:rPr lang="en-US" sz="2000" i="1" dirty="0"/>
              <a:t> </a:t>
            </a:r>
            <a:r>
              <a:rPr lang="en-US" sz="2000" dirty="0"/>
              <a:t>no </a:t>
            </a:r>
            <a:r>
              <a:rPr lang="en-US" sz="2000" dirty="0" err="1"/>
              <a:t>lago</a:t>
            </a:r>
            <a:r>
              <a:rPr lang="en-US" sz="2000" dirty="0"/>
              <a:t> Paranoá, </a:t>
            </a:r>
            <a:r>
              <a:rPr lang="en-US" sz="2000" dirty="0" err="1"/>
              <a:t>dimensionadas</a:t>
            </a:r>
            <a:r>
              <a:rPr lang="en-US" sz="2000" dirty="0"/>
              <a:t> para </a:t>
            </a:r>
            <a:r>
              <a:rPr lang="en-US" sz="2000" i="1" dirty="0" err="1"/>
              <a:t>cenário</a:t>
            </a:r>
            <a:r>
              <a:rPr lang="en-US" sz="2000" i="1" dirty="0"/>
              <a:t> </a:t>
            </a:r>
            <a:r>
              <a:rPr lang="en-US" sz="2000" i="1" dirty="0" err="1" smtClean="0"/>
              <a:t>climático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conservador</a:t>
            </a:r>
            <a:r>
              <a:rPr lang="en-US" sz="2000" i="1" dirty="0" smtClean="0"/>
              <a:t> </a:t>
            </a:r>
            <a:r>
              <a:rPr lang="en-US" sz="2000" dirty="0" smtClean="0"/>
              <a:t>e </a:t>
            </a:r>
            <a:r>
              <a:rPr lang="en-US" sz="2000" dirty="0" err="1" smtClean="0"/>
              <a:t>situação</a:t>
            </a:r>
            <a:r>
              <a:rPr lang="en-US" sz="2000" dirty="0" smtClean="0"/>
              <a:t> </a:t>
            </a:r>
            <a:r>
              <a:rPr lang="en-US" sz="2000" i="1" dirty="0" smtClean="0"/>
              <a:t>real</a:t>
            </a:r>
            <a:r>
              <a:rPr lang="en-US" sz="2000" dirty="0" smtClean="0"/>
              <a:t> das </a:t>
            </a:r>
            <a:r>
              <a:rPr lang="en-US" sz="2000" dirty="0" err="1" smtClean="0"/>
              <a:t>ofertas</a:t>
            </a:r>
            <a:r>
              <a:rPr lang="en-US" sz="2000" dirty="0" smtClean="0"/>
              <a:t> </a:t>
            </a:r>
            <a:r>
              <a:rPr lang="en-US" sz="2000" dirty="0" err="1" smtClean="0"/>
              <a:t>hídricas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Custos</a:t>
            </a:r>
            <a:r>
              <a:rPr lang="en-US" sz="2000" dirty="0" smtClean="0"/>
              <a:t> de um eventual </a:t>
            </a:r>
            <a:r>
              <a:rPr lang="en-US" sz="2000" dirty="0" err="1" smtClean="0"/>
              <a:t>colapso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i="1" dirty="0" err="1" smtClean="0"/>
              <a:t>bilionários</a:t>
            </a:r>
            <a:endParaRPr lang="en-US" sz="2000" i="1" dirty="0"/>
          </a:p>
        </p:txBody>
      </p:sp>
      <p:pic>
        <p:nvPicPr>
          <p:cNvPr id="2050" name="Picture 2" descr="Resultado de imagem para water treatment plant portab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976664" cy="272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dutos Para Lava Ja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0081"/>
            <a:ext cx="2169443" cy="14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011"/>
            <a:ext cx="9144000" cy="61555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Transparência</a:t>
            </a:r>
            <a:r>
              <a:rPr lang="en-US" sz="3400" b="1" dirty="0" smtClean="0">
                <a:solidFill>
                  <a:schemeClr val="bg1"/>
                </a:solidFill>
              </a:rPr>
              <a:t>: </a:t>
            </a:r>
            <a:r>
              <a:rPr lang="en-US" sz="3400" dirty="0" err="1" smtClean="0">
                <a:solidFill>
                  <a:schemeClr val="bg1"/>
                </a:solidFill>
              </a:rPr>
              <a:t>Compartilhamento</a:t>
            </a:r>
            <a:r>
              <a:rPr lang="en-US" sz="3400" dirty="0" smtClean="0">
                <a:solidFill>
                  <a:schemeClr val="bg1"/>
                </a:solidFill>
              </a:rPr>
              <a:t> de Dados 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31640" y="4941168"/>
            <a:ext cx="7344816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Medidas</a:t>
            </a:r>
            <a:r>
              <a:rPr lang="en-US" sz="2000" b="1" u="sng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err="1" smtClean="0"/>
              <a:t>Compartilhamento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todos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dados </a:t>
            </a:r>
            <a:r>
              <a:rPr lang="en-US" sz="2000" dirty="0" err="1" smtClean="0"/>
              <a:t>hidrológicos</a:t>
            </a:r>
            <a:r>
              <a:rPr lang="en-US" sz="2000" dirty="0" smtClean="0"/>
              <a:t> do DF no Sistema </a:t>
            </a:r>
            <a:r>
              <a:rPr lang="en-US" sz="2000" dirty="0" err="1" smtClean="0"/>
              <a:t>Hidroweb</a:t>
            </a:r>
            <a:r>
              <a:rPr lang="en-US" sz="2000" dirty="0" smtClean="0"/>
              <a:t>/ANA e ADASA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Dados </a:t>
            </a:r>
            <a:r>
              <a:rPr lang="en-US" sz="2000" dirty="0" err="1" smtClean="0"/>
              <a:t>incluem</a:t>
            </a:r>
            <a:r>
              <a:rPr lang="en-US" sz="2000" dirty="0" smtClean="0"/>
              <a:t> </a:t>
            </a:r>
            <a:r>
              <a:rPr lang="en-US" sz="2000" dirty="0" err="1" smtClean="0"/>
              <a:t>vazões</a:t>
            </a:r>
            <a:r>
              <a:rPr lang="en-US" sz="2000" dirty="0" smtClean="0"/>
              <a:t> </a:t>
            </a:r>
            <a:r>
              <a:rPr lang="en-US" sz="2000" dirty="0" err="1" smtClean="0"/>
              <a:t>captadas</a:t>
            </a:r>
            <a:r>
              <a:rPr lang="en-US" sz="2000" dirty="0"/>
              <a:t> </a:t>
            </a:r>
            <a:r>
              <a:rPr lang="en-US" sz="2000" dirty="0" smtClean="0"/>
              <a:t>e </a:t>
            </a:r>
            <a:r>
              <a:rPr lang="en-US" sz="2000" dirty="0" err="1" smtClean="0"/>
              <a:t>remanescentes</a:t>
            </a:r>
            <a:r>
              <a:rPr lang="en-US" sz="2000" dirty="0" smtClean="0"/>
              <a:t>, volumes </a:t>
            </a:r>
            <a:r>
              <a:rPr lang="en-US" sz="2000" dirty="0" err="1" smtClean="0"/>
              <a:t>atuais</a:t>
            </a:r>
            <a:r>
              <a:rPr lang="en-US" sz="2000" dirty="0" smtClean="0"/>
              <a:t> e </a:t>
            </a:r>
            <a:r>
              <a:rPr lang="en-US" sz="2000" dirty="0" err="1" smtClean="0"/>
              <a:t>garantia</a:t>
            </a:r>
            <a:r>
              <a:rPr lang="en-US" sz="2000" dirty="0" smtClean="0"/>
              <a:t> de </a:t>
            </a:r>
            <a:r>
              <a:rPr lang="en-US" sz="2000" dirty="0" err="1" smtClean="0"/>
              <a:t>abastecimento</a:t>
            </a:r>
            <a:endParaRPr lang="en-US" sz="2000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2946135" y="1152667"/>
            <a:ext cx="6234377" cy="3384376"/>
            <a:chOff x="2800676" y="1152667"/>
            <a:chExt cx="6234377" cy="338437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676" y="1152667"/>
              <a:ext cx="6234377" cy="338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ângulo de cantos arredondados 2"/>
            <p:cNvSpPr/>
            <p:nvPr/>
          </p:nvSpPr>
          <p:spPr>
            <a:xfrm>
              <a:off x="3444948" y="1988840"/>
              <a:ext cx="1728192" cy="100811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179512" y="1252184"/>
            <a:ext cx="316835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Dados </a:t>
            </a:r>
            <a:r>
              <a:rPr lang="en-US" dirty="0" err="1" smtClean="0"/>
              <a:t>hidrológicos</a:t>
            </a:r>
            <a:r>
              <a:rPr lang="en-US" dirty="0" smtClean="0"/>
              <a:t> da CAESB (Q &amp; P) das </a:t>
            </a:r>
            <a:r>
              <a:rPr lang="en-US" dirty="0" err="1" smtClean="0"/>
              <a:t>bacias</a:t>
            </a:r>
            <a:r>
              <a:rPr lang="en-US" dirty="0" smtClean="0"/>
              <a:t> do </a:t>
            </a:r>
            <a:r>
              <a:rPr lang="en-US" dirty="0" err="1" smtClean="0"/>
              <a:t>Descoberto</a:t>
            </a:r>
            <a:r>
              <a:rPr lang="en-US" dirty="0" smtClean="0"/>
              <a:t> e S. Maria </a:t>
            </a:r>
            <a:r>
              <a:rPr lang="en-US" u="sng" dirty="0" err="1" smtClean="0"/>
              <a:t>indisponíveis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2006 (</a:t>
            </a:r>
            <a:r>
              <a:rPr lang="en-US" dirty="0" err="1" smtClean="0"/>
              <a:t>Hidroweb</a:t>
            </a:r>
            <a:r>
              <a:rPr lang="en-US" dirty="0" smtClean="0"/>
              <a:t>/ANA)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 err="1" smtClean="0"/>
              <a:t>Compartilhamento</a:t>
            </a:r>
            <a:r>
              <a:rPr lang="en-US" dirty="0" smtClean="0"/>
              <a:t> de dados </a:t>
            </a:r>
            <a:r>
              <a:rPr lang="en-US" dirty="0" err="1" smtClean="0"/>
              <a:t>necessário</a:t>
            </a:r>
            <a:r>
              <a:rPr lang="en-US" dirty="0" smtClean="0"/>
              <a:t> para </a:t>
            </a:r>
            <a:r>
              <a:rPr lang="en-US" dirty="0" err="1" smtClean="0"/>
              <a:t>pesquisas</a:t>
            </a:r>
            <a:r>
              <a:rPr lang="en-US" dirty="0" smtClean="0"/>
              <a:t> </a:t>
            </a:r>
            <a:r>
              <a:rPr lang="en-US" dirty="0" err="1" smtClean="0"/>
              <a:t>acadêmicas</a:t>
            </a:r>
            <a:r>
              <a:rPr lang="en-US" dirty="0" smtClean="0"/>
              <a:t> e </a:t>
            </a:r>
            <a:r>
              <a:rPr lang="en-US" dirty="0" err="1" smtClean="0"/>
              <a:t>verificação</a:t>
            </a:r>
            <a:r>
              <a:rPr lang="en-US" dirty="0" smtClean="0"/>
              <a:t> pela </a:t>
            </a:r>
            <a:r>
              <a:rPr lang="en-US" dirty="0" err="1" smtClean="0"/>
              <a:t>população</a:t>
            </a:r>
            <a:r>
              <a:rPr lang="en-US" dirty="0" smtClean="0"/>
              <a:t> </a:t>
            </a:r>
            <a:r>
              <a:rPr lang="en-US" dirty="0" err="1" smtClean="0"/>
              <a:t>consumidora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8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955</Words>
  <Application>Microsoft Office PowerPoint</Application>
  <PresentationFormat>Apresentação na tela (4:3)</PresentationFormat>
  <Paragraphs>179</Paragraphs>
  <Slides>13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do Office</vt:lpstr>
      <vt:lpstr>Crise Hídrica do DF: Causas e Alternativas de Mitigação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Henrique Chaves</dc:creator>
  <cp:lastModifiedBy>Usuário</cp:lastModifiedBy>
  <cp:revision>118</cp:revision>
  <dcterms:created xsi:type="dcterms:W3CDTF">2017-02-07T12:37:46Z</dcterms:created>
  <dcterms:modified xsi:type="dcterms:W3CDTF">2017-02-08T09:52:20Z</dcterms:modified>
</cp:coreProperties>
</file>