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8" r:id="rId3"/>
    <p:sldId id="289" r:id="rId4"/>
    <p:sldId id="290" r:id="rId5"/>
    <p:sldId id="292" r:id="rId6"/>
    <p:sldId id="293" r:id="rId7"/>
    <p:sldId id="294" r:id="rId8"/>
    <p:sldId id="295" r:id="rId9"/>
    <p:sldId id="304" r:id="rId10"/>
    <p:sldId id="30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4AC824B-6173-4B58-A84D-88225811F763}">
          <p14:sldIdLst>
            <p14:sldId id="301"/>
            <p14:sldId id="288"/>
            <p14:sldId id="289"/>
            <p14:sldId id="290"/>
            <p14:sldId id="292"/>
            <p14:sldId id="293"/>
            <p14:sldId id="294"/>
            <p14:sldId id="295"/>
            <p14:sldId id="304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9" autoAdjust="0"/>
    <p:restoredTop sz="94660"/>
  </p:normalViewPr>
  <p:slideViewPr>
    <p:cSldViewPr>
      <p:cViewPr varScale="1">
        <p:scale>
          <a:sx n="105" d="100"/>
          <a:sy n="105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757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027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693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01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63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206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46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586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917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08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44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4715B-ACEF-4E14-B6DB-078654C22989}" type="datetimeFigureOut">
              <a:rPr lang="pt-BR" smtClean="0"/>
              <a:t>06/12/2016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D585-971E-4D90-8F7F-88786899F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08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erica.freitas@adasa.df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107504" y="764704"/>
            <a:ext cx="8883981" cy="503043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2800" b="1" dirty="0" smtClean="0"/>
              <a:t>SUPERINTENDÊNCIA DE RECURSOS HÍDRICOS - SRH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b="1" i="1" dirty="0" smtClean="0"/>
              <a:t>COORDENAÇÃO DE REGULAÇÃO – CORH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400" b="1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400" b="1" i="1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400" b="1" i="1" dirty="0" smtClean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endParaRPr lang="pt-BR" sz="2800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BR" sz="2400" dirty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BR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6" y="5877272"/>
            <a:ext cx="887669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Resultado de imagem para REGUL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70680"/>
            <a:ext cx="3096419" cy="23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REGUL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99" y="2958712"/>
            <a:ext cx="2459714" cy="20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267744" y="2636912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Obrigada pela atenção!</a:t>
            </a:r>
            <a:endParaRPr lang="pt-BR" sz="4000" dirty="0"/>
          </a:p>
        </p:txBody>
      </p:sp>
      <p:sp>
        <p:nvSpPr>
          <p:cNvPr id="8" name="Retângulo 7"/>
          <p:cNvSpPr/>
          <p:nvPr/>
        </p:nvSpPr>
        <p:spPr>
          <a:xfrm>
            <a:off x="633410" y="5589240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Érica Yoshida de </a:t>
            </a:r>
            <a:r>
              <a:rPr lang="pt-BR" sz="2400" dirty="0" smtClean="0"/>
              <a:t>Freitas</a:t>
            </a:r>
          </a:p>
          <a:p>
            <a:r>
              <a:rPr lang="pt-BR" i="1" dirty="0" smtClean="0">
                <a:solidFill>
                  <a:srgbClr val="0070C0"/>
                </a:solidFill>
                <a:hlinkClick r:id="rId3"/>
              </a:rPr>
              <a:t>erica.freitas@adasa.df.gov.br</a:t>
            </a:r>
            <a:r>
              <a:rPr lang="pt-BR" i="1" dirty="0" smtClean="0">
                <a:solidFill>
                  <a:srgbClr val="0070C0"/>
                </a:solidFill>
              </a:rPr>
              <a:t>   </a:t>
            </a:r>
          </a:p>
          <a:p>
            <a:r>
              <a:rPr lang="pt-BR" i="1" dirty="0" smtClean="0">
                <a:solidFill>
                  <a:srgbClr val="0070C0"/>
                </a:solidFill>
              </a:rPr>
              <a:t>3961 5058</a:t>
            </a:r>
            <a:endParaRPr lang="pt-BR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107504" y="764705"/>
            <a:ext cx="8883981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2400" b="1" dirty="0" smtClean="0"/>
              <a:t>SUPERINTENDÊNCIA DE RECURSOS HÍDRICOS - SRH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400" b="1" dirty="0" smtClean="0"/>
              <a:t>COORDENAÇÃO DE REGULAÇÃO – CORH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b="1" dirty="0" smtClean="0"/>
              <a:t>Resolução ADASA n. 13, de 15/08/2016 </a:t>
            </a:r>
            <a:r>
              <a:rPr lang="pt-BR" sz="2000" dirty="0"/>
              <a:t>- Estabelece os volumes de referência e ações de contenção em situações críticas de escassez hídrica nos reservatórios do Descoberto e de Santa Maria, visando assegurar os usos prioritários dos recursos hídricos.</a:t>
            </a:r>
            <a:r>
              <a:rPr lang="pt-BR" sz="2000" b="1" dirty="0"/>
              <a:t> </a:t>
            </a:r>
            <a:endParaRPr lang="pt-BR" sz="1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1600" dirty="0" smtClean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endParaRPr lang="pt-BR" sz="2400" dirty="0" smtClean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endParaRPr lang="pt-BR" sz="2400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BR" sz="2400" dirty="0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pt-BR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887669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sultado de imagem para LAGO DESCOBERTO VERTE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5" y="2996952"/>
            <a:ext cx="3888432" cy="25821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cursoshidricos.df.gov.br/SAE/images/painel/painel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537854" cy="275648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lago descoberto d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372949" cy="213049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5364" y="694437"/>
            <a:ext cx="8889781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Resolução ADASA n. </a:t>
            </a:r>
            <a:r>
              <a:rPr lang="pt-BR" b="1" dirty="0" smtClean="0"/>
              <a:t>13/2016 - </a:t>
            </a:r>
            <a:r>
              <a:rPr lang="pt-BR" dirty="0" smtClean="0"/>
              <a:t>Ações </a:t>
            </a:r>
            <a:r>
              <a:rPr lang="pt-BR" dirty="0"/>
              <a:t>de contenção em situações críticas de escassez hídrica nos reservatórios do Descoberto e de Santa </a:t>
            </a:r>
            <a:r>
              <a:rPr lang="pt-BR" dirty="0" smtClean="0"/>
              <a:t>Maria.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327761" y="1412776"/>
            <a:ext cx="4158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b="1" dirty="0"/>
              <a:t>60% - Estado de </a:t>
            </a:r>
            <a:r>
              <a:rPr lang="pt-BR" b="1" dirty="0" smtClean="0"/>
              <a:t>Atenção</a:t>
            </a:r>
            <a:endParaRPr lang="pt-BR" b="1" dirty="0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152128" y="-27384"/>
            <a:ext cx="8028384" cy="6613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18864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620688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Resultado de imagem para RESERVATORIO  SANTA MARIA NÃO VERTE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65" y="1844824"/>
            <a:ext cx="3528392" cy="21602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4804" y="4077072"/>
            <a:ext cx="84509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b="1" dirty="0"/>
              <a:t>40% - Estado de </a:t>
            </a:r>
            <a:r>
              <a:rPr lang="pt-BR" b="1" dirty="0" smtClean="0"/>
              <a:t>Alerta - </a:t>
            </a:r>
            <a:r>
              <a:rPr lang="pt-BR" sz="1600" dirty="0" smtClean="0"/>
              <a:t>Situação </a:t>
            </a:r>
            <a:r>
              <a:rPr lang="pt-BR" sz="1600" dirty="0"/>
              <a:t>Crítica de Escassez Hídrica (Resolução ADASA n. 15/2016</a:t>
            </a:r>
            <a:r>
              <a:rPr lang="pt-BR" sz="1600" dirty="0" smtClean="0"/>
              <a:t>).</a:t>
            </a:r>
            <a:endParaRPr lang="pt-BR" sz="1600" dirty="0"/>
          </a:p>
        </p:txBody>
      </p:sp>
      <p:pic>
        <p:nvPicPr>
          <p:cNvPr id="10" name="Picture 8" descr="Resultado de imagem para LAGO DESCOBERTO 20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4" y="4505492"/>
            <a:ext cx="3414115" cy="21982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RESERVATORIO SANTA MARIA NÃO VERTEN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3435264" cy="22335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ítulo 2"/>
          <p:cNvSpPr txBox="1">
            <a:spLocks/>
          </p:cNvSpPr>
          <p:nvPr/>
        </p:nvSpPr>
        <p:spPr>
          <a:xfrm>
            <a:off x="1152128" y="-27384"/>
            <a:ext cx="8028384" cy="6613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18864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323528" y="764704"/>
            <a:ext cx="84969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Tarifa </a:t>
            </a:r>
            <a:r>
              <a:rPr lang="pt-BR" sz="2000" dirty="0" smtClean="0"/>
              <a:t>de </a:t>
            </a:r>
            <a:r>
              <a:rPr lang="pt-BR" sz="2000" dirty="0"/>
              <a:t>contingência - </a:t>
            </a:r>
            <a:r>
              <a:rPr lang="pt-BR" dirty="0" smtClean="0"/>
              <a:t>Resolução </a:t>
            </a:r>
            <a:r>
              <a:rPr lang="pt-BR" dirty="0"/>
              <a:t>ADASA n. </a:t>
            </a:r>
            <a:r>
              <a:rPr lang="pt-BR" dirty="0" smtClean="0"/>
              <a:t>17, de 07/10/2016.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23528" y="1268760"/>
            <a:ext cx="8496944" cy="7848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2000" b="1" dirty="0" smtClean="0"/>
              <a:t>20% </a:t>
            </a:r>
            <a:r>
              <a:rPr lang="pt-BR" sz="2000" b="1" dirty="0"/>
              <a:t>- Estado de </a:t>
            </a:r>
            <a:r>
              <a:rPr lang="pt-BR" sz="2000" b="1" dirty="0" smtClean="0"/>
              <a:t>Restrição de Uso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pt-BR" sz="2000" dirty="0" smtClean="0"/>
              <a:t>Declaração do regime de </a:t>
            </a:r>
            <a:r>
              <a:rPr lang="pt-BR" sz="2000" dirty="0"/>
              <a:t>racionamento - </a:t>
            </a:r>
            <a:r>
              <a:rPr lang="pt-BR" dirty="0"/>
              <a:t>Resolução ADASA n. </a:t>
            </a:r>
            <a:r>
              <a:rPr lang="pt-BR" dirty="0" smtClean="0"/>
              <a:t>20, </a:t>
            </a:r>
            <a:r>
              <a:rPr lang="pt-BR" dirty="0"/>
              <a:t>de </a:t>
            </a:r>
            <a:r>
              <a:rPr lang="pt-BR" dirty="0" smtClean="0"/>
              <a:t>07/11/2016.</a:t>
            </a:r>
            <a:endParaRPr lang="pt-BR" sz="2000" dirty="0" smtClean="0"/>
          </a:p>
        </p:txBody>
      </p:sp>
      <p:pic>
        <p:nvPicPr>
          <p:cNvPr id="11" name="Picture 6" descr="Resultado de imagem para RESERVATORIO  SANTA MARIA DF SE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81" y="2204864"/>
            <a:ext cx="4680520" cy="311875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57808" y="5445224"/>
            <a:ext cx="8280919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pt-BR" sz="2000" b="1" dirty="0" smtClean="0"/>
              <a:t>Grupo de Acompanhamento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pt-BR" sz="2000" dirty="0" smtClean="0"/>
              <a:t>Avaliar a situação hídrica e discutir diretrizes e ações para mitigar os efeitos da escassez hídrica. </a:t>
            </a:r>
          </a:p>
        </p:txBody>
      </p:sp>
    </p:spTree>
    <p:extLst>
      <p:ext uri="{BB962C8B-B14F-4D97-AF65-F5344CB8AC3E}">
        <p14:creationId xmlns:p14="http://schemas.microsoft.com/office/powerpoint/2010/main" val="33792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78486" y="23974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117848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180528" y="692696"/>
            <a:ext cx="93245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111753" y="784452"/>
            <a:ext cx="8924743" cy="40127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Resolução ADASA n. 15, de 16/09/2016 </a:t>
            </a:r>
            <a:r>
              <a:rPr lang="pt-BR" sz="2200" dirty="0"/>
              <a:t>- Declara a Situação Crítica de Escassez Hídrica nos Reservatórios do Descoberto e de Santa Maria </a:t>
            </a:r>
            <a:r>
              <a:rPr lang="pt-BR" sz="2200" dirty="0" smtClean="0"/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Suspende emissão de outorgas nas áreas de contribuição das bacias dos reservatórios.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/>
              <a:t>Recomenda à população do DF: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	- adotar medidas de redução do consumo de água;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	- não lavar veículos, garagens, calçadas e fachadas prediais;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	- não realizar irrigação paisagística;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	- não realizar manutenção de piscinas (encher, lavar e trocar água).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Autoriza a redução de pressão nas redes de distribuição (22h às 5h).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1" y="5877272"/>
            <a:ext cx="894586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Lavando carro corretam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98385"/>
            <a:ext cx="1224136" cy="93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lavagem de calcad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56" y="4898386"/>
            <a:ext cx="1590928" cy="93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m para irrigação canteiros brasil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96671"/>
            <a:ext cx="1368152" cy="9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previews.123rf.com/images/aigarsr/aigarsr1302/aigarsr130200093/18167124-City-park-with-a-large-flower-bed-and-watering-car-Stock-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4933"/>
            <a:ext cx="1480490" cy="9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Resultado de imagem para enchendo piscin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56397"/>
            <a:ext cx="1584176" cy="9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Resultado de imagem para medidas de economia de águ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1" y="4896671"/>
            <a:ext cx="1409900" cy="9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111753" y="836712"/>
            <a:ext cx="8924743" cy="437274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Resolução ADASA n. 16, de 21/09/2016 </a:t>
            </a:r>
            <a:r>
              <a:rPr lang="pt-BR" sz="2200" dirty="0"/>
              <a:t>- Declara estado de restrição de uso dos recursos hídricos e o regime de restrição do abastecimento de </a:t>
            </a:r>
            <a:r>
              <a:rPr lang="pt-BR" sz="2200" dirty="0" smtClean="0"/>
              <a:t>água.</a:t>
            </a:r>
          </a:p>
          <a:p>
            <a:pPr marL="342900" indent="-342900" algn="just">
              <a:spcBef>
                <a:spcPts val="18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Nos córregos que abastecem sistemas operados pela CAESB.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err="1" smtClean="0"/>
              <a:t>RA´s</a:t>
            </a:r>
            <a:r>
              <a:rPr lang="pt-BR" sz="2000" dirty="0" smtClean="0"/>
              <a:t> de </a:t>
            </a:r>
            <a:r>
              <a:rPr lang="pt-BR" sz="2000" dirty="0" err="1" smtClean="0"/>
              <a:t>Brazlândia</a:t>
            </a:r>
            <a:r>
              <a:rPr lang="pt-BR" sz="2000" dirty="0" smtClean="0"/>
              <a:t>, Jardim Botânico, Planaltina, São Sebastião e Sobradinho I e II.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Redução de 50% da vazão outorgada aos usuários do Canal Santos Dumont.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Autoriza a CAESB a implementar sistema de rodízio para o fornecimento de </a:t>
            </a:r>
            <a:r>
              <a:rPr lang="pt-BR" sz="2000" dirty="0" smtClean="0"/>
              <a:t>água.</a:t>
            </a:r>
            <a:endParaRPr lang="pt-BR" sz="2000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Interrupção não pode ser superior a 24h.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Garantia de abastecimento: hospitais, postos de saúde e centro de diálise.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Plano semanal de restrição               sítio da CAESB, 24h de antecedência.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" y="5805264"/>
            <a:ext cx="8924743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de seta reta 3"/>
          <p:cNvCxnSpPr/>
          <p:nvPr/>
        </p:nvCxnSpPr>
        <p:spPr>
          <a:xfrm>
            <a:off x="3405962" y="4869160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154488" y="801339"/>
            <a:ext cx="8924743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Resolução ADASA n. 18, de 27/10/2016 </a:t>
            </a:r>
            <a:r>
              <a:rPr lang="pt-BR" sz="2200" dirty="0"/>
              <a:t>- Estabelece restrição de horário para captação de água por meio de </a:t>
            </a:r>
            <a:r>
              <a:rPr lang="pt-BR" sz="2200" dirty="0" smtClean="0"/>
              <a:t>caminhões-pipa. </a:t>
            </a:r>
          </a:p>
          <a:p>
            <a:pPr marL="342900" indent="-342900" algn="just">
              <a:spcBef>
                <a:spcPts val="18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Os </a:t>
            </a:r>
            <a:r>
              <a:rPr lang="pt-BR" sz="2000" dirty="0"/>
              <a:t>caminhões-pipa ficam autorizados a captar água somente no período das 6h às 14h. </a:t>
            </a:r>
            <a:endParaRPr lang="pt-BR" sz="2000" dirty="0" smtClean="0"/>
          </a:p>
          <a:p>
            <a:pPr marL="342900" indent="-342900" algn="just">
              <a:spcBef>
                <a:spcPts val="18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Deverão </a:t>
            </a:r>
            <a:r>
              <a:rPr lang="pt-BR" sz="2000" dirty="0"/>
              <a:t>ser observadas as disposições da Resolução ADASA nº 13/2014, entre eles: a obrigatoriedade do motorista do caminhão-pipa de circular com o ato de outorga expedido pela ADASA e a utilização do ponto de captação por apenas um caminhão-pipa por vez</a:t>
            </a:r>
            <a:r>
              <a:rPr lang="pt-BR" sz="2000" dirty="0" smtClean="0"/>
              <a:t>.</a:t>
            </a:r>
          </a:p>
          <a:p>
            <a:pPr marL="342900" indent="-342900" algn="just">
              <a:spcBef>
                <a:spcPts val="18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Ficam </a:t>
            </a:r>
            <a:r>
              <a:rPr lang="pt-BR" sz="2000" dirty="0"/>
              <a:t>suspensas as concessões de novas outorgas aos caminhões-pipa, até posterior deliberação da ADASA. </a:t>
            </a:r>
            <a:endParaRPr lang="pt-BR" sz="2000" dirty="0" smtClean="0"/>
          </a:p>
          <a:p>
            <a:pPr marL="342900" indent="-342900" algn="just">
              <a:spcBef>
                <a:spcPts val="18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/>
              <a:t>Nos casos de descumprimento do estabelecido nesta Resolução serão aplicadas as penalidades previstas na Resolução ADASA nº 163/2006.</a:t>
            </a:r>
            <a:endParaRPr lang="pt-BR" sz="2000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5158453"/>
            <a:ext cx="3312368" cy="1521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5158453"/>
            <a:ext cx="2286000" cy="152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663" y="0"/>
            <a:ext cx="7927337" cy="69269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9632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107504" y="801339"/>
            <a:ext cx="8924743" cy="399581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200" b="1" dirty="0" smtClean="0"/>
              <a:t>Resolução ADASA n. 19, de 27/10/2016 </a:t>
            </a:r>
            <a:r>
              <a:rPr lang="pt-BR" sz="2200" dirty="0" smtClean="0"/>
              <a:t>– Reduz vazão outorgada aos usuários de água subterrânea e recomenda medidas de uso racional da água aos lava-jato e postos de combustíveis do DF.</a:t>
            </a:r>
          </a:p>
          <a:p>
            <a:pPr marL="342900" indent="-342900" algn="just">
              <a:spcBef>
                <a:spcPts val="18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Redução de 50% da vazão outorgada – exceção consumo humano e uso industrial.</a:t>
            </a:r>
          </a:p>
          <a:p>
            <a:pPr marL="342900" indent="-342900" algn="just">
              <a:spcBef>
                <a:spcPts val="18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/>
              <a:t>Ficam suspensas as concessões de novas outorgas </a:t>
            </a:r>
            <a:r>
              <a:rPr lang="pt-BR" sz="2000" dirty="0" smtClean="0"/>
              <a:t>para captação de água subterrânea.</a:t>
            </a:r>
            <a:endParaRPr lang="pt-BR" sz="2000" dirty="0"/>
          </a:p>
          <a:p>
            <a:pPr marL="342900" indent="-342900" algn="just">
              <a:spcBef>
                <a:spcPts val="18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000" dirty="0" smtClean="0"/>
              <a:t>Aos lava-jatos e postos de gasolina: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pt-BR" sz="2000" dirty="0"/>
              <a:t>	</a:t>
            </a:r>
            <a:r>
              <a:rPr lang="pt-BR" sz="2000" dirty="0" smtClean="0"/>
              <a:t>- restrição de lavagem de para-brisas e irrigação paisagística;</a:t>
            </a:r>
          </a:p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pt-BR" sz="2000" dirty="0"/>
              <a:t>	</a:t>
            </a:r>
            <a:r>
              <a:rPr lang="pt-BR" sz="2000" dirty="0" smtClean="0"/>
              <a:t>- lavadoras de baixa-vazão e instalação de sistema de reuso.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88" y="5023543"/>
            <a:ext cx="2481836" cy="164556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478" y="4994456"/>
            <a:ext cx="2376264" cy="17037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026496"/>
            <a:ext cx="2486744" cy="16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5690" y="31379"/>
            <a:ext cx="7875579" cy="66131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Agência Reguladora de Águas, Energia e Saneamento Básico do Distrito Federal</a:t>
            </a:r>
            <a:endParaRPr lang="pt-B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17019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35496" y="692696"/>
            <a:ext cx="910850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107504" y="908720"/>
            <a:ext cx="8883981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u="sng" dirty="0" smtClean="0"/>
              <a:t>NORMAS </a:t>
            </a:r>
            <a:r>
              <a:rPr lang="pt-BR" sz="2200" u="sng" dirty="0" smtClean="0"/>
              <a:t>EM ELABORAÇÃO</a:t>
            </a:r>
            <a:endParaRPr lang="pt-BR" sz="2200" u="sng" dirty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200" b="1" dirty="0" smtClean="0"/>
              <a:t>Revisão da Resolução ADASA </a:t>
            </a:r>
            <a:r>
              <a:rPr lang="pt-BR" sz="2200" b="1" dirty="0"/>
              <a:t>n. </a:t>
            </a:r>
            <a:r>
              <a:rPr lang="pt-BR" sz="2200" b="1" dirty="0" smtClean="0"/>
              <a:t>350/2016 </a:t>
            </a:r>
            <a:r>
              <a:rPr lang="pt-BR" sz="2200" dirty="0"/>
              <a:t>- Estabelece os procedimentos gerais para requerimento e obtenção de </a:t>
            </a:r>
            <a:r>
              <a:rPr lang="pt-BR" sz="2200" dirty="0" smtClean="0"/>
              <a:t>outorga. </a:t>
            </a:r>
            <a:r>
              <a:rPr lang="pt-BR" sz="2200" u="sng" dirty="0" smtClean="0"/>
              <a:t>Audiência Pública </a:t>
            </a:r>
            <a:r>
              <a:rPr lang="pt-BR" sz="2200" u="sng" dirty="0" smtClean="0"/>
              <a:t>em  </a:t>
            </a:r>
            <a:r>
              <a:rPr lang="pt-BR" sz="2200" u="sng" dirty="0" smtClean="0"/>
              <a:t>06/12/2016</a:t>
            </a:r>
            <a:r>
              <a:rPr lang="pt-BR" sz="2200" dirty="0" smtClean="0"/>
              <a:t>. </a:t>
            </a:r>
            <a:r>
              <a:rPr lang="pt-BR" sz="2200" b="1" dirty="0" smtClean="0"/>
              <a:t>Contribuições até o dia 12/12/2016</a:t>
            </a:r>
            <a:r>
              <a:rPr lang="pt-BR" sz="2200" dirty="0" smtClean="0"/>
              <a:t>.</a:t>
            </a:r>
            <a:endParaRPr lang="pt-BR" sz="2200" dirty="0" smtClean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200" b="1" dirty="0" smtClean="0"/>
              <a:t>SRH e SDU – </a:t>
            </a:r>
            <a:r>
              <a:rPr lang="pt-BR" sz="2200" dirty="0" smtClean="0"/>
              <a:t>Resolução para </a:t>
            </a:r>
            <a:r>
              <a:rPr lang="pt-BR" sz="2200" dirty="0"/>
              <a:t>o desenvolvimento de práticas de recarga artificial dos aquíferos por meio da captação de águas de chuva provenientes das coberturas de edificações no Distrito Federal</a:t>
            </a:r>
            <a:r>
              <a:rPr lang="pt-BR" sz="2200" dirty="0" smtClean="0"/>
              <a:t>.</a:t>
            </a:r>
            <a:endParaRPr lang="pt-BR" sz="2200" dirty="0" smtClean="0"/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pt-BR" sz="2200" b="1" dirty="0"/>
              <a:t>Resolução sobre </a:t>
            </a:r>
            <a:r>
              <a:rPr lang="pt-BR" sz="2200" b="1" dirty="0" smtClean="0"/>
              <a:t>Disponibilidade de Água Subterrâneas.</a:t>
            </a:r>
            <a:endParaRPr lang="pt-BR" sz="2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4" y="5877272"/>
            <a:ext cx="914622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7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6797</TotalTime>
  <Words>717</Words>
  <Application>Microsoft Office PowerPoint</Application>
  <PresentationFormat>Apresentação na tela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Erica</dc:creator>
  <cp:lastModifiedBy>Erica</cp:lastModifiedBy>
  <cp:revision>120</cp:revision>
  <dcterms:created xsi:type="dcterms:W3CDTF">2016-10-01T20:15:23Z</dcterms:created>
  <dcterms:modified xsi:type="dcterms:W3CDTF">2016-12-06T22:48:30Z</dcterms:modified>
</cp:coreProperties>
</file>