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336" r:id="rId3"/>
    <p:sldId id="337" r:id="rId4"/>
    <p:sldId id="321" r:id="rId5"/>
    <p:sldId id="327" r:id="rId6"/>
    <p:sldId id="326" r:id="rId7"/>
    <p:sldId id="330" r:id="rId8"/>
    <p:sldId id="331" r:id="rId9"/>
    <p:sldId id="328" r:id="rId10"/>
    <p:sldId id="338" r:id="rId11"/>
    <p:sldId id="339" r:id="rId12"/>
    <p:sldId id="334" r:id="rId13"/>
    <p:sldId id="335" r:id="rId14"/>
    <p:sldId id="347" r:id="rId15"/>
    <p:sldId id="332" r:id="rId16"/>
    <p:sldId id="340" r:id="rId17"/>
  </p:sldIdLst>
  <p:sldSz cx="9144000" cy="6858000" type="screen4x3"/>
  <p:notesSz cx="6946900" cy="92202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 userDrawn="1">
          <p15:clr>
            <a:srgbClr val="A4A3A4"/>
          </p15:clr>
        </p15:guide>
        <p15:guide id="2" pos="218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347"/>
    <a:srgbClr val="0104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7" autoAdjust="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84"/>
      </p:cViewPr>
      <p:guideLst>
        <p:guide orient="horz" pos="2904"/>
        <p:guide pos="218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350843-A232-4154-9299-B27AB4FA1A12}" type="doc">
      <dgm:prSet loTypeId="urn:microsoft.com/office/officeart/2005/8/layout/default#419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E0359FE-8055-4148-915C-B86462BC6524}" type="pres">
      <dgm:prSet presAssocID="{98350843-A232-4154-9299-B27AB4FA1A1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</dgm:ptLst>
  <dgm:cxnLst>
    <dgm:cxn modelId="{4A181C4A-F43C-4BB3-A461-41D3987DF8C8}" type="presOf" srcId="{98350843-A232-4154-9299-B27AB4FA1A12}" destId="{7E0359FE-8055-4148-915C-B86462BC6524}" srcOrd="0" destOrd="0" presId="urn:microsoft.com/office/officeart/2005/8/layout/default#419"/>
  </dgm:cxnLst>
  <dgm:bg>
    <a:noFill/>
  </dgm:bg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419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0323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34969" y="0"/>
            <a:ext cx="3010323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5F937F0A-830B-42A8-A7BB-2484FFBCF181}" type="datetimeFigureOut">
              <a:rPr lang="pt-BR" smtClean="0"/>
              <a:pPr/>
              <a:t>30/09/2016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94690" y="4379595"/>
            <a:ext cx="5557520" cy="4149090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10323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34969" y="8757590"/>
            <a:ext cx="3010323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DCBB5408-C69A-4AA4-9621-19AF6B6BF84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1818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pPr/>
              <a:t>30/09/2016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6120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pPr/>
              <a:t>30/09/2016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992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pPr/>
              <a:t>30/09/2016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516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pPr/>
              <a:t>30/09/2016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909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pPr/>
              <a:t>30/09/2016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539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pPr/>
              <a:t>30/09/2016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5414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pPr/>
              <a:t>30/09/2016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133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pPr/>
              <a:t>30/09/2016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9704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pPr/>
              <a:t>30/09/2016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4249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pPr/>
              <a:t>30/09/2016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828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51D4-85BD-4CF7-8BAB-84B07489C90E}" type="datetimeFigureOut">
              <a:rPr lang="pt-BR" smtClean="0"/>
              <a:pPr/>
              <a:t>30/09/2016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FEDC-D838-4649-B37F-E41AF5B477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988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551D4-85BD-4CF7-8BAB-84B07489C90E}" type="datetimeFigureOut">
              <a:rPr lang="pt-BR" smtClean="0"/>
              <a:pPr/>
              <a:t>30/09/2016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8FEDC-D838-4649-B37F-E41AF5B477E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306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microsoft.com/office/2007/relationships/hdphoto" Target="../media/hdphoto1.wdp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ogo_ADASA_2009_Hor_Colo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4624"/>
            <a:ext cx="25922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412776"/>
            <a:ext cx="3464412" cy="4869160"/>
          </a:xfrm>
          <a:prstGeom prst="rect">
            <a:avLst/>
          </a:prstGeom>
        </p:spPr>
      </p:pic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1308782" y="3053465"/>
            <a:ext cx="652643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4500" b="1" dirty="0" smtClean="0">
                <a:latin typeface="+mj-lt"/>
              </a:rPr>
              <a:t>Tarifa de Contingência</a:t>
            </a:r>
            <a:endParaRPr lang="pt-BR" sz="4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1874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ogo_ADASA_2009_Hor_Colo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4624"/>
            <a:ext cx="25922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412776"/>
            <a:ext cx="3464412" cy="4869160"/>
          </a:xfrm>
          <a:prstGeom prst="rect">
            <a:avLst/>
          </a:prstGeom>
        </p:spPr>
      </p:pic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 de cantos arredondados 6"/>
          <p:cNvSpPr/>
          <p:nvPr/>
        </p:nvSpPr>
        <p:spPr>
          <a:xfrm>
            <a:off x="2915816" y="188640"/>
            <a:ext cx="5832648" cy="648072"/>
          </a:xfrm>
          <a:prstGeom prst="roundRect">
            <a:avLst/>
          </a:prstGeom>
          <a:solidFill>
            <a:srgbClr val="0103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 smtClean="0">
                <a:solidFill>
                  <a:schemeClr val="bg1"/>
                </a:solidFill>
              </a:rPr>
              <a:t>Principais aspectos da Resolução</a:t>
            </a:r>
            <a:endParaRPr lang="pt-BR" sz="3000" b="1" dirty="0">
              <a:solidFill>
                <a:schemeClr val="bg1"/>
              </a:solidFill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539552" y="1124744"/>
            <a:ext cx="8064896" cy="547260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600" b="1" i="1" dirty="0" smtClean="0">
                <a:solidFill>
                  <a:schemeClr val="bg1"/>
                </a:solidFill>
              </a:rPr>
              <a:t>Isenções</a:t>
            </a:r>
            <a:endParaRPr lang="pt-BR" sz="2600" b="1" i="1" dirty="0">
              <a:solidFill>
                <a:schemeClr val="bg1"/>
              </a:solidFill>
            </a:endParaRPr>
          </a:p>
          <a:p>
            <a:endParaRPr lang="pt-BR" b="1" i="1" dirty="0">
              <a:solidFill>
                <a:schemeClr val="bg1"/>
              </a:solidFill>
            </a:endParaRPr>
          </a:p>
          <a:p>
            <a:r>
              <a:rPr lang="pt-BR" b="1" dirty="0">
                <a:solidFill>
                  <a:schemeClr val="bg1"/>
                </a:solidFill>
              </a:rPr>
              <a:t>Estão isentos os usuários que consumirem até 10 m</a:t>
            </a:r>
            <a:r>
              <a:rPr lang="pt-BR" b="1" baseline="30000" dirty="0">
                <a:solidFill>
                  <a:schemeClr val="bg1"/>
                </a:solidFill>
              </a:rPr>
              <a:t>3</a:t>
            </a:r>
            <a:r>
              <a:rPr lang="pt-BR" b="1" dirty="0">
                <a:solidFill>
                  <a:schemeClr val="bg1"/>
                </a:solidFill>
              </a:rPr>
              <a:t> e os que prestam serviço de caráter essencial, como hospitais, hemocentros, centros de diálise, prontos-socorros, casas de saúde e estabelecimentos de internação </a:t>
            </a:r>
            <a:r>
              <a:rPr lang="pt-BR" b="1" dirty="0" smtClean="0">
                <a:solidFill>
                  <a:schemeClr val="bg1"/>
                </a:solidFill>
              </a:rPr>
              <a:t>coletiva</a:t>
            </a:r>
          </a:p>
          <a:p>
            <a:endParaRPr lang="pt-BR" b="1" dirty="0">
              <a:solidFill>
                <a:schemeClr val="bg1"/>
              </a:solidFill>
            </a:endParaRPr>
          </a:p>
          <a:p>
            <a:r>
              <a:rPr lang="pt-BR" sz="2600" b="1" i="1" dirty="0" smtClean="0">
                <a:solidFill>
                  <a:schemeClr val="bg1"/>
                </a:solidFill>
              </a:rPr>
              <a:t>Entrada em vigor</a:t>
            </a:r>
          </a:p>
          <a:p>
            <a:endParaRPr lang="pt-BR" b="1" dirty="0" smtClean="0">
              <a:solidFill>
                <a:schemeClr val="bg1"/>
              </a:solidFill>
            </a:endParaRPr>
          </a:p>
          <a:p>
            <a:r>
              <a:rPr lang="pt-BR" b="1" dirty="0" smtClean="0">
                <a:solidFill>
                  <a:schemeClr val="bg1"/>
                </a:solidFill>
              </a:rPr>
              <a:t>Quando o nível de um dos reservatórios (Descoberto ou Santa Maria) atingir 25% de seu volume útil.</a:t>
            </a:r>
          </a:p>
          <a:p>
            <a:endParaRPr lang="pt-BR" b="1" dirty="0" smtClean="0">
              <a:solidFill>
                <a:schemeClr val="bg1"/>
              </a:solidFill>
            </a:endParaRPr>
          </a:p>
          <a:p>
            <a:r>
              <a:rPr lang="pt-BR" sz="2600" b="1" i="1" dirty="0" smtClean="0">
                <a:solidFill>
                  <a:schemeClr val="bg1"/>
                </a:solidFill>
              </a:rPr>
              <a:t>Cobrança em unidades com mais de uma economia e um único hidrômetro</a:t>
            </a:r>
          </a:p>
          <a:p>
            <a:endParaRPr lang="pt-BR" b="1" dirty="0" smtClean="0">
              <a:solidFill>
                <a:schemeClr val="bg1"/>
              </a:solidFill>
            </a:endParaRPr>
          </a:p>
          <a:p>
            <a:r>
              <a:rPr lang="pt-BR" b="1" dirty="0" smtClean="0">
                <a:solidFill>
                  <a:schemeClr val="bg1"/>
                </a:solidFill>
              </a:rPr>
              <a:t>No caso de usuários com mais de uma unidade, o percentual da tarifa de contingência a ser considerado deverá observar a categoria da economia e o consumo médio da ligação.</a:t>
            </a:r>
          </a:p>
        </p:txBody>
      </p:sp>
    </p:spTree>
    <p:extLst>
      <p:ext uri="{BB962C8B-B14F-4D97-AF65-F5344CB8AC3E}">
        <p14:creationId xmlns:p14="http://schemas.microsoft.com/office/powerpoint/2010/main" val="227572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ogo_ADASA_2009_Hor_Colo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4624"/>
            <a:ext cx="25922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412776"/>
            <a:ext cx="3464412" cy="4869160"/>
          </a:xfrm>
          <a:prstGeom prst="rect">
            <a:avLst/>
          </a:prstGeom>
        </p:spPr>
      </p:pic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 de cantos arredondados 6"/>
          <p:cNvSpPr/>
          <p:nvPr/>
        </p:nvSpPr>
        <p:spPr>
          <a:xfrm>
            <a:off x="2915816" y="188640"/>
            <a:ext cx="5832648" cy="648072"/>
          </a:xfrm>
          <a:prstGeom prst="roundRect">
            <a:avLst/>
          </a:prstGeom>
          <a:solidFill>
            <a:srgbClr val="0103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 smtClean="0">
                <a:solidFill>
                  <a:schemeClr val="bg1"/>
                </a:solidFill>
              </a:rPr>
              <a:t>Principais aspectos da Resolução</a:t>
            </a:r>
            <a:endParaRPr lang="pt-BR" sz="3000" b="1" dirty="0">
              <a:solidFill>
                <a:schemeClr val="bg1"/>
              </a:solidFill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539552" y="1124744"/>
            <a:ext cx="8064896" cy="547260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600" b="1" i="1" dirty="0" smtClean="0">
                <a:solidFill>
                  <a:schemeClr val="bg1"/>
                </a:solidFill>
              </a:rPr>
              <a:t>Cobrança em unidades com mais de uma economia e um único hidrômetro</a:t>
            </a:r>
          </a:p>
          <a:p>
            <a:endParaRPr lang="pt-BR" b="1" dirty="0" smtClean="0">
              <a:solidFill>
                <a:schemeClr val="bg1"/>
              </a:solidFill>
            </a:endParaRPr>
          </a:p>
          <a:p>
            <a:r>
              <a:rPr lang="pt-BR" b="1" dirty="0" smtClean="0">
                <a:solidFill>
                  <a:schemeClr val="bg1"/>
                </a:solidFill>
              </a:rPr>
              <a:t>Exemplo:</a:t>
            </a:r>
          </a:p>
          <a:p>
            <a:endParaRPr lang="pt-BR" b="1" dirty="0">
              <a:solidFill>
                <a:schemeClr val="bg1"/>
              </a:solidFill>
            </a:endParaRPr>
          </a:p>
          <a:p>
            <a:r>
              <a:rPr lang="pt-BR" b="1" dirty="0" smtClean="0">
                <a:solidFill>
                  <a:schemeClr val="bg1"/>
                </a:solidFill>
              </a:rPr>
              <a:t>Um </a:t>
            </a:r>
            <a:r>
              <a:rPr lang="pt-BR" b="1" dirty="0">
                <a:solidFill>
                  <a:schemeClr val="bg1"/>
                </a:solidFill>
              </a:rPr>
              <a:t>prédio com uma ligação e 10 unidades (cinco residenciais e cinco comerciais</a:t>
            </a:r>
            <a:r>
              <a:rPr lang="pt-BR" b="1" dirty="0" smtClean="0">
                <a:solidFill>
                  <a:schemeClr val="bg1"/>
                </a:solidFill>
              </a:rPr>
              <a:t>), </a:t>
            </a:r>
            <a:r>
              <a:rPr lang="pt-BR" b="1" dirty="0">
                <a:solidFill>
                  <a:schemeClr val="bg1"/>
                </a:solidFill>
              </a:rPr>
              <a:t>com um consumo faturado total de 200 m³, o consumo médio por economia será de 20 m³ (200 m³ dividido por 10 unidades). </a:t>
            </a:r>
            <a:endParaRPr lang="pt-BR" b="1" dirty="0" smtClean="0">
              <a:solidFill>
                <a:schemeClr val="bg1"/>
              </a:solidFill>
            </a:endParaRPr>
          </a:p>
          <a:p>
            <a:endParaRPr lang="pt-BR" b="1" dirty="0">
              <a:solidFill>
                <a:schemeClr val="bg1"/>
              </a:solidFill>
            </a:endParaRPr>
          </a:p>
          <a:p>
            <a:r>
              <a:rPr lang="pt-BR" b="1" dirty="0" smtClean="0">
                <a:solidFill>
                  <a:schemeClr val="bg1"/>
                </a:solidFill>
              </a:rPr>
              <a:t>Para </a:t>
            </a:r>
            <a:r>
              <a:rPr lang="pt-BR" b="1" dirty="0">
                <a:solidFill>
                  <a:schemeClr val="bg1"/>
                </a:solidFill>
              </a:rPr>
              <a:t>cada unidade residencial, o acréscimo será de 40% (quarenta por cento) na fatura de água </a:t>
            </a:r>
            <a:r>
              <a:rPr lang="pt-BR" b="1" dirty="0" smtClean="0">
                <a:solidFill>
                  <a:schemeClr val="bg1"/>
                </a:solidFill>
              </a:rPr>
              <a:t>(impacto real de 20% na fatura total); e</a:t>
            </a:r>
          </a:p>
          <a:p>
            <a:endParaRPr lang="pt-BR" b="1" dirty="0">
              <a:solidFill>
                <a:schemeClr val="bg1"/>
              </a:solidFill>
            </a:endParaRPr>
          </a:p>
          <a:p>
            <a:r>
              <a:rPr lang="pt-BR" b="1" dirty="0" smtClean="0">
                <a:solidFill>
                  <a:schemeClr val="bg1"/>
                </a:solidFill>
              </a:rPr>
              <a:t>Para </a:t>
            </a:r>
            <a:r>
              <a:rPr lang="pt-BR" b="1" dirty="0">
                <a:solidFill>
                  <a:schemeClr val="bg1"/>
                </a:solidFill>
              </a:rPr>
              <a:t>cada unidade comercial, o acréscimo será de 20% (vinte por cento) na fatura de </a:t>
            </a:r>
            <a:r>
              <a:rPr lang="pt-BR" b="1" dirty="0" smtClean="0">
                <a:solidFill>
                  <a:schemeClr val="bg1"/>
                </a:solidFill>
              </a:rPr>
              <a:t>água (</a:t>
            </a:r>
            <a:r>
              <a:rPr lang="pt-BR" b="1" dirty="0">
                <a:solidFill>
                  <a:schemeClr val="bg1"/>
                </a:solidFill>
              </a:rPr>
              <a:t>impacto real de </a:t>
            </a:r>
            <a:r>
              <a:rPr lang="pt-BR" b="1" dirty="0" smtClean="0">
                <a:solidFill>
                  <a:schemeClr val="bg1"/>
                </a:solidFill>
              </a:rPr>
              <a:t>10</a:t>
            </a:r>
            <a:r>
              <a:rPr lang="pt-BR" b="1" dirty="0">
                <a:solidFill>
                  <a:schemeClr val="bg1"/>
                </a:solidFill>
              </a:rPr>
              <a:t>% na fatura total</a:t>
            </a:r>
            <a:r>
              <a:rPr lang="pt-BR" b="1" dirty="0" smtClean="0">
                <a:solidFill>
                  <a:schemeClr val="bg1"/>
                </a:solidFill>
              </a:rPr>
              <a:t>).</a:t>
            </a:r>
          </a:p>
          <a:p>
            <a:endParaRPr lang="pt-BR" b="1" dirty="0">
              <a:solidFill>
                <a:schemeClr val="bg1"/>
              </a:solidFill>
            </a:endParaRPr>
          </a:p>
          <a:p>
            <a:r>
              <a:rPr lang="pt-BR" b="1" dirty="0" smtClean="0">
                <a:solidFill>
                  <a:schemeClr val="bg1"/>
                </a:solidFill>
              </a:rPr>
              <a:t>Nesse caso, a conta passaria de R$ 2.816,50 para R$ 3.187,20, impacto de 13,16%.</a:t>
            </a:r>
          </a:p>
        </p:txBody>
      </p:sp>
    </p:spTree>
    <p:extLst>
      <p:ext uri="{BB962C8B-B14F-4D97-AF65-F5344CB8AC3E}">
        <p14:creationId xmlns:p14="http://schemas.microsoft.com/office/powerpoint/2010/main" val="326589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ogo_ADASA_2009_Hor_Colo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4624"/>
            <a:ext cx="25922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412776"/>
            <a:ext cx="3464412" cy="4869160"/>
          </a:xfrm>
          <a:prstGeom prst="rect">
            <a:avLst/>
          </a:prstGeom>
        </p:spPr>
      </p:pic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 de cantos arredondados 6"/>
          <p:cNvSpPr/>
          <p:nvPr/>
        </p:nvSpPr>
        <p:spPr>
          <a:xfrm>
            <a:off x="2915816" y="188640"/>
            <a:ext cx="5832648" cy="648072"/>
          </a:xfrm>
          <a:prstGeom prst="roundRect">
            <a:avLst/>
          </a:prstGeom>
          <a:solidFill>
            <a:srgbClr val="0103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 smtClean="0">
                <a:solidFill>
                  <a:schemeClr val="bg1"/>
                </a:solidFill>
              </a:rPr>
              <a:t>Principais aspectos da Resolução</a:t>
            </a:r>
            <a:endParaRPr lang="pt-BR" sz="3000" b="1" dirty="0">
              <a:solidFill>
                <a:schemeClr val="bg1"/>
              </a:solidFill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539552" y="980729"/>
            <a:ext cx="8064896" cy="5688631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600" b="1" i="1" dirty="0" smtClean="0">
                <a:solidFill>
                  <a:schemeClr val="bg1"/>
                </a:solidFill>
              </a:rPr>
              <a:t>Período de cobrança da tarifa</a:t>
            </a:r>
            <a:endParaRPr lang="pt-BR" sz="2600" b="1" i="1" dirty="0">
              <a:solidFill>
                <a:schemeClr val="bg1"/>
              </a:solidFill>
            </a:endParaRPr>
          </a:p>
          <a:p>
            <a:endParaRPr lang="pt-BR" b="1" i="1" dirty="0">
              <a:solidFill>
                <a:schemeClr val="bg1"/>
              </a:solidFill>
            </a:endParaRPr>
          </a:p>
          <a:p>
            <a:r>
              <a:rPr lang="pt-BR" b="1" dirty="0" smtClean="0">
                <a:solidFill>
                  <a:schemeClr val="bg1"/>
                </a:solidFill>
              </a:rPr>
              <a:t>Tarifa de </a:t>
            </a:r>
            <a:r>
              <a:rPr lang="pt-BR" b="1" dirty="0" smtClean="0">
                <a:solidFill>
                  <a:srgbClr val="FFFF00"/>
                </a:solidFill>
              </a:rPr>
              <a:t>carácter temporário</a:t>
            </a:r>
            <a:r>
              <a:rPr lang="pt-BR" b="1" dirty="0" smtClean="0">
                <a:solidFill>
                  <a:schemeClr val="bg1"/>
                </a:solidFill>
              </a:rPr>
              <a:t>. Será cobrada enquanto </a:t>
            </a:r>
            <a:r>
              <a:rPr lang="pt-BR" b="1" dirty="0">
                <a:solidFill>
                  <a:schemeClr val="bg1"/>
                </a:solidFill>
              </a:rPr>
              <a:t>o Distrito Federal estiver em situação crítica de escassez hídrica.</a:t>
            </a:r>
          </a:p>
          <a:p>
            <a:endParaRPr lang="pt-BR" sz="2400" b="1" i="1" dirty="0" smtClean="0">
              <a:solidFill>
                <a:schemeClr val="bg1"/>
              </a:solidFill>
            </a:endParaRPr>
          </a:p>
          <a:p>
            <a:r>
              <a:rPr lang="pt-BR" sz="2600" b="1" i="1" dirty="0" smtClean="0">
                <a:solidFill>
                  <a:schemeClr val="bg1"/>
                </a:solidFill>
              </a:rPr>
              <a:t>Utilização dos recursos provenientes da tarifa</a:t>
            </a:r>
          </a:p>
          <a:p>
            <a:endParaRPr lang="pt-BR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BR" b="1" dirty="0" smtClean="0">
                <a:solidFill>
                  <a:schemeClr val="bg1"/>
                </a:solidFill>
              </a:rPr>
              <a:t> Cobrir custos operacionais eficientes adicionais (campanhas educativas, perfuração de poços artesianos, distribuição em caminhões pipa, etc.)</a:t>
            </a:r>
          </a:p>
          <a:p>
            <a:endParaRPr lang="pt-BR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BR" b="1" dirty="0" smtClean="0">
                <a:solidFill>
                  <a:schemeClr val="bg1"/>
                </a:solidFill>
              </a:rPr>
              <a:t> Cobrir custos de capital</a:t>
            </a:r>
          </a:p>
          <a:p>
            <a:pPr>
              <a:buFont typeface="Arial" pitchFamily="34" charset="0"/>
              <a:buChar char="•"/>
            </a:pP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smtClean="0">
                <a:solidFill>
                  <a:schemeClr val="bg1"/>
                </a:solidFill>
              </a:rPr>
              <a:t>Investimentos emergenciais (aquisição de bombas, reposição de equipamentos danificados, etc.)</a:t>
            </a:r>
          </a:p>
          <a:p>
            <a:pPr>
              <a:buFont typeface="Arial" pitchFamily="34" charset="0"/>
              <a:buChar char="•"/>
            </a:pP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smtClean="0">
                <a:solidFill>
                  <a:schemeClr val="bg1"/>
                </a:solidFill>
              </a:rPr>
              <a:t>Estruturantes (substituição de redes, hidrômetros, novas fontes de captação, conservação ambiental de matas e nascentes, etc.)</a:t>
            </a:r>
          </a:p>
          <a:p>
            <a:endParaRPr lang="pt-BR" b="1" dirty="0" smtClean="0">
              <a:solidFill>
                <a:schemeClr val="bg1"/>
              </a:solidFill>
            </a:endParaRPr>
          </a:p>
          <a:p>
            <a:r>
              <a:rPr lang="pt-BR" b="1" dirty="0" smtClean="0">
                <a:solidFill>
                  <a:srgbClr val="FFFF00"/>
                </a:solidFill>
              </a:rPr>
              <a:t>A utilização dos recursos financeiros provenientes da tarifa de contingência dependerá de prévia autorização da ADASA.</a:t>
            </a:r>
          </a:p>
        </p:txBody>
      </p:sp>
    </p:spTree>
    <p:extLst>
      <p:ext uri="{BB962C8B-B14F-4D97-AF65-F5344CB8AC3E}">
        <p14:creationId xmlns:p14="http://schemas.microsoft.com/office/powerpoint/2010/main" val="211874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ogo_ADASA_2009_Hor_Colo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4624"/>
            <a:ext cx="25922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412776"/>
            <a:ext cx="3464412" cy="4869160"/>
          </a:xfrm>
          <a:prstGeom prst="rect">
            <a:avLst/>
          </a:prstGeom>
        </p:spPr>
      </p:pic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 de cantos arredondados 6"/>
          <p:cNvSpPr/>
          <p:nvPr/>
        </p:nvSpPr>
        <p:spPr>
          <a:xfrm>
            <a:off x="2915816" y="188640"/>
            <a:ext cx="5832648" cy="648072"/>
          </a:xfrm>
          <a:prstGeom prst="roundRect">
            <a:avLst/>
          </a:prstGeom>
          <a:solidFill>
            <a:srgbClr val="0103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 smtClean="0">
                <a:solidFill>
                  <a:schemeClr val="bg1"/>
                </a:solidFill>
              </a:rPr>
              <a:t>Principais aspectos da Resolução</a:t>
            </a:r>
            <a:endParaRPr lang="pt-BR" sz="3000" b="1" dirty="0">
              <a:solidFill>
                <a:schemeClr val="bg1"/>
              </a:solidFill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539552" y="1124744"/>
            <a:ext cx="8064896" cy="547260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2600" b="1" i="1" dirty="0" smtClean="0">
              <a:solidFill>
                <a:schemeClr val="bg1"/>
              </a:solidFill>
            </a:endParaRPr>
          </a:p>
          <a:p>
            <a:r>
              <a:rPr lang="pt-BR" sz="2600" b="1" i="1" dirty="0" smtClean="0">
                <a:solidFill>
                  <a:schemeClr val="bg1"/>
                </a:solidFill>
              </a:rPr>
              <a:t>Destinação dos recursos</a:t>
            </a:r>
          </a:p>
          <a:p>
            <a:endParaRPr lang="pt-BR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BR" b="1" dirty="0" smtClean="0">
                <a:solidFill>
                  <a:schemeClr val="bg1"/>
                </a:solidFill>
              </a:rPr>
              <a:t> Conta contábil específica da CAESB</a:t>
            </a:r>
          </a:p>
          <a:p>
            <a:pPr>
              <a:buFont typeface="Wingdings" pitchFamily="2" charset="2"/>
              <a:buChar char="Ø"/>
            </a:pPr>
            <a:r>
              <a:rPr lang="pt-BR" b="1" dirty="0" smtClean="0">
                <a:solidFill>
                  <a:schemeClr val="bg1"/>
                </a:solidFill>
              </a:rPr>
              <a:t> Acessada mediante autorização específica da ADASA</a:t>
            </a:r>
          </a:p>
          <a:p>
            <a:pPr>
              <a:buFont typeface="Wingdings" pitchFamily="2" charset="2"/>
              <a:buChar char="Ø"/>
            </a:pPr>
            <a:r>
              <a:rPr lang="pt-BR" b="1" dirty="0" smtClean="0">
                <a:solidFill>
                  <a:schemeClr val="bg1"/>
                </a:solidFill>
              </a:rPr>
              <a:t> Para mitigar efeitos da situação crítica de escassez hídrica, atual (emergencial) e futura (estruturante)</a:t>
            </a:r>
          </a:p>
          <a:p>
            <a:endParaRPr lang="pt-BR" b="1" dirty="0" smtClean="0">
              <a:solidFill>
                <a:schemeClr val="bg1"/>
              </a:solidFill>
            </a:endParaRPr>
          </a:p>
          <a:p>
            <a:endParaRPr lang="pt-BR" b="1" dirty="0" smtClean="0">
              <a:solidFill>
                <a:schemeClr val="bg1"/>
              </a:solidFill>
            </a:endParaRPr>
          </a:p>
          <a:p>
            <a:r>
              <a:rPr lang="pt-BR" sz="2600" b="1" i="1" dirty="0" smtClean="0">
                <a:solidFill>
                  <a:schemeClr val="bg1"/>
                </a:solidFill>
              </a:rPr>
              <a:t>Existência de recursos ao final do estado de situação crítica de escassez hídrica</a:t>
            </a:r>
          </a:p>
          <a:p>
            <a:endParaRPr lang="pt-BR" b="1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BR" b="1" dirty="0" smtClean="0">
                <a:solidFill>
                  <a:schemeClr val="bg1"/>
                </a:solidFill>
              </a:rPr>
              <a:t> Autorização  para investimentos  futuros e, se for o caso, reposição dos custos adicionais da CAESB; e </a:t>
            </a:r>
          </a:p>
          <a:p>
            <a:pPr>
              <a:buFont typeface="Wingdings" pitchFamily="2" charset="2"/>
              <a:buChar char="Ø"/>
            </a:pPr>
            <a:r>
              <a:rPr lang="pt-BR" b="1" dirty="0" smtClean="0">
                <a:solidFill>
                  <a:schemeClr val="bg1"/>
                </a:solidFill>
              </a:rPr>
              <a:t>Possibilidade de reversão para a tarifa, reduzindo o próximo reajuste tarifário.</a:t>
            </a:r>
          </a:p>
          <a:p>
            <a:endParaRPr lang="pt-BR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endParaRPr lang="pt-BR" b="1" dirty="0" smtClean="0">
              <a:solidFill>
                <a:schemeClr val="bg1"/>
              </a:solidFill>
            </a:endParaRPr>
          </a:p>
          <a:p>
            <a:endParaRPr lang="pt-B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74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ogo_ADASA_2009_Hor_Colo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4624"/>
            <a:ext cx="25922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412776"/>
            <a:ext cx="3464412" cy="4869160"/>
          </a:xfrm>
          <a:prstGeom prst="rect">
            <a:avLst/>
          </a:prstGeom>
        </p:spPr>
      </p:pic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 de cantos arredondados 6"/>
          <p:cNvSpPr/>
          <p:nvPr/>
        </p:nvSpPr>
        <p:spPr>
          <a:xfrm>
            <a:off x="2915816" y="188640"/>
            <a:ext cx="5832648" cy="648072"/>
          </a:xfrm>
          <a:prstGeom prst="roundRect">
            <a:avLst/>
          </a:prstGeom>
          <a:solidFill>
            <a:srgbClr val="0103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 smtClean="0">
                <a:solidFill>
                  <a:schemeClr val="bg1"/>
                </a:solidFill>
              </a:rPr>
              <a:t>Principais aspectos da Resolução</a:t>
            </a:r>
            <a:endParaRPr lang="pt-BR" sz="3000" b="1" dirty="0">
              <a:solidFill>
                <a:schemeClr val="bg1"/>
              </a:solidFill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539552" y="1124744"/>
            <a:ext cx="8064896" cy="547260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600" b="1" i="1" dirty="0" smtClean="0">
                <a:solidFill>
                  <a:schemeClr val="bg1"/>
                </a:solidFill>
              </a:rPr>
              <a:t>Obrigações da Concessionária</a:t>
            </a:r>
          </a:p>
          <a:p>
            <a:endParaRPr lang="pt-BR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BR" b="1" dirty="0" smtClean="0">
                <a:solidFill>
                  <a:schemeClr val="bg1"/>
                </a:solidFill>
              </a:rPr>
              <a:t> prover atendimento específico às reclamações sobre a aplicação da Tarifa de Contingência;</a:t>
            </a:r>
          </a:p>
          <a:p>
            <a:pPr>
              <a:buFont typeface="Wingdings" pitchFamily="2" charset="2"/>
              <a:buChar char="Ø"/>
            </a:pPr>
            <a:endParaRPr lang="pt-BR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BR" b="1" dirty="0" smtClean="0">
                <a:solidFill>
                  <a:schemeClr val="bg1"/>
                </a:solidFill>
              </a:rPr>
              <a:t> promover campanhas e ações publicitárias, divulgando medidas de economia no uso da água, conscientizando o usuário quanto à necessidade de colaborar para a mitigação dos efeitos da crise hídrica;</a:t>
            </a:r>
          </a:p>
          <a:p>
            <a:pPr>
              <a:buFont typeface="Wingdings" pitchFamily="2" charset="2"/>
              <a:buChar char="Ø"/>
            </a:pPr>
            <a:endParaRPr lang="pt-BR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BR" b="1" dirty="0" smtClean="0">
                <a:solidFill>
                  <a:schemeClr val="bg1"/>
                </a:solidFill>
              </a:rPr>
              <a:t> discriminar, separadamente, nas faturas emitidas os valores faturados devido à tarifa de contingência;</a:t>
            </a:r>
          </a:p>
          <a:p>
            <a:pPr>
              <a:buFont typeface="Wingdings" pitchFamily="2" charset="2"/>
              <a:buChar char="Ø"/>
            </a:pPr>
            <a:endParaRPr lang="pt-BR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BR" b="1" dirty="0" smtClean="0">
                <a:solidFill>
                  <a:schemeClr val="bg1"/>
                </a:solidFill>
              </a:rPr>
              <a:t> manter registro contábil específico das receitas oriundas da aplicação das tarifas de contingência e demais operações relacionadas; dos custos operacionais e do controle patrimonial;</a:t>
            </a:r>
          </a:p>
          <a:p>
            <a:pPr>
              <a:buFont typeface="Wingdings" pitchFamily="2" charset="2"/>
              <a:buChar char="Ø"/>
            </a:pPr>
            <a:endParaRPr lang="pt-BR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pt-BR" b="1" dirty="0" smtClean="0">
                <a:solidFill>
                  <a:schemeClr val="bg1"/>
                </a:solidFill>
              </a:rPr>
              <a:t> divulgar, bimestralmente, na internet, as receitas oriundas desta tarifa e sua destinação, bem como a redução do consumo alcançada.</a:t>
            </a:r>
            <a:endParaRPr lang="pt-B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74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ogo_ADASA_2009_Hor_Colo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4624"/>
            <a:ext cx="25922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412776"/>
            <a:ext cx="3464412" cy="4869160"/>
          </a:xfrm>
          <a:prstGeom prst="rect">
            <a:avLst/>
          </a:prstGeom>
        </p:spPr>
      </p:pic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485546" y="1340767"/>
            <a:ext cx="8172908" cy="50167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400" b="1" u="sng" dirty="0" smtClean="0">
                <a:solidFill>
                  <a:schemeClr val="tx1"/>
                </a:solidFill>
              </a:rPr>
              <a:t>É imprescindível que todos reduzam o consumo de água</a:t>
            </a:r>
            <a:r>
              <a:rPr lang="pt-BR" sz="2400" b="1" dirty="0" smtClean="0">
                <a:solidFill>
                  <a:schemeClr val="tx1"/>
                </a:solidFill>
              </a:rPr>
              <a:t>. </a:t>
            </a:r>
          </a:p>
          <a:p>
            <a:endParaRPr lang="pt-BR" sz="2400" b="1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2400" b="1" dirty="0" smtClean="0">
                <a:solidFill>
                  <a:srgbClr val="FF0000"/>
                </a:solidFill>
              </a:rPr>
              <a:t>Meta – 15 % de redução no consumo</a:t>
            </a:r>
          </a:p>
          <a:p>
            <a:endParaRPr lang="pt-BR" sz="2400" b="1" dirty="0" smtClean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2400" b="1" dirty="0" smtClean="0">
                <a:solidFill>
                  <a:schemeClr val="tx1"/>
                </a:solidFill>
              </a:rPr>
              <a:t>Quem economizar </a:t>
            </a:r>
            <a:r>
              <a:rPr lang="pt-BR" sz="2400" b="1" dirty="0">
                <a:solidFill>
                  <a:schemeClr val="tx1"/>
                </a:solidFill>
              </a:rPr>
              <a:t>mais que 15</a:t>
            </a:r>
            <a:r>
              <a:rPr lang="pt-BR" sz="2400" b="1" dirty="0" smtClean="0">
                <a:solidFill>
                  <a:schemeClr val="tx1"/>
                </a:solidFill>
              </a:rPr>
              <a:t>%: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pt-BR" sz="2400" b="1" dirty="0" smtClean="0">
              <a:solidFill>
                <a:schemeClr val="tx1"/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pt-BR" sz="2200" b="1" dirty="0" smtClean="0">
                <a:solidFill>
                  <a:schemeClr val="tx1"/>
                </a:solidFill>
              </a:rPr>
              <a:t>Pagará </a:t>
            </a:r>
            <a:r>
              <a:rPr lang="pt-BR" sz="2200" b="1" dirty="0">
                <a:solidFill>
                  <a:schemeClr val="tx1"/>
                </a:solidFill>
              </a:rPr>
              <a:t>faturas com valores iguais ou inferiores àqueles pagos </a:t>
            </a:r>
            <a:r>
              <a:rPr lang="pt-BR" sz="2200" b="1" dirty="0" smtClean="0">
                <a:solidFill>
                  <a:schemeClr val="tx1"/>
                </a:solidFill>
              </a:rPr>
              <a:t>atualmente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pt-BR" sz="2200" b="1" dirty="0" smtClean="0">
                <a:solidFill>
                  <a:schemeClr val="tx1"/>
                </a:solidFill>
              </a:rPr>
              <a:t>Contribuirá consideravelmente para que não haja racionamento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pt-BR" sz="2200" b="1" dirty="0" smtClean="0">
                <a:solidFill>
                  <a:schemeClr val="tx1"/>
                </a:solidFill>
              </a:rPr>
              <a:t>Poderá receber o bônus, caso tenha consumido menos que no mesmo mês do ano anterior (Lei nº 4.341/2009)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pt-BR" sz="2200" b="1" dirty="0" smtClean="0">
                <a:solidFill>
                  <a:schemeClr val="tx1"/>
                </a:solidFill>
              </a:rPr>
              <a:t>Contribuirá para a mitigação dos efeitos da crise hídrica, proporcionando investimentos emergenciais e estruturantes</a:t>
            </a:r>
            <a:endParaRPr lang="pt-BR" sz="2200" b="1" dirty="0">
              <a:solidFill>
                <a:schemeClr val="tx1"/>
              </a:solidFill>
            </a:endParaRPr>
          </a:p>
        </p:txBody>
      </p:sp>
      <p:sp>
        <p:nvSpPr>
          <p:cNvPr id="10" name="Retângulo de cantos arredondados 9"/>
          <p:cNvSpPr/>
          <p:nvPr/>
        </p:nvSpPr>
        <p:spPr>
          <a:xfrm>
            <a:off x="2915816" y="188640"/>
            <a:ext cx="5832648" cy="64807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 smtClean="0">
                <a:solidFill>
                  <a:schemeClr val="tx1"/>
                </a:solidFill>
              </a:rPr>
              <a:t>Considerações Finais</a:t>
            </a:r>
            <a:endParaRPr lang="pt-BR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74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ogo_ADASA_2009_Hor_Colo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4624"/>
            <a:ext cx="25922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412776"/>
            <a:ext cx="3464412" cy="4869160"/>
          </a:xfrm>
          <a:prstGeom prst="rect">
            <a:avLst/>
          </a:prstGeom>
        </p:spPr>
      </p:pic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1308782" y="2636912"/>
            <a:ext cx="65264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45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Obrigado</a:t>
            </a:r>
          </a:p>
          <a:p>
            <a:pPr algn="ctr">
              <a:defRPr/>
            </a:pPr>
            <a:endParaRPr lang="pt-BR" sz="45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algn="ctr">
              <a:defRPr/>
            </a:pPr>
            <a:r>
              <a:rPr lang="pt-BR" sz="30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Cássio Leandro Cossenzo</a:t>
            </a:r>
          </a:p>
          <a:p>
            <a:pPr algn="ctr">
              <a:defRPr/>
            </a:pP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Coordenador de Estudos Econômicos</a:t>
            </a:r>
          </a:p>
          <a:p>
            <a:pPr algn="ctr">
              <a:defRPr/>
            </a:pPr>
            <a:r>
              <a:rPr lang="pt-BR" sz="24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c</a:t>
            </a: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assio.Leandro@adasa.df.gov.br</a:t>
            </a:r>
            <a:endParaRPr lang="pt-BR" sz="24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8670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ogo_ADASA_2009_Hor_Colo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4624"/>
            <a:ext cx="25922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412776"/>
            <a:ext cx="3464412" cy="4869160"/>
          </a:xfrm>
          <a:prstGeom prst="rect">
            <a:avLst/>
          </a:prstGeom>
        </p:spPr>
      </p:pic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467544" y="2492896"/>
            <a:ext cx="799288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pt-BR" sz="2600" b="1" dirty="0" smtClean="0">
                <a:latin typeface="Arial" charset="0"/>
              </a:rPr>
              <a:t>Sinalizar ao usuário a necessidade de redução do consumo de água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endParaRPr lang="pt-BR" sz="2600" b="1" dirty="0" smtClean="0">
              <a:latin typeface="Arial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pt-BR" sz="2600" b="1" dirty="0" smtClean="0">
                <a:latin typeface="Arial" charset="0"/>
              </a:rPr>
              <a:t>Manter os reservatórios em nível adequado ao abastecimento, até a chegada do período das chuvas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endParaRPr lang="pt-BR" sz="2600" b="1" dirty="0">
              <a:latin typeface="Arial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pt-BR" sz="2600" b="1" dirty="0" smtClean="0">
                <a:latin typeface="Arial" charset="0"/>
              </a:rPr>
              <a:t>Evitar o racionamento</a:t>
            </a:r>
          </a:p>
        </p:txBody>
      </p:sp>
      <p:sp>
        <p:nvSpPr>
          <p:cNvPr id="3" name="Retângulo de cantos arredondados 2"/>
          <p:cNvSpPr/>
          <p:nvPr/>
        </p:nvSpPr>
        <p:spPr>
          <a:xfrm>
            <a:off x="2191722" y="1116996"/>
            <a:ext cx="476055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/>
              <a:t>Principais Objetivos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77878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ogo_ADASA_2009_Hor_Colo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4624"/>
            <a:ext cx="25922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412776"/>
            <a:ext cx="3464412" cy="4869160"/>
          </a:xfrm>
          <a:prstGeom prst="rect">
            <a:avLst/>
          </a:prstGeom>
        </p:spPr>
      </p:pic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467544" y="2492896"/>
            <a:ext cx="799288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pt-BR" sz="3000" b="1" u="sng" dirty="0" smtClean="0">
                <a:latin typeface="Arial" charset="0"/>
              </a:rPr>
              <a:t>Previsão</a:t>
            </a:r>
            <a:r>
              <a:rPr lang="pt-BR" sz="3000" b="1" dirty="0" smtClean="0">
                <a:latin typeface="Arial" charset="0"/>
              </a:rPr>
              <a:t> de uma Tarifa de Contingência, quando o nível de um dos reservatórios (Descoberto ou Santa Maria) atingir           </a:t>
            </a:r>
            <a:r>
              <a:rPr lang="pt-BR" sz="3000" b="1" u="sng" dirty="0" smtClean="0">
                <a:latin typeface="Arial" charset="0"/>
              </a:rPr>
              <a:t>25% de seu volume útil</a:t>
            </a:r>
            <a:r>
              <a:rPr lang="pt-BR" sz="3000" b="1" dirty="0" smtClean="0">
                <a:latin typeface="Arial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endParaRPr lang="pt-BR" sz="3000" b="1" dirty="0" smtClean="0">
              <a:latin typeface="Arial" charset="0"/>
            </a:endParaRPr>
          </a:p>
        </p:txBody>
      </p:sp>
      <p:sp>
        <p:nvSpPr>
          <p:cNvPr id="3" name="Retângulo de cantos arredondados 2"/>
          <p:cNvSpPr/>
          <p:nvPr/>
        </p:nvSpPr>
        <p:spPr>
          <a:xfrm>
            <a:off x="2191722" y="1116996"/>
            <a:ext cx="476055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/>
              <a:t>Proposta</a:t>
            </a:r>
            <a:endParaRPr lang="pt-BR" sz="4000" b="1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1403648" y="4941168"/>
            <a:ext cx="6624736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/>
              <a:t>Se o nível dos reservatórios não chegar a 25% de seu volume útil não haverá cobrança de Tarifa de Contingência.</a:t>
            </a:r>
            <a:endParaRPr lang="pt-BR" sz="2600" b="1" dirty="0"/>
          </a:p>
        </p:txBody>
      </p:sp>
    </p:spTree>
    <p:extLst>
      <p:ext uri="{BB962C8B-B14F-4D97-AF65-F5344CB8AC3E}">
        <p14:creationId xmlns:p14="http://schemas.microsoft.com/office/powerpoint/2010/main" val="1306068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ogo_ADASA_2009_Hor_Colo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4624"/>
            <a:ext cx="25922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872208"/>
            <a:ext cx="3464412" cy="4869160"/>
          </a:xfrm>
          <a:prstGeom prst="rect">
            <a:avLst/>
          </a:prstGeom>
        </p:spPr>
      </p:pic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Diagrama 6"/>
          <p:cNvGraphicFramePr/>
          <p:nvPr>
            <p:extLst/>
          </p:nvPr>
        </p:nvGraphicFramePr>
        <p:xfrm>
          <a:off x="285720" y="285728"/>
          <a:ext cx="8553480" cy="1000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2" name="Retângulo 11"/>
          <p:cNvSpPr/>
          <p:nvPr/>
        </p:nvSpPr>
        <p:spPr>
          <a:xfrm>
            <a:off x="0" y="1340768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endParaRPr lang="pt-BR" dirty="0" smtClean="0"/>
          </a:p>
          <a:p>
            <a:pPr marL="285750" indent="-285750"/>
            <a:endParaRPr lang="pt-BR" dirty="0" smtClean="0"/>
          </a:p>
          <a:p>
            <a:pPr marL="285750" indent="-285750"/>
            <a:endParaRPr lang="pt-BR" dirty="0" smtClean="0"/>
          </a:p>
          <a:p>
            <a:pPr marL="285750" indent="-285750" algn="ctr"/>
            <a:r>
              <a:rPr lang="pt-BR" sz="3200" b="1" dirty="0" smtClean="0">
                <a:solidFill>
                  <a:schemeClr val="accent1">
                    <a:lumMod val="75000"/>
                  </a:schemeClr>
                </a:solidFill>
              </a:rPr>
              <a:t>Tarifa de Contingência:</a:t>
            </a:r>
          </a:p>
          <a:p>
            <a:pPr marL="285750" indent="-285750" algn="ctr"/>
            <a:r>
              <a:rPr lang="pt-BR" sz="3200" b="1" dirty="0" smtClean="0">
                <a:solidFill>
                  <a:schemeClr val="accent1">
                    <a:lumMod val="75000"/>
                  </a:schemeClr>
                </a:solidFill>
              </a:rPr>
              <a:t> percentual adicional sobre fatura de água</a:t>
            </a:r>
          </a:p>
          <a:p>
            <a:pPr algn="ctr"/>
            <a:r>
              <a:rPr lang="pt-BR" b="1" dirty="0" smtClean="0"/>
              <a:t>Percentual diferenciado por categoria</a:t>
            </a:r>
          </a:p>
          <a:p>
            <a:pPr algn="ctr"/>
            <a:endParaRPr lang="pt-BR" b="1" dirty="0" smtClean="0"/>
          </a:p>
          <a:p>
            <a:pPr algn="ctr"/>
            <a:endParaRPr lang="pt-BR" b="1" dirty="0" smtClean="0"/>
          </a:p>
          <a:p>
            <a:pPr algn="ctr"/>
            <a:r>
              <a:rPr lang="pt-BR" sz="2000" b="1" dirty="0" smtClean="0"/>
              <a:t>Se o usuário mantiver o consumo, haverá aumento de fatura</a:t>
            </a:r>
          </a:p>
          <a:p>
            <a:pPr algn="ctr"/>
            <a:r>
              <a:rPr lang="pt-BR" sz="2000" dirty="0" smtClean="0"/>
              <a:t>(exceto nos casos de consumo abaixo do mínimo – 10 m</a:t>
            </a:r>
            <a:r>
              <a:rPr lang="pt-BR" sz="2000" baseline="30000" dirty="0" smtClean="0"/>
              <a:t>3</a:t>
            </a:r>
            <a:r>
              <a:rPr lang="pt-BR" sz="2000" dirty="0" smtClean="0"/>
              <a:t>). </a:t>
            </a:r>
          </a:p>
          <a:p>
            <a:endParaRPr lang="pt-BR" sz="2000" b="1" dirty="0" smtClean="0"/>
          </a:p>
          <a:p>
            <a:pPr algn="ctr"/>
            <a:r>
              <a:rPr lang="pt-BR" sz="2400" b="1" dirty="0" smtClean="0"/>
              <a:t>Para manter ou reduzir o valor da fatura atual, o usuário terá de diminuir seu consumo</a:t>
            </a:r>
          </a:p>
          <a:p>
            <a:pPr algn="ctr"/>
            <a:endParaRPr lang="pt-BR" sz="2400" b="1" dirty="0" smtClean="0"/>
          </a:p>
          <a:p>
            <a:pPr algn="ctr"/>
            <a:r>
              <a:rPr lang="pt-BR" sz="2000" b="1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Indução à mudança de hábito</a:t>
            </a: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62472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ogo_ADASA_2009_Hor_Colo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4624"/>
            <a:ext cx="25922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412776"/>
            <a:ext cx="3464412" cy="4869160"/>
          </a:xfrm>
          <a:prstGeom prst="rect">
            <a:avLst/>
          </a:prstGeom>
        </p:spPr>
      </p:pic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o 13"/>
          <p:cNvGrpSpPr/>
          <p:nvPr/>
        </p:nvGrpSpPr>
        <p:grpSpPr>
          <a:xfrm>
            <a:off x="683568" y="1196752"/>
            <a:ext cx="7992888" cy="2736304"/>
            <a:chOff x="683568" y="1196752"/>
            <a:chExt cx="7992888" cy="4248472"/>
          </a:xfrm>
        </p:grpSpPr>
        <p:sp>
          <p:nvSpPr>
            <p:cNvPr id="7" name="Retângulo de cantos arredondados 6"/>
            <p:cNvSpPr/>
            <p:nvPr/>
          </p:nvSpPr>
          <p:spPr>
            <a:xfrm>
              <a:off x="683568" y="1196752"/>
              <a:ext cx="7992888" cy="4248472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683568" y="1412776"/>
              <a:ext cx="7992888" cy="7187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3200" b="1" dirty="0" smtClean="0"/>
                <a:t>Tarifa de Contingência</a:t>
              </a:r>
              <a:endParaRPr lang="pt-BR" sz="3200" b="1" dirty="0"/>
            </a:p>
          </p:txBody>
        </p:sp>
        <p:sp>
          <p:nvSpPr>
            <p:cNvPr id="11" name="Retângulo de cantos arredondados 10"/>
            <p:cNvSpPr/>
            <p:nvPr/>
          </p:nvSpPr>
          <p:spPr>
            <a:xfrm>
              <a:off x="827584" y="2276872"/>
              <a:ext cx="7704856" cy="864096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2400" b="1" dirty="0" smtClean="0"/>
                <a:t>Categoria Residencial Normal                   40%</a:t>
              </a:r>
              <a:endParaRPr lang="pt-BR" sz="2400" b="1" dirty="0"/>
            </a:p>
          </p:txBody>
        </p:sp>
        <p:sp>
          <p:nvSpPr>
            <p:cNvPr id="12" name="Retângulo de cantos arredondados 11"/>
            <p:cNvSpPr/>
            <p:nvPr/>
          </p:nvSpPr>
          <p:spPr>
            <a:xfrm>
              <a:off x="827584" y="3356992"/>
              <a:ext cx="7704856" cy="1728192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2400" b="1" dirty="0" smtClean="0"/>
                <a:t>Categoria Residencial Popular </a:t>
              </a:r>
            </a:p>
            <a:p>
              <a:r>
                <a:rPr lang="pt-BR" sz="2400" b="1" dirty="0" smtClean="0"/>
                <a:t>                                                                         20%</a:t>
              </a:r>
            </a:p>
            <a:p>
              <a:r>
                <a:rPr lang="pt-BR" sz="2400" b="1" dirty="0" smtClean="0"/>
                <a:t>Comercial, Industrial e Pública</a:t>
              </a:r>
              <a:endParaRPr lang="pt-BR" sz="2400" b="1" dirty="0"/>
            </a:p>
          </p:txBody>
        </p:sp>
      </p:grpSp>
      <p:sp>
        <p:nvSpPr>
          <p:cNvPr id="13" name="Retângulo de cantos arredondados 12"/>
          <p:cNvSpPr/>
          <p:nvPr/>
        </p:nvSpPr>
        <p:spPr>
          <a:xfrm>
            <a:off x="755319" y="4072190"/>
            <a:ext cx="7920880" cy="567821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/>
              <a:t>Aplicado somente sobre a Tarifa de Água</a:t>
            </a:r>
            <a:endParaRPr lang="pt-BR" sz="2600" b="1" dirty="0"/>
          </a:p>
        </p:txBody>
      </p:sp>
      <p:sp>
        <p:nvSpPr>
          <p:cNvPr id="15" name="Retângulo de cantos arredondados 14"/>
          <p:cNvSpPr/>
          <p:nvPr/>
        </p:nvSpPr>
        <p:spPr>
          <a:xfrm>
            <a:off x="759590" y="4779145"/>
            <a:ext cx="7920880" cy="171606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 smtClean="0">
                <a:solidFill>
                  <a:schemeClr val="tx1"/>
                </a:solidFill>
              </a:rPr>
              <a:t>85% dos usuários são atendidos pelos serviços de água e esgoto</a:t>
            </a:r>
          </a:p>
          <a:p>
            <a:pPr algn="ctr"/>
            <a:r>
              <a:rPr lang="pt-BR" sz="2200" b="1" dirty="0" smtClean="0">
                <a:solidFill>
                  <a:schemeClr val="tx1"/>
                </a:solidFill>
              </a:rPr>
              <a:t>Estes usuários, </a:t>
            </a:r>
            <a:r>
              <a:rPr lang="pt-BR" sz="2200" b="1" dirty="0">
                <a:solidFill>
                  <a:schemeClr val="tx1"/>
                </a:solidFill>
              </a:rPr>
              <a:t>quando  </a:t>
            </a:r>
            <a:r>
              <a:rPr lang="pt-BR" sz="2200" b="1" dirty="0" smtClean="0">
                <a:solidFill>
                  <a:schemeClr val="tx1"/>
                </a:solidFill>
              </a:rPr>
              <a:t>classificados na: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chemeClr val="tx1"/>
                </a:solidFill>
              </a:rPr>
              <a:t>Categoria </a:t>
            </a:r>
            <a:r>
              <a:rPr lang="pt-BR" sz="2000" b="1" dirty="0">
                <a:solidFill>
                  <a:schemeClr val="tx1"/>
                </a:solidFill>
              </a:rPr>
              <a:t>Residencial </a:t>
            </a:r>
            <a:r>
              <a:rPr lang="pt-BR" sz="2000" b="1" dirty="0" smtClean="0">
                <a:solidFill>
                  <a:schemeClr val="tx1"/>
                </a:solidFill>
              </a:rPr>
              <a:t>Normal, terão um </a:t>
            </a:r>
            <a:r>
              <a:rPr lang="pt-BR" sz="2000" b="1" u="sng" dirty="0" smtClean="0">
                <a:solidFill>
                  <a:schemeClr val="tx1"/>
                </a:solidFill>
              </a:rPr>
              <a:t>impacto de 20% na fatura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chemeClr val="tx1"/>
                </a:solidFill>
              </a:rPr>
              <a:t>Categoria Residencial Popular, Comercial, Industrial e Pública </a:t>
            </a:r>
            <a:r>
              <a:rPr lang="pt-BR" sz="2000" b="1" dirty="0">
                <a:solidFill>
                  <a:schemeClr val="tx1"/>
                </a:solidFill>
              </a:rPr>
              <a:t>terão um </a:t>
            </a:r>
            <a:r>
              <a:rPr lang="pt-BR" sz="2000" b="1" u="sng" dirty="0">
                <a:solidFill>
                  <a:schemeClr val="tx1"/>
                </a:solidFill>
              </a:rPr>
              <a:t>impacto de </a:t>
            </a:r>
            <a:r>
              <a:rPr lang="pt-BR" sz="2000" b="1" u="sng" dirty="0" smtClean="0">
                <a:solidFill>
                  <a:schemeClr val="tx1"/>
                </a:solidFill>
              </a:rPr>
              <a:t>10</a:t>
            </a:r>
            <a:r>
              <a:rPr lang="pt-BR" sz="2000" b="1" u="sng" dirty="0">
                <a:solidFill>
                  <a:schemeClr val="tx1"/>
                </a:solidFill>
              </a:rPr>
              <a:t>% na fatura</a:t>
            </a:r>
          </a:p>
        </p:txBody>
      </p:sp>
    </p:spTree>
    <p:extLst>
      <p:ext uri="{BB962C8B-B14F-4D97-AF65-F5344CB8AC3E}">
        <p14:creationId xmlns:p14="http://schemas.microsoft.com/office/powerpoint/2010/main" val="21187492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nimBg="1"/>
      <p:bldP spid="1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ogo_ADASA_2009_Hor_Colo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4624"/>
            <a:ext cx="25922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412776"/>
            <a:ext cx="3464412" cy="4869160"/>
          </a:xfrm>
          <a:prstGeom prst="rect">
            <a:avLst/>
          </a:prstGeom>
        </p:spPr>
      </p:pic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o 13"/>
          <p:cNvGrpSpPr/>
          <p:nvPr/>
        </p:nvGrpSpPr>
        <p:grpSpPr>
          <a:xfrm>
            <a:off x="155575" y="1073677"/>
            <a:ext cx="3480321" cy="6387771"/>
            <a:chOff x="155575" y="1073677"/>
            <a:chExt cx="3480321" cy="6387771"/>
          </a:xfrm>
        </p:grpSpPr>
        <p:pic>
          <p:nvPicPr>
            <p:cNvPr id="40962" name="Picture 2" descr="conta caesb_frent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55575" y="1073677"/>
              <a:ext cx="3264297" cy="6387771"/>
            </a:xfrm>
            <a:prstGeom prst="rect">
              <a:avLst/>
            </a:prstGeom>
            <a:noFill/>
          </p:spPr>
        </p:pic>
        <p:sp>
          <p:nvSpPr>
            <p:cNvPr id="7" name="CaixaDeTexto 6"/>
            <p:cNvSpPr txBox="1"/>
            <p:nvPr/>
          </p:nvSpPr>
          <p:spPr>
            <a:xfrm>
              <a:off x="189136" y="3475005"/>
              <a:ext cx="3129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b="1" dirty="0" smtClean="0"/>
                <a:t>Tarifa de água                                                55,15</a:t>
              </a:r>
            </a:p>
            <a:p>
              <a:r>
                <a:rPr lang="pt-BR" sz="1200" b="1" dirty="0" smtClean="0"/>
                <a:t>Tarifa de esgoto  100%                                55,15</a:t>
              </a:r>
            </a:p>
            <a:p>
              <a:endParaRPr lang="pt-BR" sz="1200" b="1" dirty="0" smtClean="0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2843062" y="2132856"/>
              <a:ext cx="504802" cy="33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b="1" dirty="0" smtClean="0"/>
                <a:t>15</a:t>
              </a:r>
              <a:endParaRPr lang="pt-BR" sz="1200" b="1" dirty="0"/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189136" y="2868372"/>
              <a:ext cx="31297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b="1" dirty="0" smtClean="0"/>
                <a:t> 0 - 10        10         1         10       2,86          28,60</a:t>
              </a:r>
            </a:p>
            <a:p>
              <a:r>
                <a:rPr lang="pt-BR" sz="1200" b="1" dirty="0" smtClean="0"/>
                <a:t>11 - 15                    1           5       5,31           26,55</a:t>
              </a: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2626291" y="5137447"/>
              <a:ext cx="100960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 b="1" dirty="0" smtClean="0"/>
                <a:t>110,30</a:t>
              </a:r>
              <a:endParaRPr lang="pt-BR" sz="1400" b="1" dirty="0"/>
            </a:p>
          </p:txBody>
        </p:sp>
      </p:grpSp>
      <p:sp>
        <p:nvSpPr>
          <p:cNvPr id="16" name="CaixaDeTexto 15"/>
          <p:cNvSpPr txBox="1"/>
          <p:nvPr/>
        </p:nvSpPr>
        <p:spPr>
          <a:xfrm>
            <a:off x="7524328" y="2060848"/>
            <a:ext cx="936104" cy="43088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chemeClr val="bg1"/>
                </a:solidFill>
              </a:rPr>
              <a:t>15 m</a:t>
            </a:r>
            <a:r>
              <a:rPr lang="pt-BR" sz="2200" b="1" baseline="30000" dirty="0" smtClean="0">
                <a:solidFill>
                  <a:schemeClr val="bg1"/>
                </a:solidFill>
              </a:rPr>
              <a:t>3</a:t>
            </a:r>
            <a:endParaRPr lang="pt-BR" sz="2200" b="1" baseline="30000" dirty="0">
              <a:solidFill>
                <a:schemeClr val="bg1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4572000" y="2060848"/>
            <a:ext cx="2736304" cy="43088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chemeClr val="bg1"/>
                </a:solidFill>
              </a:rPr>
              <a:t>Volume medido</a:t>
            </a:r>
            <a:endParaRPr lang="pt-BR" sz="2200" b="1" dirty="0">
              <a:solidFill>
                <a:schemeClr val="bg1"/>
              </a:solidFill>
            </a:endParaRPr>
          </a:p>
        </p:txBody>
      </p:sp>
      <p:cxnSp>
        <p:nvCxnSpPr>
          <p:cNvPr id="19" name="Conector de seta reta 18"/>
          <p:cNvCxnSpPr/>
          <p:nvPr/>
        </p:nvCxnSpPr>
        <p:spPr>
          <a:xfrm>
            <a:off x="3419872" y="2276872"/>
            <a:ext cx="1008112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7524328" y="3356992"/>
            <a:ext cx="864096" cy="43088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chemeClr val="bg1"/>
                </a:solidFill>
              </a:rPr>
              <a:t>55,15</a:t>
            </a:r>
            <a:endParaRPr lang="pt-BR" sz="2200" b="1" dirty="0">
              <a:solidFill>
                <a:schemeClr val="bg1"/>
              </a:solidFill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4572000" y="3356992"/>
            <a:ext cx="2736304" cy="43088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chemeClr val="bg1"/>
                </a:solidFill>
              </a:rPr>
              <a:t>Tarifa de água</a:t>
            </a:r>
            <a:endParaRPr lang="pt-BR" sz="2200" b="1" dirty="0">
              <a:solidFill>
                <a:schemeClr val="bg1"/>
              </a:solidFill>
            </a:endParaRPr>
          </a:p>
        </p:txBody>
      </p:sp>
      <p:cxnSp>
        <p:nvCxnSpPr>
          <p:cNvPr id="23" name="Conector de seta reta 22"/>
          <p:cNvCxnSpPr/>
          <p:nvPr/>
        </p:nvCxnSpPr>
        <p:spPr>
          <a:xfrm>
            <a:off x="3419872" y="3573016"/>
            <a:ext cx="1008112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7524328" y="5013176"/>
            <a:ext cx="1008112" cy="43088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chemeClr val="bg1"/>
                </a:solidFill>
              </a:rPr>
              <a:t>110,30</a:t>
            </a:r>
            <a:endParaRPr lang="pt-BR" sz="2200" b="1" dirty="0">
              <a:solidFill>
                <a:schemeClr val="bg1"/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4572000" y="5013176"/>
            <a:ext cx="2736304" cy="43088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chemeClr val="bg1"/>
                </a:solidFill>
              </a:rPr>
              <a:t>Total da Fatura</a:t>
            </a:r>
            <a:endParaRPr lang="pt-BR" sz="2200" b="1" dirty="0">
              <a:solidFill>
                <a:schemeClr val="bg1"/>
              </a:solidFill>
            </a:endParaRPr>
          </a:p>
        </p:txBody>
      </p:sp>
      <p:cxnSp>
        <p:nvCxnSpPr>
          <p:cNvPr id="26" name="Conector de seta reta 25"/>
          <p:cNvCxnSpPr/>
          <p:nvPr/>
        </p:nvCxnSpPr>
        <p:spPr>
          <a:xfrm>
            <a:off x="3419872" y="5229200"/>
            <a:ext cx="1008112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3563888" y="1052736"/>
            <a:ext cx="532859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tx1"/>
                </a:solidFill>
              </a:rPr>
              <a:t>Fatura atual 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3347864" y="188640"/>
            <a:ext cx="5580112" cy="646331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Usuário atendido pelos serviços de água e esgoto da Categoria Residencial Normal, com consumo de 15 m</a:t>
            </a:r>
            <a:r>
              <a:rPr lang="pt-BR" b="1" baseline="30000" dirty="0" smtClean="0">
                <a:solidFill>
                  <a:schemeClr val="bg1"/>
                </a:solidFill>
              </a:rPr>
              <a:t>3</a:t>
            </a:r>
            <a:endParaRPr lang="pt-B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74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1" grpId="0" animBg="1"/>
      <p:bldP spid="22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ogo_ADASA_2009_Hor_Colo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4624"/>
            <a:ext cx="25922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412776"/>
            <a:ext cx="3464412" cy="4869160"/>
          </a:xfrm>
          <a:prstGeom prst="rect">
            <a:avLst/>
          </a:prstGeom>
        </p:spPr>
      </p:pic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o 13"/>
          <p:cNvGrpSpPr/>
          <p:nvPr/>
        </p:nvGrpSpPr>
        <p:grpSpPr>
          <a:xfrm>
            <a:off x="155575" y="1073677"/>
            <a:ext cx="3480321" cy="6387771"/>
            <a:chOff x="155575" y="1073677"/>
            <a:chExt cx="3480321" cy="6387771"/>
          </a:xfrm>
        </p:grpSpPr>
        <p:pic>
          <p:nvPicPr>
            <p:cNvPr id="40962" name="Picture 2" descr="conta caesb_frent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55575" y="1073677"/>
              <a:ext cx="3264297" cy="6387771"/>
            </a:xfrm>
            <a:prstGeom prst="rect">
              <a:avLst/>
            </a:prstGeom>
            <a:noFill/>
          </p:spPr>
        </p:pic>
        <p:sp>
          <p:nvSpPr>
            <p:cNvPr id="7" name="CaixaDeTexto 6"/>
            <p:cNvSpPr txBox="1"/>
            <p:nvPr/>
          </p:nvSpPr>
          <p:spPr>
            <a:xfrm>
              <a:off x="189136" y="3475005"/>
              <a:ext cx="312977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b="1" dirty="0" smtClean="0"/>
                <a:t>Tarifa de água                                                55,15</a:t>
              </a:r>
            </a:p>
            <a:p>
              <a:r>
                <a:rPr lang="pt-BR" sz="1200" b="1" dirty="0" smtClean="0"/>
                <a:t>Tarifa de esgoto  100%                                55,15</a:t>
              </a:r>
            </a:p>
            <a:p>
              <a:endParaRPr lang="pt-BR" sz="1200" b="1" dirty="0" smtClean="0"/>
            </a:p>
            <a:p>
              <a:r>
                <a:rPr lang="pt-BR" sz="1200" b="1" dirty="0" smtClean="0"/>
                <a:t>Tarifa de Contingência (40%)                     22,06</a:t>
              </a:r>
              <a:endParaRPr lang="pt-BR" sz="1200" b="1" dirty="0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2843062" y="2132856"/>
              <a:ext cx="504802" cy="333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b="1" dirty="0" smtClean="0"/>
                <a:t>15</a:t>
              </a:r>
              <a:endParaRPr lang="pt-BR" sz="1200" b="1" dirty="0"/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189136" y="2868372"/>
              <a:ext cx="31297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b="1" dirty="0" smtClean="0"/>
                <a:t> 0 - 10        10         1         10       2,86          28,60</a:t>
              </a:r>
            </a:p>
            <a:p>
              <a:r>
                <a:rPr lang="pt-BR" sz="1200" b="1" dirty="0" smtClean="0"/>
                <a:t>11 - 15                    1           5       5,31           26,55</a:t>
              </a: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2626291" y="5137447"/>
              <a:ext cx="100960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 b="1" dirty="0" smtClean="0"/>
                <a:t>132,36</a:t>
              </a:r>
              <a:endParaRPr lang="pt-BR" sz="1400" b="1" dirty="0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7524328" y="2060848"/>
            <a:ext cx="936104" cy="43088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chemeClr val="bg1"/>
                </a:solidFill>
              </a:rPr>
              <a:t>15 m</a:t>
            </a:r>
            <a:r>
              <a:rPr lang="pt-BR" sz="2200" b="1" baseline="30000" dirty="0" smtClean="0">
                <a:solidFill>
                  <a:schemeClr val="bg1"/>
                </a:solidFill>
              </a:rPr>
              <a:t>3</a:t>
            </a:r>
            <a:endParaRPr lang="pt-BR" sz="2200" b="1" baseline="30000" dirty="0">
              <a:solidFill>
                <a:schemeClr val="bg1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4572000" y="2060848"/>
            <a:ext cx="2736304" cy="43088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chemeClr val="bg1"/>
                </a:solidFill>
              </a:rPr>
              <a:t>Volume medido</a:t>
            </a:r>
            <a:endParaRPr lang="pt-BR" sz="2200" b="1" dirty="0">
              <a:solidFill>
                <a:schemeClr val="bg1"/>
              </a:solidFill>
            </a:endParaRPr>
          </a:p>
        </p:txBody>
      </p:sp>
      <p:cxnSp>
        <p:nvCxnSpPr>
          <p:cNvPr id="17" name="Conector de seta reta 16"/>
          <p:cNvCxnSpPr/>
          <p:nvPr/>
        </p:nvCxnSpPr>
        <p:spPr>
          <a:xfrm>
            <a:off x="3419872" y="2276872"/>
            <a:ext cx="1008112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>
            <a:off x="7524328" y="3356992"/>
            <a:ext cx="864096" cy="43088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chemeClr val="bg1"/>
                </a:solidFill>
              </a:rPr>
              <a:t>55,15</a:t>
            </a:r>
            <a:endParaRPr lang="pt-BR" sz="2200" b="1" dirty="0">
              <a:solidFill>
                <a:schemeClr val="bg1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4572000" y="3356992"/>
            <a:ext cx="2736304" cy="43088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chemeClr val="bg1"/>
                </a:solidFill>
              </a:rPr>
              <a:t>Tarifa de água</a:t>
            </a:r>
            <a:endParaRPr lang="pt-BR" sz="2200" b="1" dirty="0">
              <a:solidFill>
                <a:schemeClr val="bg1"/>
              </a:solidFill>
            </a:endParaRPr>
          </a:p>
        </p:txBody>
      </p:sp>
      <p:cxnSp>
        <p:nvCxnSpPr>
          <p:cNvPr id="20" name="Conector de seta reta 19"/>
          <p:cNvCxnSpPr/>
          <p:nvPr/>
        </p:nvCxnSpPr>
        <p:spPr>
          <a:xfrm>
            <a:off x="3419872" y="3573016"/>
            <a:ext cx="1008112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7524328" y="5013176"/>
            <a:ext cx="1008112" cy="43088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chemeClr val="bg1"/>
                </a:solidFill>
              </a:rPr>
              <a:t>132,36</a:t>
            </a:r>
            <a:endParaRPr lang="pt-BR" sz="2200" b="1" dirty="0">
              <a:solidFill>
                <a:schemeClr val="bg1"/>
              </a:solidFill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4572000" y="5013176"/>
            <a:ext cx="2736304" cy="43088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chemeClr val="bg1"/>
                </a:solidFill>
              </a:rPr>
              <a:t>Total da Fatura</a:t>
            </a:r>
            <a:endParaRPr lang="pt-BR" sz="2200" b="1" dirty="0">
              <a:solidFill>
                <a:schemeClr val="bg1"/>
              </a:solidFill>
            </a:endParaRPr>
          </a:p>
        </p:txBody>
      </p:sp>
      <p:cxnSp>
        <p:nvCxnSpPr>
          <p:cNvPr id="23" name="Conector de seta reta 22"/>
          <p:cNvCxnSpPr/>
          <p:nvPr/>
        </p:nvCxnSpPr>
        <p:spPr>
          <a:xfrm>
            <a:off x="3419872" y="5229200"/>
            <a:ext cx="1008112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3563888" y="1052736"/>
            <a:ext cx="5328592" cy="4924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600" b="1" dirty="0" smtClean="0">
                <a:solidFill>
                  <a:schemeClr val="bg1"/>
                </a:solidFill>
              </a:rPr>
              <a:t>Fatura com Tarifa de Contingência 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7524328" y="3933056"/>
            <a:ext cx="864096" cy="43088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chemeClr val="bg1"/>
                </a:solidFill>
              </a:rPr>
              <a:t>22,06</a:t>
            </a:r>
            <a:endParaRPr lang="pt-BR" sz="2200" b="1" dirty="0">
              <a:solidFill>
                <a:schemeClr val="bg1"/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4572000" y="3933056"/>
            <a:ext cx="2880320" cy="43088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chemeClr val="bg1"/>
                </a:solidFill>
              </a:rPr>
              <a:t>Tarifa de Contingência</a:t>
            </a:r>
            <a:endParaRPr lang="pt-BR" sz="2200" b="1" dirty="0">
              <a:solidFill>
                <a:schemeClr val="bg1"/>
              </a:solidFill>
            </a:endParaRPr>
          </a:p>
        </p:txBody>
      </p:sp>
      <p:cxnSp>
        <p:nvCxnSpPr>
          <p:cNvPr id="27" name="Conector de seta reta 26"/>
          <p:cNvCxnSpPr/>
          <p:nvPr/>
        </p:nvCxnSpPr>
        <p:spPr>
          <a:xfrm>
            <a:off x="3419872" y="4149080"/>
            <a:ext cx="1008112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ixaDeTexto 27"/>
          <p:cNvSpPr txBox="1"/>
          <p:nvPr/>
        </p:nvSpPr>
        <p:spPr>
          <a:xfrm>
            <a:off x="3347864" y="188640"/>
            <a:ext cx="5580112" cy="646331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Usuário atendido pelos serviços de água e esgoto da Categoria Residencial Normal, com consumo de 15 m</a:t>
            </a:r>
            <a:r>
              <a:rPr lang="pt-BR" b="1" baseline="30000" dirty="0" smtClean="0">
                <a:solidFill>
                  <a:schemeClr val="bg1"/>
                </a:solidFill>
              </a:rPr>
              <a:t>3</a:t>
            </a:r>
            <a:endParaRPr lang="pt-BR" b="1" dirty="0">
              <a:solidFill>
                <a:schemeClr val="bg1"/>
              </a:solidFill>
            </a:endParaRPr>
          </a:p>
        </p:txBody>
      </p:sp>
      <p:cxnSp>
        <p:nvCxnSpPr>
          <p:cNvPr id="30" name="Conector angulado 29"/>
          <p:cNvCxnSpPr>
            <a:stCxn id="18" idx="3"/>
          </p:cNvCxnSpPr>
          <p:nvPr/>
        </p:nvCxnSpPr>
        <p:spPr>
          <a:xfrm flipH="1" flipV="1">
            <a:off x="7668344" y="2924944"/>
            <a:ext cx="720080" cy="647492"/>
          </a:xfrm>
          <a:prstGeom prst="bentConnector3">
            <a:avLst>
              <a:gd name="adj1" fmla="val -31746"/>
            </a:avLst>
          </a:prstGeom>
          <a:ln w="38100">
            <a:solidFill>
              <a:srgbClr val="010347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ixaDeTexto 32"/>
          <p:cNvSpPr txBox="1"/>
          <p:nvPr/>
        </p:nvSpPr>
        <p:spPr>
          <a:xfrm>
            <a:off x="4644008" y="2708920"/>
            <a:ext cx="3015952" cy="43088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chemeClr val="bg1"/>
                </a:solidFill>
              </a:rPr>
              <a:t>40% da Tarifa de água</a:t>
            </a:r>
            <a:endParaRPr lang="pt-BR" sz="2200" b="1" dirty="0">
              <a:solidFill>
                <a:schemeClr val="bg1"/>
              </a:solidFill>
            </a:endParaRPr>
          </a:p>
        </p:txBody>
      </p:sp>
      <p:sp>
        <p:nvSpPr>
          <p:cNvPr id="34" name="Retângulo de cantos arredondados 33"/>
          <p:cNvSpPr/>
          <p:nvPr/>
        </p:nvSpPr>
        <p:spPr>
          <a:xfrm>
            <a:off x="4355976" y="5733256"/>
            <a:ext cx="4176464" cy="792088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/>
              <a:t>Impacto real de 20% para o usuário</a:t>
            </a:r>
            <a:endParaRPr lang="pt-BR" sz="2000" b="1" dirty="0"/>
          </a:p>
        </p:txBody>
      </p:sp>
      <p:sp>
        <p:nvSpPr>
          <p:cNvPr id="29" name="Retângulo de cantos arredondados 28"/>
          <p:cNvSpPr/>
          <p:nvPr/>
        </p:nvSpPr>
        <p:spPr>
          <a:xfrm>
            <a:off x="395536" y="5661248"/>
            <a:ext cx="2943944" cy="792088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/>
              <a:t>Valor anterior: R$ 110,30</a:t>
            </a:r>
          </a:p>
          <a:p>
            <a:pPr algn="ctr"/>
            <a:r>
              <a:rPr lang="pt-BR" sz="2000" b="1" dirty="0" smtClean="0"/>
              <a:t>Valor atual: 132,36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211874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5" grpId="0" animBg="1"/>
      <p:bldP spid="26" grpId="0" animBg="1"/>
      <p:bldP spid="33" grpId="0" animBg="1"/>
      <p:bldP spid="34" grpId="0" build="p" animBg="1"/>
      <p:bldP spid="29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ogo_ADASA_2009_Hor_Colo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4624"/>
            <a:ext cx="25922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412776"/>
            <a:ext cx="3464412" cy="4869160"/>
          </a:xfrm>
          <a:prstGeom prst="rect">
            <a:avLst/>
          </a:prstGeom>
        </p:spPr>
      </p:pic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o 13"/>
          <p:cNvGrpSpPr/>
          <p:nvPr/>
        </p:nvGrpSpPr>
        <p:grpSpPr>
          <a:xfrm>
            <a:off x="155575" y="1073677"/>
            <a:ext cx="3480321" cy="6387771"/>
            <a:chOff x="155575" y="1073677"/>
            <a:chExt cx="3480321" cy="6387771"/>
          </a:xfrm>
        </p:grpSpPr>
        <p:pic>
          <p:nvPicPr>
            <p:cNvPr id="40962" name="Picture 2" descr="conta caesb_frente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55575" y="1073677"/>
              <a:ext cx="3264297" cy="6387771"/>
            </a:xfrm>
            <a:prstGeom prst="rect">
              <a:avLst/>
            </a:prstGeom>
            <a:noFill/>
          </p:spPr>
        </p:pic>
        <p:sp>
          <p:nvSpPr>
            <p:cNvPr id="7" name="CaixaDeTexto 6"/>
            <p:cNvSpPr txBox="1"/>
            <p:nvPr/>
          </p:nvSpPr>
          <p:spPr>
            <a:xfrm>
              <a:off x="189136" y="3475005"/>
              <a:ext cx="312977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b="1" dirty="0" smtClean="0"/>
                <a:t>Tarifa de água                                                44,53</a:t>
              </a:r>
            </a:p>
            <a:p>
              <a:r>
                <a:rPr lang="pt-BR" sz="1200" b="1" dirty="0" smtClean="0"/>
                <a:t>Tarifa de esgoto  100%                                44,53</a:t>
              </a:r>
            </a:p>
            <a:p>
              <a:endParaRPr lang="pt-BR" sz="1200" b="1" dirty="0" smtClean="0"/>
            </a:p>
            <a:p>
              <a:r>
                <a:rPr lang="pt-BR" sz="1200" b="1" dirty="0" smtClean="0"/>
                <a:t>Tarifa de Contingência (40%)                     17,81</a:t>
              </a:r>
              <a:endParaRPr lang="pt-BR" sz="1200" b="1" dirty="0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2843062" y="2132856"/>
              <a:ext cx="5048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b="1" dirty="0" smtClean="0"/>
                <a:t>13</a:t>
              </a:r>
              <a:endParaRPr lang="pt-BR" sz="1200" b="1" dirty="0"/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189136" y="2868372"/>
              <a:ext cx="31297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b="1" dirty="0" smtClean="0"/>
                <a:t> 0 - 10        10         1         10       2,86          28,60</a:t>
              </a:r>
            </a:p>
            <a:p>
              <a:r>
                <a:rPr lang="pt-BR" sz="1200" b="1" dirty="0" smtClean="0"/>
                <a:t>11 - 15                    1           3       5,31           15,93</a:t>
              </a: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2626291" y="5137447"/>
              <a:ext cx="100960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 b="1" dirty="0" smtClean="0"/>
                <a:t>106,87</a:t>
              </a:r>
              <a:endParaRPr lang="pt-BR" sz="1400" b="1" dirty="0"/>
            </a:p>
          </p:txBody>
        </p:sp>
      </p:grpSp>
      <p:sp>
        <p:nvSpPr>
          <p:cNvPr id="17" name="CaixaDeTexto 16"/>
          <p:cNvSpPr txBox="1"/>
          <p:nvPr/>
        </p:nvSpPr>
        <p:spPr>
          <a:xfrm>
            <a:off x="3347864" y="188640"/>
            <a:ext cx="5580112" cy="646331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Usuário atendido pelos serviços de água e esgoto da Categoria Residencial Normal, com consumo de 15 m</a:t>
            </a:r>
            <a:r>
              <a:rPr lang="pt-BR" b="1" baseline="30000" dirty="0" smtClean="0">
                <a:solidFill>
                  <a:schemeClr val="bg1"/>
                </a:solidFill>
              </a:rPr>
              <a:t>3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7524328" y="2060848"/>
            <a:ext cx="864096" cy="43088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chemeClr val="bg1"/>
                </a:solidFill>
              </a:rPr>
              <a:t>13 m</a:t>
            </a:r>
            <a:r>
              <a:rPr lang="pt-BR" sz="2200" b="1" baseline="30000" dirty="0" smtClean="0">
                <a:solidFill>
                  <a:schemeClr val="bg1"/>
                </a:solidFill>
              </a:rPr>
              <a:t>3</a:t>
            </a:r>
            <a:endParaRPr lang="pt-BR" sz="2200" b="1" baseline="30000" dirty="0">
              <a:solidFill>
                <a:schemeClr val="bg1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4572000" y="2060848"/>
            <a:ext cx="2736304" cy="43088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chemeClr val="bg1"/>
                </a:solidFill>
              </a:rPr>
              <a:t>Volume medido</a:t>
            </a:r>
            <a:endParaRPr lang="pt-BR" sz="2200" b="1" dirty="0">
              <a:solidFill>
                <a:schemeClr val="bg1"/>
              </a:solidFill>
            </a:endParaRPr>
          </a:p>
        </p:txBody>
      </p:sp>
      <p:cxnSp>
        <p:nvCxnSpPr>
          <p:cNvPr id="20" name="Conector de seta reta 19"/>
          <p:cNvCxnSpPr/>
          <p:nvPr/>
        </p:nvCxnSpPr>
        <p:spPr>
          <a:xfrm>
            <a:off x="3419872" y="2276872"/>
            <a:ext cx="1008112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7524328" y="3356992"/>
            <a:ext cx="864096" cy="43088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chemeClr val="bg1"/>
                </a:solidFill>
              </a:rPr>
              <a:t>44,53</a:t>
            </a:r>
            <a:endParaRPr lang="pt-BR" sz="2200" b="1" dirty="0">
              <a:solidFill>
                <a:schemeClr val="bg1"/>
              </a:solidFill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4572000" y="3356992"/>
            <a:ext cx="2736304" cy="43088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chemeClr val="bg1"/>
                </a:solidFill>
              </a:rPr>
              <a:t>Tarifa de água</a:t>
            </a:r>
            <a:endParaRPr lang="pt-BR" sz="2200" b="1" dirty="0">
              <a:solidFill>
                <a:schemeClr val="bg1"/>
              </a:solidFill>
            </a:endParaRPr>
          </a:p>
        </p:txBody>
      </p:sp>
      <p:cxnSp>
        <p:nvCxnSpPr>
          <p:cNvPr id="23" name="Conector de seta reta 22"/>
          <p:cNvCxnSpPr/>
          <p:nvPr/>
        </p:nvCxnSpPr>
        <p:spPr>
          <a:xfrm>
            <a:off x="3419872" y="3573016"/>
            <a:ext cx="1008112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7524328" y="5013176"/>
            <a:ext cx="1008112" cy="43088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chemeClr val="bg1"/>
                </a:solidFill>
              </a:rPr>
              <a:t>106,87</a:t>
            </a:r>
            <a:endParaRPr lang="pt-BR" sz="2200" b="1" dirty="0">
              <a:solidFill>
                <a:schemeClr val="bg1"/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4572000" y="5013176"/>
            <a:ext cx="2736304" cy="43088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chemeClr val="bg1"/>
                </a:solidFill>
              </a:rPr>
              <a:t>Total da Fatura</a:t>
            </a:r>
            <a:endParaRPr lang="pt-BR" sz="2200" b="1" dirty="0">
              <a:solidFill>
                <a:schemeClr val="bg1"/>
              </a:solidFill>
            </a:endParaRPr>
          </a:p>
        </p:txBody>
      </p:sp>
      <p:cxnSp>
        <p:nvCxnSpPr>
          <p:cNvPr id="26" name="Conector de seta reta 25"/>
          <p:cNvCxnSpPr/>
          <p:nvPr/>
        </p:nvCxnSpPr>
        <p:spPr>
          <a:xfrm>
            <a:off x="3419872" y="5229200"/>
            <a:ext cx="1008112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3491880" y="1052736"/>
            <a:ext cx="5328592" cy="738664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100" b="1" dirty="0" smtClean="0">
                <a:solidFill>
                  <a:schemeClr val="bg1"/>
                </a:solidFill>
              </a:rPr>
              <a:t>Fatura com Tarifa de Contingência e </a:t>
            </a:r>
          </a:p>
          <a:p>
            <a:pPr algn="ctr"/>
            <a:r>
              <a:rPr lang="pt-BR" sz="2100" b="1" dirty="0" smtClean="0">
                <a:solidFill>
                  <a:schemeClr val="bg1"/>
                </a:solidFill>
              </a:rPr>
              <a:t>Economia de 15%  no consumo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7524328" y="3933056"/>
            <a:ext cx="864096" cy="43088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chemeClr val="bg1"/>
                </a:solidFill>
              </a:rPr>
              <a:t>17,81</a:t>
            </a:r>
            <a:endParaRPr lang="pt-BR" sz="2200" b="1" dirty="0">
              <a:solidFill>
                <a:schemeClr val="bg1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4572000" y="3933056"/>
            <a:ext cx="2880320" cy="43088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chemeClr val="bg1"/>
                </a:solidFill>
              </a:rPr>
              <a:t>Tarifa de Contingência</a:t>
            </a:r>
            <a:endParaRPr lang="pt-BR" sz="2200" b="1" dirty="0">
              <a:solidFill>
                <a:schemeClr val="bg1"/>
              </a:solidFill>
            </a:endParaRPr>
          </a:p>
        </p:txBody>
      </p:sp>
      <p:cxnSp>
        <p:nvCxnSpPr>
          <p:cNvPr id="30" name="Conector de seta reta 29"/>
          <p:cNvCxnSpPr/>
          <p:nvPr/>
        </p:nvCxnSpPr>
        <p:spPr>
          <a:xfrm>
            <a:off x="3419872" y="4149080"/>
            <a:ext cx="1008112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angulado 31"/>
          <p:cNvCxnSpPr/>
          <p:nvPr/>
        </p:nvCxnSpPr>
        <p:spPr>
          <a:xfrm rot="16200000" flipH="1">
            <a:off x="4716016" y="2492896"/>
            <a:ext cx="504056" cy="504056"/>
          </a:xfrm>
          <a:prstGeom prst="bentConnector3">
            <a:avLst>
              <a:gd name="adj1" fmla="val 100237"/>
            </a:avLst>
          </a:prstGeom>
          <a:ln w="38100">
            <a:solidFill>
              <a:srgbClr val="010347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ixaDeTexto 34"/>
          <p:cNvSpPr txBox="1"/>
          <p:nvPr/>
        </p:nvSpPr>
        <p:spPr>
          <a:xfrm>
            <a:off x="5292080" y="2708920"/>
            <a:ext cx="2736304" cy="43088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chemeClr val="bg1"/>
                </a:solidFill>
              </a:rPr>
              <a:t>Redução de 2 m</a:t>
            </a:r>
            <a:r>
              <a:rPr lang="pt-BR" sz="2200" b="1" baseline="30000" dirty="0" smtClean="0">
                <a:solidFill>
                  <a:schemeClr val="bg1"/>
                </a:solidFill>
              </a:rPr>
              <a:t>3</a:t>
            </a:r>
            <a:endParaRPr lang="pt-BR" sz="2200" b="1" baseline="30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74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1" grpId="0" animBg="1"/>
      <p:bldP spid="22" grpId="0" animBg="1"/>
      <p:bldP spid="24" grpId="0" animBg="1"/>
      <p:bldP spid="25" grpId="0" animBg="1"/>
      <p:bldP spid="28" grpId="0" animBg="1"/>
      <p:bldP spid="29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412776"/>
            <a:ext cx="3464412" cy="4869160"/>
          </a:xfrm>
          <a:prstGeom prst="rect">
            <a:avLst/>
          </a:prstGeom>
        </p:spPr>
      </p:pic>
      <p:grpSp>
        <p:nvGrpSpPr>
          <p:cNvPr id="23" name="Grupo 22"/>
          <p:cNvGrpSpPr/>
          <p:nvPr/>
        </p:nvGrpSpPr>
        <p:grpSpPr>
          <a:xfrm>
            <a:off x="155575" y="1073677"/>
            <a:ext cx="3480321" cy="6387771"/>
            <a:chOff x="155575" y="1073677"/>
            <a:chExt cx="3480321" cy="6387771"/>
          </a:xfrm>
        </p:grpSpPr>
        <p:grpSp>
          <p:nvGrpSpPr>
            <p:cNvPr id="9" name="Grupo 8"/>
            <p:cNvGrpSpPr/>
            <p:nvPr/>
          </p:nvGrpSpPr>
          <p:grpSpPr>
            <a:xfrm>
              <a:off x="155575" y="1073677"/>
              <a:ext cx="3480321" cy="6387771"/>
              <a:chOff x="155575" y="1073677"/>
              <a:chExt cx="3480321" cy="6387771"/>
            </a:xfrm>
          </p:grpSpPr>
          <p:pic>
            <p:nvPicPr>
              <p:cNvPr id="10" name="Picture 2" descr="conta caesb_frent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55575" y="1073677"/>
                <a:ext cx="3264297" cy="6387771"/>
              </a:xfrm>
              <a:prstGeom prst="rect">
                <a:avLst/>
              </a:prstGeom>
              <a:noFill/>
            </p:spPr>
          </p:pic>
          <p:sp>
            <p:nvSpPr>
              <p:cNvPr id="11" name="CaixaDeTexto 10"/>
              <p:cNvSpPr txBox="1"/>
              <p:nvPr/>
            </p:nvSpPr>
            <p:spPr>
              <a:xfrm>
                <a:off x="189136" y="3475005"/>
                <a:ext cx="31297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b="1" dirty="0" smtClean="0"/>
                  <a:t>Tarifa de água                                                55,15</a:t>
                </a:r>
              </a:p>
              <a:p>
                <a:r>
                  <a:rPr lang="pt-BR" sz="1200" b="1" dirty="0" smtClean="0"/>
                  <a:t>Tarifa de esgoto  100%                                55,15</a:t>
                </a:r>
              </a:p>
              <a:p>
                <a:endParaRPr lang="pt-BR" sz="1200" b="1" dirty="0" smtClean="0"/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2843062" y="2132856"/>
                <a:ext cx="504802" cy="333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b="1" dirty="0" smtClean="0"/>
                  <a:t>15</a:t>
                </a:r>
                <a:endParaRPr lang="pt-BR" sz="1200" b="1" dirty="0"/>
              </a:p>
            </p:txBody>
          </p:sp>
          <p:sp>
            <p:nvSpPr>
              <p:cNvPr id="13" name="CaixaDeTexto 12"/>
              <p:cNvSpPr txBox="1"/>
              <p:nvPr/>
            </p:nvSpPr>
            <p:spPr>
              <a:xfrm>
                <a:off x="189136" y="2868372"/>
                <a:ext cx="312977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b="1" dirty="0" smtClean="0"/>
                  <a:t> 0 - 10        10         1         10       2,86          28,60</a:t>
                </a:r>
              </a:p>
              <a:p>
                <a:r>
                  <a:rPr lang="pt-BR" sz="1200" b="1" dirty="0" smtClean="0"/>
                  <a:t>11 - 15                    1           5       5,31           26,55</a:t>
                </a:r>
              </a:p>
            </p:txBody>
          </p:sp>
          <p:sp>
            <p:nvSpPr>
              <p:cNvPr id="14" name="CaixaDeTexto 13"/>
              <p:cNvSpPr txBox="1"/>
              <p:nvPr/>
            </p:nvSpPr>
            <p:spPr>
              <a:xfrm>
                <a:off x="2626291" y="5137447"/>
                <a:ext cx="100960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400" b="1" dirty="0" smtClean="0"/>
                  <a:t>110,30</a:t>
                </a:r>
                <a:endParaRPr lang="pt-BR" sz="1400" b="1" dirty="0"/>
              </a:p>
            </p:txBody>
          </p:sp>
        </p:grpSp>
        <p:sp>
          <p:nvSpPr>
            <p:cNvPr id="22" name="CaixaDeTexto 21"/>
            <p:cNvSpPr txBox="1"/>
            <p:nvPr/>
          </p:nvSpPr>
          <p:spPr>
            <a:xfrm>
              <a:off x="179512" y="1115452"/>
              <a:ext cx="3384376" cy="369332"/>
            </a:xfrm>
            <a:prstGeom prst="rect">
              <a:avLst/>
            </a:prstGeom>
            <a:solidFill>
              <a:srgbClr val="010347"/>
            </a:solidFill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/>
                  </a:solidFill>
                </a:rPr>
                <a:t>Conta sem Tarifa de Contingência </a:t>
              </a:r>
              <a:endParaRPr lang="pt-BR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" name="Grupo 24"/>
          <p:cNvGrpSpPr/>
          <p:nvPr/>
        </p:nvGrpSpPr>
        <p:grpSpPr>
          <a:xfrm>
            <a:off x="5364088" y="1052736"/>
            <a:ext cx="3480321" cy="6387771"/>
            <a:chOff x="5364088" y="1052736"/>
            <a:chExt cx="3480321" cy="6387771"/>
          </a:xfrm>
        </p:grpSpPr>
        <p:grpSp>
          <p:nvGrpSpPr>
            <p:cNvPr id="15" name="Grupo 13"/>
            <p:cNvGrpSpPr/>
            <p:nvPr/>
          </p:nvGrpSpPr>
          <p:grpSpPr>
            <a:xfrm>
              <a:off x="5364088" y="1052736"/>
              <a:ext cx="3480321" cy="6387771"/>
              <a:chOff x="155575" y="1073677"/>
              <a:chExt cx="3480321" cy="6387771"/>
            </a:xfrm>
          </p:grpSpPr>
          <p:pic>
            <p:nvPicPr>
              <p:cNvPr id="16" name="Picture 2" descr="conta caesb_frente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55575" y="1073677"/>
                <a:ext cx="3264297" cy="6387771"/>
              </a:xfrm>
              <a:prstGeom prst="rect">
                <a:avLst/>
              </a:prstGeom>
              <a:noFill/>
            </p:spPr>
          </p:pic>
          <p:sp>
            <p:nvSpPr>
              <p:cNvPr id="17" name="CaixaDeTexto 16"/>
              <p:cNvSpPr txBox="1"/>
              <p:nvPr/>
            </p:nvSpPr>
            <p:spPr>
              <a:xfrm>
                <a:off x="189136" y="3475005"/>
                <a:ext cx="312977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b="1" dirty="0" smtClean="0"/>
                  <a:t>Tarifa de água                                                44,53</a:t>
                </a:r>
              </a:p>
              <a:p>
                <a:r>
                  <a:rPr lang="pt-BR" sz="1200" b="1" dirty="0" smtClean="0"/>
                  <a:t>Tarifa de esgoto  100%                                44,53</a:t>
                </a:r>
              </a:p>
              <a:p>
                <a:endParaRPr lang="pt-BR" sz="1200" b="1" dirty="0" smtClean="0"/>
              </a:p>
              <a:p>
                <a:r>
                  <a:rPr lang="pt-BR" sz="1200" b="1" dirty="0" smtClean="0"/>
                  <a:t>Tarifa de Contingência (40%)                     17,81</a:t>
                </a:r>
                <a:endParaRPr lang="pt-BR" sz="1200" b="1" dirty="0"/>
              </a:p>
            </p:txBody>
          </p:sp>
          <p:sp>
            <p:nvSpPr>
              <p:cNvPr id="18" name="CaixaDeTexto 17"/>
              <p:cNvSpPr txBox="1"/>
              <p:nvPr/>
            </p:nvSpPr>
            <p:spPr>
              <a:xfrm>
                <a:off x="2843062" y="2132856"/>
                <a:ext cx="50480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b="1" dirty="0" smtClean="0"/>
                  <a:t>13</a:t>
                </a:r>
                <a:endParaRPr lang="pt-BR" sz="1200" b="1" dirty="0"/>
              </a:p>
            </p:txBody>
          </p:sp>
          <p:sp>
            <p:nvSpPr>
              <p:cNvPr id="19" name="CaixaDeTexto 18"/>
              <p:cNvSpPr txBox="1"/>
              <p:nvPr/>
            </p:nvSpPr>
            <p:spPr>
              <a:xfrm>
                <a:off x="189136" y="2868372"/>
                <a:ext cx="312977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b="1" dirty="0" smtClean="0"/>
                  <a:t> 0 - 10        10         1         10       2,86          28,60</a:t>
                </a:r>
              </a:p>
              <a:p>
                <a:r>
                  <a:rPr lang="pt-BR" sz="1200" b="1" dirty="0" smtClean="0"/>
                  <a:t>11 - 15                    1           3       5,31           15,93</a:t>
                </a:r>
              </a:p>
            </p:txBody>
          </p:sp>
          <p:sp>
            <p:nvSpPr>
              <p:cNvPr id="20" name="CaixaDeTexto 19"/>
              <p:cNvSpPr txBox="1"/>
              <p:nvPr/>
            </p:nvSpPr>
            <p:spPr>
              <a:xfrm>
                <a:off x="2626291" y="5137447"/>
                <a:ext cx="100960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400" b="1" dirty="0" smtClean="0"/>
                  <a:t>106,87</a:t>
                </a:r>
                <a:endParaRPr lang="pt-BR" sz="1400" b="1" dirty="0"/>
              </a:p>
            </p:txBody>
          </p:sp>
        </p:grpSp>
        <p:sp>
          <p:nvSpPr>
            <p:cNvPr id="24" name="CaixaDeTexto 23"/>
            <p:cNvSpPr txBox="1"/>
            <p:nvPr/>
          </p:nvSpPr>
          <p:spPr>
            <a:xfrm>
              <a:off x="5364088" y="1124744"/>
              <a:ext cx="3384376" cy="369332"/>
            </a:xfrm>
            <a:prstGeom prst="rect">
              <a:avLst/>
            </a:prstGeom>
            <a:solidFill>
              <a:srgbClr val="010347"/>
            </a:solidFill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/>
                  </a:solidFill>
                </a:rPr>
                <a:t>Conta com Tarifa de Contingência </a:t>
              </a:r>
              <a:endParaRPr lang="pt-BR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6" name="Imagem 5" descr="Logo_ADASA_2009_Hor_Color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44624"/>
            <a:ext cx="25922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cxnSp>
        <p:nvCxnSpPr>
          <p:cNvPr id="5" name="Conector reto 4"/>
          <p:cNvCxnSpPr/>
          <p:nvPr/>
        </p:nvCxnSpPr>
        <p:spPr>
          <a:xfrm>
            <a:off x="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251520" y="2708920"/>
            <a:ext cx="8352928" cy="203132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u="sng" dirty="0" smtClean="0">
                <a:solidFill>
                  <a:schemeClr val="bg1"/>
                </a:solidFill>
              </a:rPr>
              <a:t>Resultados</a:t>
            </a:r>
          </a:p>
          <a:p>
            <a:pPr algn="ctr"/>
            <a:endParaRPr lang="pt-BR" sz="2200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t-BR" sz="2400" b="1" dirty="0" smtClean="0">
                <a:solidFill>
                  <a:schemeClr val="bg1"/>
                </a:solidFill>
              </a:rPr>
              <a:t>Alcance da meta de 15%</a:t>
            </a:r>
          </a:p>
          <a:p>
            <a:pPr>
              <a:buFont typeface="Arial" pitchFamily="34" charset="0"/>
              <a:buChar char="•"/>
            </a:pPr>
            <a:r>
              <a:rPr lang="pt-BR" sz="2400" b="1" dirty="0">
                <a:solidFill>
                  <a:schemeClr val="bg1"/>
                </a:solidFill>
              </a:rPr>
              <a:t>Redução do consumo – consumo consciente</a:t>
            </a:r>
          </a:p>
          <a:p>
            <a:pPr>
              <a:buFont typeface="Arial" pitchFamily="34" charset="0"/>
              <a:buChar char="•"/>
            </a:pPr>
            <a:r>
              <a:rPr lang="pt-BR" sz="2400" b="1" dirty="0" smtClean="0">
                <a:solidFill>
                  <a:schemeClr val="bg1"/>
                </a:solidFill>
              </a:rPr>
              <a:t>Redução do valor a pagar</a:t>
            </a:r>
          </a:p>
        </p:txBody>
      </p:sp>
      <p:sp>
        <p:nvSpPr>
          <p:cNvPr id="26" name="Elipse 25"/>
          <p:cNvSpPr/>
          <p:nvPr/>
        </p:nvSpPr>
        <p:spPr>
          <a:xfrm>
            <a:off x="2771800" y="2132856"/>
            <a:ext cx="504056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Elipse 26"/>
          <p:cNvSpPr/>
          <p:nvPr/>
        </p:nvSpPr>
        <p:spPr>
          <a:xfrm>
            <a:off x="7956376" y="2060848"/>
            <a:ext cx="504056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Elipse 27"/>
          <p:cNvSpPr/>
          <p:nvPr/>
        </p:nvSpPr>
        <p:spPr>
          <a:xfrm>
            <a:off x="2483768" y="5085184"/>
            <a:ext cx="936104" cy="4320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Elipse 28"/>
          <p:cNvSpPr/>
          <p:nvPr/>
        </p:nvSpPr>
        <p:spPr>
          <a:xfrm>
            <a:off x="7668344" y="5013176"/>
            <a:ext cx="936104" cy="4320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CaixaDeTexto 29"/>
          <p:cNvSpPr txBox="1"/>
          <p:nvPr/>
        </p:nvSpPr>
        <p:spPr>
          <a:xfrm>
            <a:off x="251520" y="5589240"/>
            <a:ext cx="8352928" cy="110799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200" b="1" dirty="0" smtClean="0">
                <a:solidFill>
                  <a:schemeClr val="bg1"/>
                </a:solidFill>
              </a:rPr>
              <a:t>Caso o consumo tenha sido inferior ao consumo do mesmo mês do ano anterior, o usuário receberá </a:t>
            </a:r>
            <a:r>
              <a:rPr lang="pt-BR" sz="2200" b="1" dirty="0">
                <a:solidFill>
                  <a:schemeClr val="bg1"/>
                </a:solidFill>
              </a:rPr>
              <a:t>bônus-desconto no percentual de 20</a:t>
            </a:r>
            <a:r>
              <a:rPr lang="pt-BR" sz="2200" b="1" dirty="0" smtClean="0">
                <a:solidFill>
                  <a:schemeClr val="bg1"/>
                </a:solidFill>
              </a:rPr>
              <a:t>%</a:t>
            </a:r>
            <a:r>
              <a:rPr lang="pt-BR" sz="2200" b="1" dirty="0">
                <a:solidFill>
                  <a:schemeClr val="bg1"/>
                </a:solidFill>
              </a:rPr>
              <a:t> </a:t>
            </a:r>
            <a:r>
              <a:rPr lang="pt-BR" sz="2200" b="1" dirty="0" smtClean="0">
                <a:solidFill>
                  <a:schemeClr val="bg1"/>
                </a:solidFill>
              </a:rPr>
              <a:t> (Lei 4341/2009)</a:t>
            </a:r>
          </a:p>
        </p:txBody>
      </p:sp>
    </p:spTree>
    <p:extLst>
      <p:ext uri="{BB962C8B-B14F-4D97-AF65-F5344CB8AC3E}">
        <p14:creationId xmlns:p14="http://schemas.microsoft.com/office/powerpoint/2010/main" val="211874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 animBg="1"/>
      <p:bldP spid="26" grpId="0" animBg="1"/>
      <p:bldP spid="27" grpId="0" animBg="1"/>
      <p:bldP spid="28" grpId="0" animBg="1"/>
      <p:bldP spid="29" grpId="0" animBg="1"/>
      <p:bldP spid="30" grpId="0" build="p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2338</TotalTime>
  <Words>1245</Words>
  <Application>Microsoft Office PowerPoint</Application>
  <PresentationFormat>Apresentação na tela (4:3)</PresentationFormat>
  <Paragraphs>192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cassio.leandro</dc:creator>
  <cp:lastModifiedBy>Cássio Leandro Cossenzo</cp:lastModifiedBy>
  <cp:revision>160</cp:revision>
  <cp:lastPrinted>2016-09-22T17:40:03Z</cp:lastPrinted>
  <dcterms:created xsi:type="dcterms:W3CDTF">2012-12-05T11:52:10Z</dcterms:created>
  <dcterms:modified xsi:type="dcterms:W3CDTF">2016-09-30T19:29:38Z</dcterms:modified>
</cp:coreProperties>
</file>