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8" r:id="rId2"/>
  </p:sldMasterIdLst>
  <p:notesMasterIdLst>
    <p:notesMasterId r:id="rId9"/>
  </p:notesMasterIdLst>
  <p:sldIdLst>
    <p:sldId id="256" r:id="rId3"/>
    <p:sldId id="261" r:id="rId4"/>
    <p:sldId id="260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4725E-C11A-492B-B6C1-0D5012AD791D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2E572-BA90-4033-9D78-E05F56E92B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139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09E710-54DA-4695-B47B-A4A4AE9D9414}" type="slidenum">
              <a:rPr lang="pt-BR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t-B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59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1197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976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06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091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469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517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8104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1055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16816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/>
          <a:srcRect l="25417"/>
          <a:stretch>
            <a:fillRect/>
          </a:stretch>
        </p:blipFill>
        <p:spPr bwMode="auto">
          <a:xfrm>
            <a:off x="8113184" y="6165850"/>
            <a:ext cx="36385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352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2492897"/>
            <a:ext cx="10561173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700809"/>
            <a:ext cx="4608512" cy="826729"/>
          </a:xfrm>
        </p:spPr>
        <p:txBody>
          <a:bodyPr>
            <a:normAutofit/>
          </a:bodyPr>
          <a:lstStyle>
            <a:lvl1pPr algn="l">
              <a:defRPr sz="3200" b="1" baseline="0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9235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82095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9EB0F-9CCB-4E5A-8586-17C1A20A99BC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6D528-39F5-4895-A12A-346F74C4D431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652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738B5-F9FA-403E-BF9F-9F9DA4E99F59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4D434-EAA2-4546-8CC8-3B5745023542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979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5F3E-BD9E-4DD4-9D6F-00724B9B2218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13E8-92AB-4748-96F3-5DCD51153C67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087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9B6FF-91C7-4191-BA45-A41AB5120E6B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064C-F28D-41B0-AAA5-3C3FF62CB34D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08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9607-04EB-4E90-BC96-7848C4BC1FB8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7814-288D-4560-B812-FF965B284CBE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031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11C12-AF71-42FA-8136-83B4B06F9944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76E4-2AF1-41F1-8318-74574CC58724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803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0B57-A249-4223-AFC5-DE2F33E031CC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0D9F-E1A5-4473-A49F-19651246B5FB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555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89E8A-E7D3-4FED-9741-C66944A254A7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44380-BA29-461B-B75D-91802FD4044E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643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D00B-EEC6-4660-9952-95C67D95C00A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6A3D-8379-4481-99D6-44A21AA4425D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92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B5F051-0235-40B6-81EA-CCAB367E08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913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1992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\\agencia\ana\ASCOM\Imprensa\PUBLICIDADE\Marcas e Logos\Logomarca ANA\Assinatura Completa ANA-MMA-BRASIL\ana_mma_governo_dilma_cor_horizontal.jpg"/>
          <p:cNvPicPr>
            <a:picLocks noChangeAspect="1" noChangeArrowheads="1"/>
          </p:cNvPicPr>
          <p:nvPr userDrawn="1"/>
        </p:nvPicPr>
        <p:blipFill>
          <a:blip r:embed="rId3"/>
          <a:srcRect l="25417"/>
          <a:stretch>
            <a:fillRect/>
          </a:stretch>
        </p:blipFill>
        <p:spPr bwMode="auto">
          <a:xfrm>
            <a:off x="8113184" y="6165850"/>
            <a:ext cx="36385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4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792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737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12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628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3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310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2873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1923150-C74D-4C83-A220-3D5EFF1865D7}" type="datetimeFigureOut">
              <a:rPr lang="pt-BR" smtClean="0"/>
              <a:pPr/>
              <a:t>13/05/2015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5B1D7647-565A-4EBD-961F-50436B4D654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472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0230D6-22BD-418A-8D46-F85BADCD8B09}" type="datetimeFigureOut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13/05/2015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1502E8-8827-40D5-95B5-C636B4599B4A}" type="slidenum">
              <a:rPr lang="pt-BR">
                <a:solidFill>
                  <a:srgbClr val="1F497D">
                    <a:tint val="75000"/>
                  </a:srgbClr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1F497D">
                  <a:tint val="75000"/>
                </a:srgbClr>
              </a:solidFill>
            </a:endParaRPr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5"/>
          <a:srcRect l="1419" t="1004" r="10110" b="82397"/>
          <a:stretch>
            <a:fillRect/>
          </a:stretch>
        </p:blipFill>
        <p:spPr bwMode="auto">
          <a:xfrm>
            <a:off x="0" y="68264"/>
            <a:ext cx="121920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\\agencia\ana\ASCOM\Imprensa\PUBLICIDADE\Marcas e Logos\Logomarca ANA\logomarca ANA - Cor -RGB - JPEG.jpg"/>
          <p:cNvPicPr>
            <a:picLocks noChangeAspect="1" noChangeArrowheads="1"/>
          </p:cNvPicPr>
          <p:nvPr userDrawn="1"/>
        </p:nvPicPr>
        <p:blipFill>
          <a:blip r:embed="rId16"/>
          <a:srcRect t="13992" b="19620"/>
          <a:stretch>
            <a:fillRect/>
          </a:stretch>
        </p:blipFill>
        <p:spPr bwMode="auto">
          <a:xfrm>
            <a:off x="1200151" y="173039"/>
            <a:ext cx="220768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430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54955" y="1769227"/>
            <a:ext cx="8825658" cy="2677648"/>
          </a:xfrm>
        </p:spPr>
        <p:txBody>
          <a:bodyPr/>
          <a:lstStyle/>
          <a:p>
            <a:r>
              <a:rPr lang="pt-BR" sz="4000" dirty="0"/>
              <a:t>Proposta de mecanismo de </a:t>
            </a:r>
            <a:r>
              <a:rPr lang="pt-BR" sz="4000" dirty="0" smtClean="0"/>
              <a:t>cobrança </a:t>
            </a:r>
            <a:r>
              <a:rPr lang="pt-BR" sz="4000" dirty="0"/>
              <a:t>pelo uso da água na bacia do Paranaíba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Conselho de recursos hídricos do distrito federal – </a:t>
            </a:r>
            <a:r>
              <a:rPr lang="pt-BR" dirty="0" err="1" smtClean="0"/>
              <a:t>crh</a:t>
            </a:r>
            <a:r>
              <a:rPr lang="pt-BR" dirty="0" smtClean="0"/>
              <a:t>/</a:t>
            </a:r>
            <a:r>
              <a:rPr lang="pt-BR" dirty="0" err="1" smtClean="0"/>
              <a:t>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503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293688"/>
            <a:ext cx="9288462" cy="6186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904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561861" y="3883026"/>
            <a:ext cx="10288974" cy="18002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cxnSp>
        <p:nvCxnSpPr>
          <p:cNvPr id="5" name="Conector reto 4"/>
          <p:cNvCxnSpPr>
            <a:stCxn id="43" idx="2"/>
            <a:endCxn id="72" idx="0"/>
          </p:cNvCxnSpPr>
          <p:nvPr/>
        </p:nvCxnSpPr>
        <p:spPr>
          <a:xfrm>
            <a:off x="8418513" y="4313239"/>
            <a:ext cx="0" cy="511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>
            <a:stCxn id="44" idx="2"/>
            <a:endCxn id="73" idx="0"/>
          </p:cNvCxnSpPr>
          <p:nvPr/>
        </p:nvCxnSpPr>
        <p:spPr>
          <a:xfrm>
            <a:off x="7410450" y="4318001"/>
            <a:ext cx="0" cy="506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61861" y="-26988"/>
            <a:ext cx="10653310" cy="36830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b="1" cap="all" dirty="0" err="1">
                <a:solidFill>
                  <a:srgbClr val="FFFFFF"/>
                </a:solidFill>
              </a:rPr>
              <a:t>SubPrograma</a:t>
            </a:r>
            <a:r>
              <a:rPr lang="pt-BR" b="1" cap="all" dirty="0">
                <a:solidFill>
                  <a:srgbClr val="FFFFFF"/>
                </a:solidFill>
              </a:rPr>
              <a:t> 1.B.3 - Implementação da Cobrança e Agência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61861" y="642939"/>
            <a:ext cx="10288974" cy="1582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630363" y="1074739"/>
            <a:ext cx="1225550" cy="5921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u="sng" dirty="0">
                <a:solidFill>
                  <a:srgbClr val="000000"/>
                </a:solidFill>
              </a:rPr>
              <a:t>Etapa Preliminar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Decisão dos Comitês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61861" y="2203451"/>
            <a:ext cx="10288974" cy="16557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31951" y="2614614"/>
            <a:ext cx="1223963" cy="7461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u="sng" dirty="0">
                <a:solidFill>
                  <a:srgbClr val="000000"/>
                </a:solidFill>
              </a:rPr>
              <a:t>Etapa 1</a:t>
            </a:r>
            <a:r>
              <a:rPr lang="pt-BR" sz="1000" i="1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Proposta de mecanismos de cobrança</a:t>
            </a:r>
          </a:p>
        </p:txBody>
      </p:sp>
      <p:sp>
        <p:nvSpPr>
          <p:cNvPr id="18441" name="AutoShape 24"/>
          <p:cNvSpPr>
            <a:spLocks noChangeArrowheads="1"/>
          </p:cNvSpPr>
          <p:nvPr/>
        </p:nvSpPr>
        <p:spPr bwMode="auto">
          <a:xfrm>
            <a:off x="5016501" y="714376"/>
            <a:ext cx="1800225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Manifestação política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dos Comitês com atuação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na área da Bacia Hidrográfica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do rio Paranaíba</a:t>
            </a:r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3143251" y="2290764"/>
            <a:ext cx="1584325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Planejamento 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nivelamento de conceitos</a:t>
            </a:r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3144839" y="2874964"/>
            <a:ext cx="158273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Discussão e proposta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de mecanismos </a:t>
            </a:r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3144839" y="3451226"/>
            <a:ext cx="158273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Aprovação pelas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Plenárias dos Comitês</a:t>
            </a: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561861" y="5641976"/>
            <a:ext cx="10288974" cy="124301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1631951" y="4314825"/>
            <a:ext cx="1223963" cy="5921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u="sng" dirty="0">
                <a:solidFill>
                  <a:srgbClr val="000000"/>
                </a:solidFill>
              </a:rPr>
              <a:t>Etapa 2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Proposta de valores de cobrança</a:t>
            </a:r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3143250" y="3954464"/>
            <a:ext cx="1582738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Discussão e proposta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de valores</a:t>
            </a:r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3143250" y="4602164"/>
            <a:ext cx="1582738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Indicativo de aplicação dos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recursos no primeiro ano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631951" y="5713414"/>
            <a:ext cx="1223963" cy="7461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u="sng" dirty="0">
                <a:solidFill>
                  <a:srgbClr val="000000"/>
                </a:solidFill>
              </a:rPr>
              <a:t>Etapa 3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Aprovação dos mecanismos e valores de cobrança</a:t>
            </a:r>
          </a:p>
        </p:txBody>
      </p:sp>
      <p:sp>
        <p:nvSpPr>
          <p:cNvPr id="45" name="AutoShape 53"/>
          <p:cNvSpPr>
            <a:spLocks noChangeArrowheads="1"/>
          </p:cNvSpPr>
          <p:nvPr/>
        </p:nvSpPr>
        <p:spPr bwMode="auto">
          <a:xfrm>
            <a:off x="5014913" y="2659064"/>
            <a:ext cx="1801812" cy="790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Oficinas, reuniões da instância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de integração, de Câmaras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Técnicas e de Plenárias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dos Comitês </a:t>
            </a:r>
          </a:p>
        </p:txBody>
      </p:sp>
      <p:sp>
        <p:nvSpPr>
          <p:cNvPr id="46" name="AutoShape 53"/>
          <p:cNvSpPr>
            <a:spLocks noChangeArrowheads="1"/>
          </p:cNvSpPr>
          <p:nvPr/>
        </p:nvSpPr>
        <p:spPr bwMode="auto">
          <a:xfrm>
            <a:off x="5014913" y="4354514"/>
            <a:ext cx="1801812" cy="7905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Oficinas, reuniões da instância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de integração, de Câmaras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Técnicas e de Plenárias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dos Comitês</a:t>
            </a:r>
          </a:p>
        </p:txBody>
      </p:sp>
      <p:sp>
        <p:nvSpPr>
          <p:cNvPr id="18452" name="AutoShape 24"/>
          <p:cNvSpPr>
            <a:spLocks noChangeArrowheads="1"/>
          </p:cNvSpPr>
          <p:nvPr/>
        </p:nvSpPr>
        <p:spPr bwMode="auto">
          <a:xfrm>
            <a:off x="3721100" y="1506538"/>
            <a:ext cx="2014538" cy="6270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Pacto de Gestão: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Comitês / Órgãos Gestores</a:t>
            </a:r>
          </a:p>
        </p:txBody>
      </p:sp>
      <p:sp>
        <p:nvSpPr>
          <p:cNvPr id="18453" name="AutoShape 24"/>
          <p:cNvSpPr>
            <a:spLocks noChangeArrowheads="1"/>
          </p:cNvSpPr>
          <p:nvPr/>
        </p:nvSpPr>
        <p:spPr bwMode="auto">
          <a:xfrm>
            <a:off x="6096000" y="1506538"/>
            <a:ext cx="2051050" cy="6270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000" i="1">
              <a:solidFill>
                <a:prstClr val="white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Criação de instância 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Integração para articulação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Institucional entre os Comitês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1000" i="1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975725" y="2606675"/>
            <a:ext cx="1225550" cy="5921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u="sng" dirty="0">
                <a:solidFill>
                  <a:srgbClr val="000000"/>
                </a:solidFill>
              </a:rPr>
              <a:t>Etapa 1</a:t>
            </a:r>
            <a:r>
              <a:rPr lang="pt-BR" sz="1000" i="1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Personalidade jurídica da agência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8975726" y="4321176"/>
            <a:ext cx="1223963" cy="7461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u="sng" dirty="0">
                <a:solidFill>
                  <a:srgbClr val="000000"/>
                </a:solidFill>
              </a:rPr>
              <a:t>Etapa 2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Indicação                 da                      agência</a:t>
            </a: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7104064" y="2874964"/>
            <a:ext cx="158273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Discussão sobre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personalidade jurídica</a:t>
            </a:r>
          </a:p>
        </p:txBody>
      </p:sp>
      <p:sp>
        <p:nvSpPr>
          <p:cNvPr id="40" name="AutoShape 28"/>
          <p:cNvSpPr>
            <a:spLocks noChangeArrowheads="1"/>
          </p:cNvSpPr>
          <p:nvPr/>
        </p:nvSpPr>
        <p:spPr bwMode="auto">
          <a:xfrm>
            <a:off x="7104064" y="3451226"/>
            <a:ext cx="158273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Decisão: Delegatária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ou Consórcio Público</a:t>
            </a:r>
          </a:p>
        </p:txBody>
      </p:sp>
      <p:sp>
        <p:nvSpPr>
          <p:cNvPr id="43" name="AutoShape 28"/>
          <p:cNvSpPr>
            <a:spLocks noChangeArrowheads="1"/>
          </p:cNvSpPr>
          <p:nvPr/>
        </p:nvSpPr>
        <p:spPr bwMode="auto">
          <a:xfrm>
            <a:off x="8040688" y="3954464"/>
            <a:ext cx="755650" cy="3587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Consórcio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Público</a:t>
            </a:r>
          </a:p>
        </p:txBody>
      </p:sp>
      <p:sp>
        <p:nvSpPr>
          <p:cNvPr id="44" name="AutoShape 28"/>
          <p:cNvSpPr>
            <a:spLocks noChangeArrowheads="1"/>
          </p:cNvSpPr>
          <p:nvPr/>
        </p:nvSpPr>
        <p:spPr bwMode="auto">
          <a:xfrm>
            <a:off x="7032626" y="3959226"/>
            <a:ext cx="754063" cy="35877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Delega-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i="1" dirty="0" err="1">
                <a:solidFill>
                  <a:srgbClr val="000000"/>
                </a:solidFill>
              </a:rPr>
              <a:t>tária</a:t>
            </a:r>
            <a:endParaRPr lang="pt-BR" sz="1000" i="1" dirty="0">
              <a:solidFill>
                <a:srgbClr val="000000"/>
              </a:solidFill>
            </a:endParaRPr>
          </a:p>
        </p:txBody>
      </p:sp>
      <p:sp>
        <p:nvSpPr>
          <p:cNvPr id="48" name="AutoShape 53"/>
          <p:cNvSpPr>
            <a:spLocks noChangeArrowheads="1"/>
          </p:cNvSpPr>
          <p:nvPr/>
        </p:nvSpPr>
        <p:spPr bwMode="auto">
          <a:xfrm>
            <a:off x="5016501" y="5859463"/>
            <a:ext cx="1800225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Reuniões de Câmaras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Técnicas e de Plenárias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dos Conselhos</a:t>
            </a:r>
          </a:p>
        </p:txBody>
      </p:sp>
      <p:sp>
        <p:nvSpPr>
          <p:cNvPr id="49" name="AutoShape 37"/>
          <p:cNvSpPr>
            <a:spLocks noChangeArrowheads="1"/>
          </p:cNvSpPr>
          <p:nvPr/>
        </p:nvSpPr>
        <p:spPr bwMode="auto">
          <a:xfrm>
            <a:off x="3143251" y="5784851"/>
            <a:ext cx="1584325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Discussão da proposta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de mecanismos e valores</a:t>
            </a:r>
          </a:p>
        </p:txBody>
      </p:sp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3143251" y="6434139"/>
            <a:ext cx="1584325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Aprovação pelas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Plenárias dos Conselhos</a:t>
            </a:r>
          </a:p>
        </p:txBody>
      </p:sp>
      <p:sp>
        <p:nvSpPr>
          <p:cNvPr id="70" name="AutoShape 28"/>
          <p:cNvSpPr>
            <a:spLocks noChangeArrowheads="1"/>
          </p:cNvSpPr>
          <p:nvPr/>
        </p:nvSpPr>
        <p:spPr bwMode="auto">
          <a:xfrm>
            <a:off x="8048626" y="4392614"/>
            <a:ext cx="747713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Protocolo</a:t>
            </a:r>
          </a:p>
        </p:txBody>
      </p:sp>
      <p:sp>
        <p:nvSpPr>
          <p:cNvPr id="71" name="AutoShape 28"/>
          <p:cNvSpPr>
            <a:spLocks noChangeArrowheads="1"/>
          </p:cNvSpPr>
          <p:nvPr/>
        </p:nvSpPr>
        <p:spPr bwMode="auto">
          <a:xfrm>
            <a:off x="7032626" y="4392614"/>
            <a:ext cx="754063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Lançamento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de edital</a:t>
            </a:r>
          </a:p>
        </p:txBody>
      </p:sp>
      <p:sp>
        <p:nvSpPr>
          <p:cNvPr id="72" name="AutoShape 28"/>
          <p:cNvSpPr>
            <a:spLocks noChangeArrowheads="1"/>
          </p:cNvSpPr>
          <p:nvPr/>
        </p:nvSpPr>
        <p:spPr bwMode="auto">
          <a:xfrm>
            <a:off x="8040688" y="4824414"/>
            <a:ext cx="755650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Lei 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Criação</a:t>
            </a:r>
          </a:p>
        </p:txBody>
      </p:sp>
      <p:sp>
        <p:nvSpPr>
          <p:cNvPr id="73" name="AutoShape 28"/>
          <p:cNvSpPr>
            <a:spLocks noChangeArrowheads="1"/>
          </p:cNvSpPr>
          <p:nvPr/>
        </p:nvSpPr>
        <p:spPr bwMode="auto">
          <a:xfrm>
            <a:off x="7032625" y="4824414"/>
            <a:ext cx="755650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Seleção da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entidade</a:t>
            </a:r>
          </a:p>
        </p:txBody>
      </p:sp>
      <p:sp>
        <p:nvSpPr>
          <p:cNvPr id="75" name="AutoShape 28"/>
          <p:cNvSpPr>
            <a:spLocks noChangeArrowheads="1"/>
          </p:cNvSpPr>
          <p:nvPr/>
        </p:nvSpPr>
        <p:spPr bwMode="auto">
          <a:xfrm>
            <a:off x="7104064" y="5256214"/>
            <a:ext cx="158273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Indicação aos Conselhos</a:t>
            </a:r>
          </a:p>
        </p:txBody>
      </p:sp>
      <p:sp>
        <p:nvSpPr>
          <p:cNvPr id="77" name="AutoShape 37"/>
          <p:cNvSpPr>
            <a:spLocks noChangeArrowheads="1"/>
          </p:cNvSpPr>
          <p:nvPr/>
        </p:nvSpPr>
        <p:spPr bwMode="auto">
          <a:xfrm>
            <a:off x="7104064" y="5784851"/>
            <a:ext cx="158273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Discussão da criação 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indicação da agência</a:t>
            </a:r>
          </a:p>
        </p:txBody>
      </p:sp>
      <p:sp>
        <p:nvSpPr>
          <p:cNvPr id="78" name="AutoShape 37"/>
          <p:cNvSpPr>
            <a:spLocks noChangeArrowheads="1"/>
          </p:cNvSpPr>
          <p:nvPr/>
        </p:nvSpPr>
        <p:spPr bwMode="auto">
          <a:xfrm>
            <a:off x="7104064" y="6434139"/>
            <a:ext cx="158273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Aprovação pelas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Plenárias dos Conselhos</a:t>
            </a:r>
          </a:p>
        </p:txBody>
      </p:sp>
      <p:sp>
        <p:nvSpPr>
          <p:cNvPr id="85" name="Line 66"/>
          <p:cNvSpPr>
            <a:spLocks noChangeShapeType="1"/>
          </p:cNvSpPr>
          <p:nvPr/>
        </p:nvSpPr>
        <p:spPr bwMode="auto">
          <a:xfrm>
            <a:off x="3935413" y="2659064"/>
            <a:ext cx="0" cy="2238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66"/>
          <p:cNvSpPr>
            <a:spLocks noChangeShapeType="1"/>
          </p:cNvSpPr>
          <p:nvPr/>
        </p:nvSpPr>
        <p:spPr bwMode="auto">
          <a:xfrm>
            <a:off x="3935413" y="4314826"/>
            <a:ext cx="0" cy="2714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AutoShape 26"/>
          <p:cNvSpPr>
            <a:spLocks noChangeArrowheads="1"/>
          </p:cNvSpPr>
          <p:nvPr/>
        </p:nvSpPr>
        <p:spPr bwMode="auto">
          <a:xfrm>
            <a:off x="7104064" y="2298701"/>
            <a:ext cx="1582737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Planejamento 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nivelamento de conceitos</a:t>
            </a:r>
          </a:p>
        </p:txBody>
      </p:sp>
      <p:sp>
        <p:nvSpPr>
          <p:cNvPr id="63" name="Text Box 42"/>
          <p:cNvSpPr txBox="1">
            <a:spLocks noChangeArrowheads="1"/>
          </p:cNvSpPr>
          <p:nvPr/>
        </p:nvSpPr>
        <p:spPr bwMode="auto">
          <a:xfrm>
            <a:off x="10850835" y="341313"/>
            <a:ext cx="338554" cy="6584950"/>
          </a:xfrm>
          <a:prstGeom prst="rect">
            <a:avLst/>
          </a:prstGeom>
          <a:solidFill>
            <a:srgbClr val="0C0199"/>
          </a:solidFill>
          <a:ln>
            <a:noFill/>
          </a:ln>
          <a:effectLst/>
          <a:extLst/>
        </p:spPr>
        <p:txBody>
          <a:bodyPr vert="vert"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cap="all" dirty="0">
                <a:solidFill>
                  <a:srgbClr val="FFFFFF"/>
                </a:solidFill>
              </a:rPr>
              <a:t>C a m p a n h a         d e         D i v u l g a ç ã o         e         C O M U N I C A Ç Ã O        S O C I A L</a:t>
            </a:r>
          </a:p>
        </p:txBody>
      </p:sp>
      <p:sp>
        <p:nvSpPr>
          <p:cNvPr id="103" name="Line 66"/>
          <p:cNvSpPr>
            <a:spLocks noChangeShapeType="1"/>
          </p:cNvSpPr>
          <p:nvPr/>
        </p:nvSpPr>
        <p:spPr bwMode="auto">
          <a:xfrm>
            <a:off x="7894639" y="2659064"/>
            <a:ext cx="1587" cy="223837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66"/>
          <p:cNvSpPr>
            <a:spLocks noChangeShapeType="1"/>
          </p:cNvSpPr>
          <p:nvPr/>
        </p:nvSpPr>
        <p:spPr bwMode="auto">
          <a:xfrm>
            <a:off x="7894639" y="3225801"/>
            <a:ext cx="1587" cy="2254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66"/>
          <p:cNvSpPr>
            <a:spLocks noChangeShapeType="1"/>
          </p:cNvSpPr>
          <p:nvPr/>
        </p:nvSpPr>
        <p:spPr bwMode="auto">
          <a:xfrm>
            <a:off x="3935413" y="3233739"/>
            <a:ext cx="0" cy="2254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Text Box 36"/>
          <p:cNvSpPr txBox="1">
            <a:spLocks noChangeArrowheads="1"/>
          </p:cNvSpPr>
          <p:nvPr/>
        </p:nvSpPr>
        <p:spPr bwMode="auto">
          <a:xfrm>
            <a:off x="8975725" y="5713414"/>
            <a:ext cx="1225550" cy="7461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u="sng" dirty="0">
                <a:solidFill>
                  <a:srgbClr val="000000"/>
                </a:solidFill>
              </a:rPr>
              <a:t>Etapa 3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Autorização         para            criação da agência</a:t>
            </a:r>
          </a:p>
        </p:txBody>
      </p:sp>
      <p:sp>
        <p:nvSpPr>
          <p:cNvPr id="108" name="Text Box 8"/>
          <p:cNvSpPr txBox="1">
            <a:spLocks noChangeArrowheads="1"/>
          </p:cNvSpPr>
          <p:nvPr/>
        </p:nvSpPr>
        <p:spPr bwMode="auto">
          <a:xfrm>
            <a:off x="8975726" y="1074739"/>
            <a:ext cx="1223963" cy="59213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b="1" u="sng" dirty="0">
                <a:solidFill>
                  <a:srgbClr val="000000"/>
                </a:solidFill>
              </a:rPr>
              <a:t>Etapa Preliminar</a:t>
            </a:r>
          </a:p>
          <a:p>
            <a:pPr algn="ctr" fontAlgn="base">
              <a:spcBef>
                <a:spcPts val="300"/>
              </a:spcBef>
              <a:spcAft>
                <a:spcPct val="0"/>
              </a:spcAft>
              <a:defRPr/>
            </a:pPr>
            <a:r>
              <a:rPr lang="pt-BR" sz="1000" i="1" dirty="0">
                <a:solidFill>
                  <a:srgbClr val="000000"/>
                </a:solidFill>
              </a:rPr>
              <a:t>Decisão dos Comitês</a:t>
            </a:r>
          </a:p>
        </p:txBody>
      </p:sp>
      <p:sp>
        <p:nvSpPr>
          <p:cNvPr id="109" name="Line 66"/>
          <p:cNvSpPr>
            <a:spLocks noChangeShapeType="1"/>
          </p:cNvSpPr>
          <p:nvPr/>
        </p:nvSpPr>
        <p:spPr bwMode="auto">
          <a:xfrm>
            <a:off x="3935414" y="6143626"/>
            <a:ext cx="1587" cy="29051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66"/>
          <p:cNvSpPr>
            <a:spLocks noChangeShapeType="1"/>
          </p:cNvSpPr>
          <p:nvPr/>
        </p:nvSpPr>
        <p:spPr bwMode="auto">
          <a:xfrm>
            <a:off x="7894639" y="6145214"/>
            <a:ext cx="1587" cy="28892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cxnSp>
        <p:nvCxnSpPr>
          <p:cNvPr id="15" name="Conector reto 14"/>
          <p:cNvCxnSpPr>
            <a:stCxn id="73" idx="2"/>
            <a:endCxn id="75" idx="0"/>
          </p:cNvCxnSpPr>
          <p:nvPr/>
        </p:nvCxnSpPr>
        <p:spPr>
          <a:xfrm>
            <a:off x="7410451" y="5183189"/>
            <a:ext cx="485775" cy="73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>
            <a:stCxn id="72" idx="2"/>
            <a:endCxn id="75" idx="0"/>
          </p:cNvCxnSpPr>
          <p:nvPr/>
        </p:nvCxnSpPr>
        <p:spPr>
          <a:xfrm flipH="1">
            <a:off x="7896225" y="5183189"/>
            <a:ext cx="522288" cy="73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stCxn id="18441" idx="3"/>
            <a:endCxn id="18453" idx="0"/>
          </p:cNvCxnSpPr>
          <p:nvPr/>
        </p:nvCxnSpPr>
        <p:spPr>
          <a:xfrm>
            <a:off x="6816725" y="1074738"/>
            <a:ext cx="30480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stCxn id="18441" idx="1"/>
            <a:endCxn id="18452" idx="0"/>
          </p:cNvCxnSpPr>
          <p:nvPr/>
        </p:nvCxnSpPr>
        <p:spPr>
          <a:xfrm flipH="1">
            <a:off x="4729164" y="1074738"/>
            <a:ext cx="287337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AutoShape 38"/>
          <p:cNvSpPr>
            <a:spLocks noChangeArrowheads="1"/>
          </p:cNvSpPr>
          <p:nvPr/>
        </p:nvSpPr>
        <p:spPr bwMode="auto">
          <a:xfrm>
            <a:off x="3143250" y="5251451"/>
            <a:ext cx="1582738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Aprovação pelas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000" i="1">
                <a:solidFill>
                  <a:prstClr val="white"/>
                </a:solidFill>
                <a:cs typeface="Arial" charset="0"/>
              </a:rPr>
              <a:t>Plenárias dos Comitês</a:t>
            </a:r>
          </a:p>
        </p:txBody>
      </p:sp>
      <p:sp>
        <p:nvSpPr>
          <p:cNvPr id="79" name="Line 66"/>
          <p:cNvSpPr>
            <a:spLocks noChangeShapeType="1"/>
          </p:cNvSpPr>
          <p:nvPr/>
        </p:nvSpPr>
        <p:spPr bwMode="auto">
          <a:xfrm>
            <a:off x="3935413" y="4964113"/>
            <a:ext cx="0" cy="2714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561861" y="333375"/>
            <a:ext cx="10288974" cy="3381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srgbClr val="FFFFFF"/>
                </a:solidFill>
              </a:rPr>
              <a:t>Atividades Órgãos Colegiados</a:t>
            </a:r>
          </a:p>
        </p:txBody>
      </p:sp>
    </p:spTree>
    <p:extLst>
      <p:ext uri="{BB962C8B-B14F-4D97-AF65-F5344CB8AC3E}">
        <p14:creationId xmlns:p14="http://schemas.microsoft.com/office/powerpoint/2010/main" xmlns="" val="19321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" grpId="0" animBg="1"/>
      <p:bldP spid="2058" grpId="0" animBg="1"/>
      <p:bldP spid="2061" grpId="0" animBg="1"/>
      <p:bldP spid="2074" grpId="0" animBg="1"/>
      <p:bldP spid="2075" grpId="0" animBg="1"/>
      <p:bldP spid="2076" grpId="0" animBg="1"/>
      <p:bldP spid="2078" grpId="0" animBg="1"/>
      <p:bldP spid="2084" grpId="0" animBg="1"/>
      <p:bldP spid="2085" grpId="0" animBg="1"/>
      <p:bldP spid="2086" grpId="0" animBg="1"/>
      <p:bldP spid="2090" grpId="0" animBg="1"/>
      <p:bldP spid="45" grpId="0" animBg="1"/>
      <p:bldP spid="46" grpId="0" animBg="1"/>
      <p:bldP spid="36" grpId="0" animBg="1"/>
      <p:bldP spid="37" grpId="0" animBg="1"/>
      <p:bldP spid="39" grpId="0" animBg="1"/>
      <p:bldP spid="40" grpId="0" animBg="1"/>
      <p:bldP spid="43" grpId="0" animBg="1"/>
      <p:bldP spid="44" grpId="0" animBg="1"/>
      <p:bldP spid="48" grpId="0" animBg="1"/>
      <p:bldP spid="49" grpId="0" animBg="1"/>
      <p:bldP spid="50" grpId="0" animBg="1"/>
      <p:bldP spid="70" grpId="0" animBg="1"/>
      <p:bldP spid="71" grpId="0" animBg="1"/>
      <p:bldP spid="72" grpId="0" animBg="1"/>
      <p:bldP spid="73" grpId="0" animBg="1"/>
      <p:bldP spid="75" grpId="0" animBg="1"/>
      <p:bldP spid="77" grpId="0" animBg="1"/>
      <p:bldP spid="78" grpId="0" animBg="1"/>
      <p:bldP spid="85" grpId="0" animBg="1"/>
      <p:bldP spid="88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9" grpId="0" animBg="1"/>
      <p:bldP spid="110" grpId="0" animBg="1"/>
      <p:bldP spid="74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/>
              <a:t>Simulação de cobrança (domínio da União) na bacia hidrográfica do rio Paranaíba por Estado</a:t>
            </a:r>
            <a:endParaRPr lang="pt-BR" sz="3200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506" y="2353419"/>
            <a:ext cx="6687304" cy="41520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16" y="3020232"/>
            <a:ext cx="4706520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Simulação de cobrança na bacia hidrográfica do rio Paranaíba por finalidade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30" y="2350111"/>
            <a:ext cx="7525361" cy="45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57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apresentada pela ANA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955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 - Sala da Diretoria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o Office">
  <a:themeElements>
    <a:clrScheme name="Tema ANA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76</TotalTime>
  <Words>318</Words>
  <Application>Microsoft Office PowerPoint</Application>
  <PresentationFormat>Personalizar</PresentationFormat>
  <Paragraphs>84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8" baseType="lpstr">
      <vt:lpstr>Íon - Sala da Diretoria</vt:lpstr>
      <vt:lpstr>Tema do Office</vt:lpstr>
      <vt:lpstr>Proposta de mecanismo de cobrança pelo uso da água na bacia do Paranaíba </vt:lpstr>
      <vt:lpstr>Slide 2</vt:lpstr>
      <vt:lpstr>Slide 3</vt:lpstr>
      <vt:lpstr>Simulação de cobrança (domínio da União) na bacia hidrográfica do rio Paranaíba por Estado</vt:lpstr>
      <vt:lpstr>Simulação de cobrança na bacia hidrográfica do rio Paranaíba por finalidade</vt:lpstr>
      <vt:lpstr>Proposta apresentada pela ANA</vt:lpstr>
    </vt:vector>
  </TitlesOfParts>
  <Company>Caesb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Bakker Isaias</dc:creator>
  <cp:lastModifiedBy>suporte</cp:lastModifiedBy>
  <cp:revision>6</cp:revision>
  <dcterms:created xsi:type="dcterms:W3CDTF">2015-05-12T16:16:46Z</dcterms:created>
  <dcterms:modified xsi:type="dcterms:W3CDTF">2015-05-13T12:18:13Z</dcterms:modified>
</cp:coreProperties>
</file>