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68" r:id="rId3"/>
    <p:sldId id="269" r:id="rId4"/>
    <p:sldId id="271" r:id="rId5"/>
    <p:sldId id="272" r:id="rId6"/>
    <p:sldId id="270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7" autoAdjust="0"/>
  </p:normalViewPr>
  <p:slideViewPr>
    <p:cSldViewPr>
      <p:cViewPr>
        <p:scale>
          <a:sx n="130" d="100"/>
          <a:sy n="130" d="100"/>
        </p:scale>
        <p:origin x="1074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FCBCF-088E-45C6-8D73-DECD96601BF3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F233E3-B741-4535-BCBA-FE7C0C4EE1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2841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233E3-B741-4535-BCBA-FE7C0C4EE1B4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9074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233E3-B741-4535-BCBA-FE7C0C4EE1B4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521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233E3-B741-4535-BCBA-FE7C0C4EE1B4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0626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233E3-B741-4535-BCBA-FE7C0C4EE1B4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4275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233E3-B741-4535-BCBA-FE7C0C4EE1B4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8747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233E3-B741-4535-BCBA-FE7C0C4EE1B4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8579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97FE-3021-4600-9B9B-36E407A88CF5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2CDC-3A74-44A3-ADDA-2B83D994C8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97FE-3021-4600-9B9B-36E407A88CF5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2CDC-3A74-44A3-ADDA-2B83D994C8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97FE-3021-4600-9B9B-36E407A88CF5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2CDC-3A74-44A3-ADDA-2B83D994C8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97FE-3021-4600-9B9B-36E407A88CF5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2CDC-3A74-44A3-ADDA-2B83D994C8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97FE-3021-4600-9B9B-36E407A88CF5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2CDC-3A74-44A3-ADDA-2B83D994C8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97FE-3021-4600-9B9B-36E407A88CF5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2CDC-3A74-44A3-ADDA-2B83D994C8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97FE-3021-4600-9B9B-36E407A88CF5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2CDC-3A74-44A3-ADDA-2B83D994C8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97FE-3021-4600-9B9B-36E407A88CF5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2CDC-3A74-44A3-ADDA-2B83D994C8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97FE-3021-4600-9B9B-36E407A88CF5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2CDC-3A74-44A3-ADDA-2B83D994C8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97FE-3021-4600-9B9B-36E407A88CF5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2CDC-3A74-44A3-ADDA-2B83D994C8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97FE-3021-4600-9B9B-36E407A88CF5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2CDC-3A74-44A3-ADDA-2B83D994C8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F97FE-3021-4600-9B9B-36E407A88CF5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A2CDC-3A74-44A3-ADDA-2B83D994C87B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8712968" cy="6336704"/>
          </a:xfrm>
          <a:prstGeom prst="rect">
            <a:avLst/>
          </a:prstGeom>
        </p:spPr>
      </p:pic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695887" y="3068960"/>
            <a:ext cx="7772400" cy="245746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QUADRA 500 SW</a:t>
            </a:r>
            <a:r>
              <a:rPr lang="pt-BR" b="1" dirty="0"/>
              <a:t/>
            </a:r>
            <a:br>
              <a:rPr lang="pt-BR" b="1" dirty="0"/>
            </a:br>
            <a:endParaRPr lang="pt-BR" dirty="0"/>
          </a:p>
        </p:txBody>
      </p:sp>
      <p:pic>
        <p:nvPicPr>
          <p:cNvPr id="7" name="Imagem 6" descr="logoibram12x14cm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10523" y="285728"/>
            <a:ext cx="2143129" cy="2431737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786182" y="6072206"/>
            <a:ext cx="20819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Brasília  </a:t>
            </a:r>
            <a:r>
              <a:rPr lang="pt-BR" dirty="0" err="1" smtClean="0"/>
              <a:t>Nov</a:t>
            </a:r>
            <a:r>
              <a:rPr lang="pt-BR" dirty="0" smtClean="0"/>
              <a:t>/2016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8712968" cy="6336704"/>
          </a:xfrm>
          <a:prstGeom prst="rect">
            <a:avLst/>
          </a:prstGeom>
        </p:spPr>
      </p:pic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971599" y="764704"/>
            <a:ext cx="7496687" cy="540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pt-BR" dirty="0" smtClean="0"/>
              <a:t/>
            </a:r>
            <a:br>
              <a:rPr lang="pt-BR" dirty="0" smtClean="0"/>
            </a:br>
            <a:r>
              <a:rPr lang="pt-BR" sz="3100" dirty="0" smtClean="0"/>
              <a:t>LOCALIZAÇÃO</a:t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2800" dirty="0"/>
              <a:t>O empreendimento localiza-se na Região Administrativa de Brasília, RA – </a:t>
            </a:r>
            <a:r>
              <a:rPr lang="pt-BR" sz="2800" dirty="0" smtClean="0"/>
              <a:t>I</a:t>
            </a:r>
            <a:r>
              <a:rPr lang="pt-BR" sz="2800" dirty="0"/>
              <a:t>,</a:t>
            </a:r>
            <a:r>
              <a:rPr lang="pt-BR" sz="2800" dirty="0" smtClean="0"/>
              <a:t> </a:t>
            </a:r>
            <a:r>
              <a:rPr lang="pt-BR" sz="2800" dirty="0"/>
              <a:t>inserido em Zona Urbana do Conjunto Tombado (ZUCT) de acordo com o Plano Diretor de Ordenamento Territorial – PDOT, Lei Complementar nº 803/2009. </a:t>
            </a:r>
            <a:r>
              <a:rPr lang="pt-BR" sz="2800" dirty="0" smtClean="0"/>
              <a:t>Inserido </a:t>
            </a:r>
            <a:r>
              <a:rPr lang="pt-BR" sz="2800" dirty="0"/>
              <a:t>em um raio de 10 km das seguintes Áreas Protegidas: APA do Planalto Central, APA do Lago Paranoá, ARIE Riacho Fundo e ARIE Bosque. </a:t>
            </a:r>
            <a:r>
              <a:rPr lang="pt-BR" sz="2800" dirty="0" err="1"/>
              <a:t>Hidrograficamente</a:t>
            </a:r>
            <a:r>
              <a:rPr lang="pt-BR" sz="2800" dirty="0"/>
              <a:t> </a:t>
            </a:r>
            <a:r>
              <a:rPr lang="pt-BR" sz="2800" dirty="0" smtClean="0"/>
              <a:t>inserido </a:t>
            </a:r>
            <a:r>
              <a:rPr lang="pt-BR" sz="2800" dirty="0"/>
              <a:t>na Região Hidrográfica do Paranoá, Unidade Hidrográfica do Riacho Fundo, Bacia Hidrográfica do Lago Paranoá</a:t>
            </a:r>
            <a:r>
              <a:rPr lang="pt-BR" sz="2800" dirty="0" smtClean="0"/>
              <a:t>.</a:t>
            </a:r>
            <a:br>
              <a:rPr lang="pt-BR" sz="2800" dirty="0" smtClean="0"/>
            </a:br>
            <a:r>
              <a:rPr lang="pt-BR" b="1" dirty="0"/>
              <a:t/>
            </a:r>
            <a:br>
              <a:rPr lang="pt-BR" b="1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65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8712968" cy="6336704"/>
          </a:xfrm>
          <a:prstGeom prst="rect">
            <a:avLst/>
          </a:prstGeom>
        </p:spPr>
      </p:pic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971599" y="764704"/>
            <a:ext cx="7496687" cy="540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pt-BR" sz="3200" dirty="0" smtClean="0"/>
              <a:t>IT nº 401.000.006/2016 – SULAM/IBRAM</a:t>
            </a: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>1) </a:t>
            </a:r>
            <a:r>
              <a:rPr lang="pt-BR" sz="2800" dirty="0" smtClean="0"/>
              <a:t>Suspensão </a:t>
            </a:r>
            <a:r>
              <a:rPr lang="pt-BR" sz="2800" dirty="0"/>
              <a:t>da Licença de Instalação Nº 063/2010 até que sejam sanados os itens relacionados à Drenagem Pluvial, Esgotamento Sanitário, Abastecimento de Água e Projeto de Gerenciamento de Resíduos da Construção </a:t>
            </a:r>
            <a:r>
              <a:rPr lang="pt-BR" sz="2800" dirty="0" smtClean="0"/>
              <a:t>Civil.</a:t>
            </a:r>
            <a:br>
              <a:rPr lang="pt-BR" sz="2800" dirty="0" smtClean="0"/>
            </a:br>
            <a:r>
              <a:rPr lang="pt-BR" sz="2800" dirty="0" smtClean="0"/>
              <a:t>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86327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8712968" cy="6336704"/>
          </a:xfrm>
          <a:prstGeom prst="rect">
            <a:avLst/>
          </a:prstGeom>
        </p:spPr>
      </p:pic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971599" y="764704"/>
            <a:ext cx="7496687" cy="540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sz="3200" dirty="0" smtClean="0"/>
              <a:t>IT nº 401.000.006/2016 – SULAM/IBRAM</a:t>
            </a: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>2) </a:t>
            </a:r>
            <a:r>
              <a:rPr lang="pt-BR" sz="2800" dirty="0"/>
              <a:t>Dar a devida publicidade à SUSPENSÃO DA LICENÇA DE INSTALAÇÃO Nº </a:t>
            </a:r>
            <a:r>
              <a:rPr lang="pt-BR" sz="2800" dirty="0" smtClean="0"/>
              <a:t>063/2010. </a:t>
            </a:r>
            <a:br>
              <a:rPr lang="pt-BR" sz="2800" dirty="0" smtClean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 smtClean="0"/>
              <a:t>3) </a:t>
            </a:r>
            <a:r>
              <a:rPr lang="pt-BR" sz="2800" dirty="0"/>
              <a:t>Encaminhar os devidos questionamentos para as concessionárias a fim de subsidiar resposta consistente e atualizada à 4ª PRODEMA, uma vez que os questionamentos do Ministério Público demandam informações que abrangem a competência de outros órgãos do Governo do Distrito Federal: </a:t>
            </a:r>
            <a:r>
              <a:rPr lang="pt-BR" sz="2800" dirty="0" err="1"/>
              <a:t>Novacap</a:t>
            </a:r>
            <a:r>
              <a:rPr lang="pt-BR" sz="2800" dirty="0"/>
              <a:t> (drenagem pluvial), CAESB (água e esgoto, ETE Sul e ETE Melchior), Detran (Trânsito</a:t>
            </a:r>
            <a:r>
              <a:rPr lang="pt-BR" sz="2800" dirty="0" smtClean="0"/>
              <a:t>).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9754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8712968" cy="6336704"/>
          </a:xfrm>
          <a:prstGeom prst="rect">
            <a:avLst/>
          </a:prstGeom>
        </p:spPr>
      </p:pic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971599" y="764704"/>
            <a:ext cx="7496687" cy="540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sz="3200" dirty="0" smtClean="0"/>
              <a:t>IT nº 401.000.006/2016 – SULAM/IBRAM</a:t>
            </a: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>4) </a:t>
            </a:r>
            <a:r>
              <a:rPr lang="pt-BR" sz="2400" dirty="0"/>
              <a:t>Instruir o interessado quanto às diretrizes necessárias para a elaboração do Projeto de Gerenciamento de Resíduos da Construção Civil, que deverá ser submetido à aprovação do IBRAM no âmbito do processo de licenciamento ambiental em discussão</a:t>
            </a:r>
            <a:r>
              <a:rPr lang="pt-BR" sz="2400" dirty="0" smtClean="0"/>
              <a:t>.</a:t>
            </a:r>
            <a:r>
              <a:rPr lang="pt-BR" sz="2800" dirty="0" smtClean="0"/>
              <a:t> </a:t>
            </a:r>
            <a:br>
              <a:rPr lang="pt-BR" sz="2800" dirty="0" smtClean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/>
              <a:t>5</a:t>
            </a:r>
            <a:r>
              <a:rPr lang="pt-BR" sz="2800" dirty="0" smtClean="0"/>
              <a:t>) </a:t>
            </a:r>
            <a:r>
              <a:rPr lang="pt-BR" sz="2400" dirty="0"/>
              <a:t>Determinar à equipe técnica responsável pelas análises subsequentes que considere os apontamentos técnicos levantados pela 4ª PROURB e as futuras manifestações dos órgãos envolvidos para a continuidade do processo de licenciamento ambiental do empreendimento.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584007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8712968" cy="6336704"/>
          </a:xfrm>
          <a:prstGeom prst="rect">
            <a:avLst/>
          </a:prstGeom>
        </p:spPr>
      </p:pic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971599" y="764704"/>
            <a:ext cx="7496687" cy="540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pt-BR" sz="3100" dirty="0" smtClean="0"/>
              <a:t>SITUAÇÃO ATUAL</a:t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2500" dirty="0" smtClean="0"/>
              <a:t>Informação Técnica nº 401.000.006/2016 – SULAM/IBRAM  embasou a decisão da Presidente promover a suspensão da Licença Instalação n.º 063/2010, concedida à ANTARES </a:t>
            </a:r>
            <a:r>
              <a:rPr lang="pt-BR" sz="2500" dirty="0"/>
              <a:t>ENGENHARIA (OESTE SUL EMPREENDIMENTOS IMOBILIÁRIOS S.A.), até que sejam sanadas as questões relativas ao sistema de drenagem pluvial, esgotamento sanitário, abastecimento de água e resíduos da construção civil. As respostas das concessionárias não foram contrárias à implantação do empreendimento.</a:t>
            </a:r>
          </a:p>
        </p:txBody>
      </p:sp>
    </p:spTree>
    <p:extLst>
      <p:ext uri="{BB962C8B-B14F-4D97-AF65-F5344CB8AC3E}">
        <p14:creationId xmlns:p14="http://schemas.microsoft.com/office/powerpoint/2010/main" val="18021515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25</Words>
  <Application>Microsoft Office PowerPoint</Application>
  <PresentationFormat>Apresentação na tela (4:3)</PresentationFormat>
  <Paragraphs>13</Paragraphs>
  <Slides>6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do Office</vt:lpstr>
      <vt:lpstr> QUADRA 500 SW </vt:lpstr>
      <vt:lpstr> LOCALIZAÇÃO  O empreendimento localiza-se na Região Administrativa de Brasília, RA – I, inserido em Zona Urbana do Conjunto Tombado (ZUCT) de acordo com o Plano Diretor de Ordenamento Territorial – PDOT, Lei Complementar nº 803/2009. Inserido em um raio de 10 km das seguintes Áreas Protegidas: APA do Planalto Central, APA do Lago Paranoá, ARIE Riacho Fundo e ARIE Bosque. Hidrograficamente inserido na Região Hidrográfica do Paranoá, Unidade Hidrográfica do Riacho Fundo, Bacia Hidrográfica do Lago Paranoá.  </vt:lpstr>
      <vt:lpstr>IT nº 401.000.006/2016 – SULAM/IBRAM  1) Suspensão da Licença de Instalação Nº 063/2010 até que sejam sanados os itens relacionados à Drenagem Pluvial, Esgotamento Sanitário, Abastecimento de Água e Projeto de Gerenciamento de Resíduos da Construção Civil.  </vt:lpstr>
      <vt:lpstr>IT nº 401.000.006/2016 – SULAM/IBRAM  2) Dar a devida publicidade à SUSPENSÃO DA LICENÇA DE INSTALAÇÃO Nº 063/2010.   3) Encaminhar os devidos questionamentos para as concessionárias a fim de subsidiar resposta consistente e atualizada à 4ª PRODEMA, uma vez que os questionamentos do Ministério Público demandam informações que abrangem a competência de outros órgãos do Governo do Distrito Federal: Novacap (drenagem pluvial), CAESB (água e esgoto, ETE Sul e ETE Melchior), Detran (Trânsito). </vt:lpstr>
      <vt:lpstr>IT nº 401.000.006/2016 – SULAM/IBRAM  4) Instruir o interessado quanto às diretrizes necessárias para a elaboração do Projeto de Gerenciamento de Resíduos da Construção Civil, que deverá ser submetido à aprovação do IBRAM no âmbito do processo de licenciamento ambiental em discussão.   5) Determinar à equipe técnica responsável pelas análises subsequentes que considere os apontamentos técnicos levantados pela 4ª PROURB e as futuras manifestações dos órgãos envolvidos para a continuidade do processo de licenciamento ambiental do empreendimento.</vt:lpstr>
      <vt:lpstr>SITUAÇÃO ATUAL  Informação Técnica nº 401.000.006/2016 – SULAM/IBRAM  embasou a decisão da Presidente promover a suspensão da Licença Instalação n.º 063/2010, concedida à ANTARES ENGENHARIA (OESTE SUL EMPREENDIMENTOS IMOBILIÁRIOS S.A.), até que sejam sanadas as questões relativas ao sistema de drenagem pluvial, esgotamento sanitário, abastecimento de água e resíduos da construção civil. As respostas das concessionárias não foram contrárias à implantação do empreendimento.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ariana.leite</dc:creator>
  <cp:lastModifiedBy>Alba Evangelista Ramos</cp:lastModifiedBy>
  <cp:revision>35</cp:revision>
  <dcterms:created xsi:type="dcterms:W3CDTF">2016-06-01T12:59:30Z</dcterms:created>
  <dcterms:modified xsi:type="dcterms:W3CDTF">2016-11-22T13:41:04Z</dcterms:modified>
</cp:coreProperties>
</file>