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358" r:id="rId4"/>
    <p:sldId id="359" r:id="rId5"/>
    <p:sldId id="361" r:id="rId6"/>
    <p:sldId id="362" r:id="rId7"/>
    <p:sldId id="274" r:id="rId8"/>
    <p:sldId id="328" r:id="rId9"/>
    <p:sldId id="330" r:id="rId10"/>
    <p:sldId id="333" r:id="rId11"/>
    <p:sldId id="338" r:id="rId12"/>
    <p:sldId id="340" r:id="rId13"/>
    <p:sldId id="350" r:id="rId14"/>
    <p:sldId id="299" r:id="rId15"/>
    <p:sldId id="270" r:id="rId16"/>
    <p:sldId id="356" r:id="rId17"/>
    <p:sldId id="357" r:id="rId18"/>
    <p:sldId id="318" r:id="rId19"/>
    <p:sldId id="319" r:id="rId20"/>
    <p:sldId id="360" r:id="rId21"/>
    <p:sldId id="26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Batista de Oliveira" initials="ABdO" lastIdx="3" clrIdx="0">
    <p:extLst>
      <p:ext uri="{19B8F6BF-5375-455C-9EA6-DF929625EA0E}">
        <p15:presenceInfo xmlns:p15="http://schemas.microsoft.com/office/powerpoint/2012/main" userId="S-1-5-21-1837128286-754718051-622671684-50598" providerId="AD"/>
      </p:ext>
    </p:extLst>
  </p:cmAuthor>
  <p:cmAuthor id="2" name="arthur valença soare" initials="avs" lastIdx="4" clrIdx="1">
    <p:extLst>
      <p:ext uri="{19B8F6BF-5375-455C-9EA6-DF929625EA0E}">
        <p15:presenceInfo xmlns:p15="http://schemas.microsoft.com/office/powerpoint/2012/main" userId="arthur valença soa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7D32"/>
    <a:srgbClr val="819E43"/>
    <a:srgbClr val="84A73C"/>
    <a:srgbClr val="D5DCEA"/>
    <a:srgbClr val="5F9DAC"/>
    <a:srgbClr val="4D74C3"/>
    <a:srgbClr val="9BBB59"/>
    <a:srgbClr val="5FB65B"/>
    <a:srgbClr val="D6E3E6"/>
    <a:srgbClr val="A6C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aquelbrostel\AppData\Local\Microsoft\Windows\Temporary%20Internet%20Files\Content.Outlook\T8BFJ2K9\Pluviometria%20Descober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quel%20Brostel\Downloads\60435500_Descoberto%20Barragem_CMD_revis&#227;o%20f&#243;rmula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quel%20Brostel\Downloads\60435500_Descoberto%20Barragem_CMD_revis&#227;o%20f&#243;rmulas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%20Brostel\Downloads\Entradas%20Bacia%20Alto%20Descoberto_2015_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%20Brostel\Downloads\Entradas%20Bacia%20Alto%20Descoberto_2015_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%20Brostel\Downloads\Entradas%20Bacia%20Alto%20Descoberto_2015_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Pluviometria</a:t>
            </a:r>
            <a:r>
              <a:rPr lang="pt-BR" baseline="0"/>
              <a:t> Total Anual - Estação Eta Brazlândia e Estação Descoberto Barragem  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8922326593884684E-2"/>
          <c:y val="8.556794967650283E-2"/>
          <c:w val="0.86448427081866619"/>
          <c:h val="0.78600121328216876"/>
        </c:manualLayout>
      </c:layout>
      <c:barChart>
        <c:barDir val="col"/>
        <c:grouping val="clustered"/>
        <c:varyColors val="0"/>
        <c:ser>
          <c:idx val="0"/>
          <c:order val="0"/>
          <c:tx>
            <c:v>Brazlândia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'ESTAÇÃO BRAZLÂNDIA'!$A$5:$A$42</c:f>
              <c:strCache>
                <c:ptCount val="38"/>
                <c:pt idx="0">
                  <c:v>78/79</c:v>
                </c:pt>
                <c:pt idx="1">
                  <c:v>79/80</c:v>
                </c:pt>
                <c:pt idx="2">
                  <c:v>80/81</c:v>
                </c:pt>
                <c:pt idx="3">
                  <c:v>81/82</c:v>
                </c:pt>
                <c:pt idx="4">
                  <c:v>82/83</c:v>
                </c:pt>
                <c:pt idx="5">
                  <c:v>83/84</c:v>
                </c:pt>
                <c:pt idx="6">
                  <c:v>84/85</c:v>
                </c:pt>
                <c:pt idx="7">
                  <c:v>85/86</c:v>
                </c:pt>
                <c:pt idx="8">
                  <c:v>86/87</c:v>
                </c:pt>
                <c:pt idx="9">
                  <c:v>87/88</c:v>
                </c:pt>
                <c:pt idx="10">
                  <c:v>88/89</c:v>
                </c:pt>
                <c:pt idx="11">
                  <c:v>89/90</c:v>
                </c:pt>
                <c:pt idx="12">
                  <c:v>90/91</c:v>
                </c:pt>
                <c:pt idx="13">
                  <c:v>91/92</c:v>
                </c:pt>
                <c:pt idx="14">
                  <c:v>92/93</c:v>
                </c:pt>
                <c:pt idx="15">
                  <c:v>93/94</c:v>
                </c:pt>
                <c:pt idx="16">
                  <c:v>94/95</c:v>
                </c:pt>
                <c:pt idx="17">
                  <c:v>95/96</c:v>
                </c:pt>
                <c:pt idx="18">
                  <c:v>96/97</c:v>
                </c:pt>
                <c:pt idx="19">
                  <c:v>97/98</c:v>
                </c:pt>
                <c:pt idx="20">
                  <c:v>98/99</c:v>
                </c:pt>
                <c:pt idx="21">
                  <c:v>99/00</c:v>
                </c:pt>
                <c:pt idx="22">
                  <c:v>00/01</c:v>
                </c:pt>
                <c:pt idx="23">
                  <c:v>01/02</c:v>
                </c:pt>
                <c:pt idx="24">
                  <c:v>02/03</c:v>
                </c:pt>
                <c:pt idx="25">
                  <c:v>03/04</c:v>
                </c:pt>
                <c:pt idx="26">
                  <c:v>04/05</c:v>
                </c:pt>
                <c:pt idx="27">
                  <c:v>05/06</c:v>
                </c:pt>
                <c:pt idx="28">
                  <c:v>06/07</c:v>
                </c:pt>
                <c:pt idx="29">
                  <c:v>07/08</c:v>
                </c:pt>
                <c:pt idx="30">
                  <c:v>08/09</c:v>
                </c:pt>
                <c:pt idx="31">
                  <c:v>09/10</c:v>
                </c:pt>
                <c:pt idx="32">
                  <c:v>10/11</c:v>
                </c:pt>
                <c:pt idx="33">
                  <c:v>11/12</c:v>
                </c:pt>
                <c:pt idx="34">
                  <c:v>12/13</c:v>
                </c:pt>
                <c:pt idx="35">
                  <c:v>13/14</c:v>
                </c:pt>
                <c:pt idx="36">
                  <c:v>14/15</c:v>
                </c:pt>
                <c:pt idx="37">
                  <c:v>15/16</c:v>
                </c:pt>
              </c:strCache>
            </c:strRef>
          </c:cat>
          <c:val>
            <c:numRef>
              <c:f>'ESTAÇÃO BRAZLÂNDIA'!$O$5:$O$42</c:f>
              <c:numCache>
                <c:formatCode>0.00</c:formatCode>
                <c:ptCount val="38"/>
                <c:pt idx="0">
                  <c:v>1446.5000026822086</c:v>
                </c:pt>
                <c:pt idx="1">
                  <c:v>1276.60000218451</c:v>
                </c:pt>
                <c:pt idx="2">
                  <c:v>1649.2999974787233</c:v>
                </c:pt>
                <c:pt idx="3">
                  <c:v>1968.099996984005</c:v>
                </c:pt>
                <c:pt idx="4">
                  <c:v>1826.6000070273874</c:v>
                </c:pt>
                <c:pt idx="5">
                  <c:v>1532.2000049129128</c:v>
                </c:pt>
                <c:pt idx="6">
                  <c:v>1475.8000045120716</c:v>
                </c:pt>
                <c:pt idx="7">
                  <c:v>1416.3000008940699</c:v>
                </c:pt>
                <c:pt idx="8">
                  <c:v>1259.0999999999999</c:v>
                </c:pt>
                <c:pt idx="9">
                  <c:v>1870.3</c:v>
                </c:pt>
                <c:pt idx="10">
                  <c:v>1679</c:v>
                </c:pt>
                <c:pt idx="11">
                  <c:v>1773.1</c:v>
                </c:pt>
                <c:pt idx="12">
                  <c:v>1414.8000000000002</c:v>
                </c:pt>
                <c:pt idx="13">
                  <c:v>1794.6999999999998</c:v>
                </c:pt>
                <c:pt idx="14">
                  <c:v>1886.8</c:v>
                </c:pt>
                <c:pt idx="15">
                  <c:v>1937.6000000000004</c:v>
                </c:pt>
                <c:pt idx="16">
                  <c:v>1425.1000000000001</c:v>
                </c:pt>
                <c:pt idx="17">
                  <c:v>1155</c:v>
                </c:pt>
                <c:pt idx="18">
                  <c:v>1596.7</c:v>
                </c:pt>
                <c:pt idx="19">
                  <c:v>1183</c:v>
                </c:pt>
                <c:pt idx="20">
                  <c:v>1237.0999999999999</c:v>
                </c:pt>
                <c:pt idx="21">
                  <c:v>1644.6999999999998</c:v>
                </c:pt>
                <c:pt idx="22">
                  <c:v>1636.7</c:v>
                </c:pt>
                <c:pt idx="23">
                  <c:v>1683.5</c:v>
                </c:pt>
                <c:pt idx="24">
                  <c:v>1409.0000000000002</c:v>
                </c:pt>
                <c:pt idx="25">
                  <c:v>1877.8000000000002</c:v>
                </c:pt>
                <c:pt idx="26">
                  <c:v>1886.3999999999996</c:v>
                </c:pt>
                <c:pt idx="27">
                  <c:v>1271.5000000000002</c:v>
                </c:pt>
                <c:pt idx="28">
                  <c:v>1228.1000000000001</c:v>
                </c:pt>
                <c:pt idx="29">
                  <c:v>1327.7</c:v>
                </c:pt>
                <c:pt idx="30">
                  <c:v>1351.0000000000002</c:v>
                </c:pt>
                <c:pt idx="31">
                  <c:v>1166</c:v>
                </c:pt>
                <c:pt idx="32">
                  <c:v>1311.5</c:v>
                </c:pt>
                <c:pt idx="33">
                  <c:v>1503.8000000000002</c:v>
                </c:pt>
                <c:pt idx="34">
                  <c:v>1539.3999999999999</c:v>
                </c:pt>
                <c:pt idx="35">
                  <c:v>1726.6000000357628</c:v>
                </c:pt>
                <c:pt idx="36">
                  <c:v>1211.8999999999999</c:v>
                </c:pt>
                <c:pt idx="37">
                  <c:v>1148.8000000000002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D-4475-B073-700FD1F591BA}"/>
            </c:ext>
          </c:extLst>
        </c:ser>
        <c:ser>
          <c:idx val="3"/>
          <c:order val="3"/>
          <c:tx>
            <c:v>Descoberto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'ESTAÇÃO BRAZLÂNDIA'!$A$5:$A$42</c:f>
              <c:strCache>
                <c:ptCount val="38"/>
                <c:pt idx="0">
                  <c:v>78/79</c:v>
                </c:pt>
                <c:pt idx="1">
                  <c:v>79/80</c:v>
                </c:pt>
                <c:pt idx="2">
                  <c:v>80/81</c:v>
                </c:pt>
                <c:pt idx="3">
                  <c:v>81/82</c:v>
                </c:pt>
                <c:pt idx="4">
                  <c:v>82/83</c:v>
                </c:pt>
                <c:pt idx="5">
                  <c:v>83/84</c:v>
                </c:pt>
                <c:pt idx="6">
                  <c:v>84/85</c:v>
                </c:pt>
                <c:pt idx="7">
                  <c:v>85/86</c:v>
                </c:pt>
                <c:pt idx="8">
                  <c:v>86/87</c:v>
                </c:pt>
                <c:pt idx="9">
                  <c:v>87/88</c:v>
                </c:pt>
                <c:pt idx="10">
                  <c:v>88/89</c:v>
                </c:pt>
                <c:pt idx="11">
                  <c:v>89/90</c:v>
                </c:pt>
                <c:pt idx="12">
                  <c:v>90/91</c:v>
                </c:pt>
                <c:pt idx="13">
                  <c:v>91/92</c:v>
                </c:pt>
                <c:pt idx="14">
                  <c:v>92/93</c:v>
                </c:pt>
                <c:pt idx="15">
                  <c:v>93/94</c:v>
                </c:pt>
                <c:pt idx="16">
                  <c:v>94/95</c:v>
                </c:pt>
                <c:pt idx="17">
                  <c:v>95/96</c:v>
                </c:pt>
                <c:pt idx="18">
                  <c:v>96/97</c:v>
                </c:pt>
                <c:pt idx="19">
                  <c:v>97/98</c:v>
                </c:pt>
                <c:pt idx="20">
                  <c:v>98/99</c:v>
                </c:pt>
                <c:pt idx="21">
                  <c:v>99/00</c:v>
                </c:pt>
                <c:pt idx="22">
                  <c:v>00/01</c:v>
                </c:pt>
                <c:pt idx="23">
                  <c:v>01/02</c:v>
                </c:pt>
                <c:pt idx="24">
                  <c:v>02/03</c:v>
                </c:pt>
                <c:pt idx="25">
                  <c:v>03/04</c:v>
                </c:pt>
                <c:pt idx="26">
                  <c:v>04/05</c:v>
                </c:pt>
                <c:pt idx="27">
                  <c:v>05/06</c:v>
                </c:pt>
                <c:pt idx="28">
                  <c:v>06/07</c:v>
                </c:pt>
                <c:pt idx="29">
                  <c:v>07/08</c:v>
                </c:pt>
                <c:pt idx="30">
                  <c:v>08/09</c:v>
                </c:pt>
                <c:pt idx="31">
                  <c:v>09/10</c:v>
                </c:pt>
                <c:pt idx="32">
                  <c:v>10/11</c:v>
                </c:pt>
                <c:pt idx="33">
                  <c:v>11/12</c:v>
                </c:pt>
                <c:pt idx="34">
                  <c:v>12/13</c:v>
                </c:pt>
                <c:pt idx="35">
                  <c:v>13/14</c:v>
                </c:pt>
                <c:pt idx="36">
                  <c:v>14/15</c:v>
                </c:pt>
                <c:pt idx="37">
                  <c:v>15/16</c:v>
                </c:pt>
              </c:strCache>
            </c:strRef>
          </c:cat>
          <c:val>
            <c:numRef>
              <c:f>'ESTAÇÃO DESCOBERTO'!$P$5:$P$42</c:f>
              <c:numCache>
                <c:formatCode>0.00</c:formatCode>
                <c:ptCount val="38"/>
                <c:pt idx="0">
                  <c:v>1251.9000021815298</c:v>
                </c:pt>
                <c:pt idx="1">
                  <c:v>1535.4000023379922</c:v>
                </c:pt>
                <c:pt idx="2">
                  <c:v>1322.0000021159651</c:v>
                </c:pt>
                <c:pt idx="3">
                  <c:v>1742.6999983042479</c:v>
                </c:pt>
                <c:pt idx="4">
                  <c:v>1784.0000034421682</c:v>
                </c:pt>
                <c:pt idx="5">
                  <c:v>1376.5000022202732</c:v>
                </c:pt>
                <c:pt idx="6">
                  <c:v>1268.8000009059908</c:v>
                </c:pt>
                <c:pt idx="7">
                  <c:v>1034.0000014185903</c:v>
                </c:pt>
                <c:pt idx="8">
                  <c:v>1356.5</c:v>
                </c:pt>
                <c:pt idx="9">
                  <c:v>1643.9</c:v>
                </c:pt>
                <c:pt idx="10">
                  <c:v>1370.6</c:v>
                </c:pt>
                <c:pt idx="11">
                  <c:v>1788.1000000000001</c:v>
                </c:pt>
                <c:pt idx="12">
                  <c:v>1428.3</c:v>
                </c:pt>
                <c:pt idx="13">
                  <c:v>1639.2</c:v>
                </c:pt>
                <c:pt idx="14">
                  <c:v>1366.6999999999998</c:v>
                </c:pt>
                <c:pt idx="15">
                  <c:v>1674.8</c:v>
                </c:pt>
                <c:pt idx="16">
                  <c:v>1300.7</c:v>
                </c:pt>
                <c:pt idx="17">
                  <c:v>1134.3</c:v>
                </c:pt>
                <c:pt idx="18">
                  <c:v>1299.7</c:v>
                </c:pt>
                <c:pt idx="19">
                  <c:v>1091.5999999999999</c:v>
                </c:pt>
                <c:pt idx="20">
                  <c:v>1437.2</c:v>
                </c:pt>
                <c:pt idx="21">
                  <c:v>1741.3999999999999</c:v>
                </c:pt>
                <c:pt idx="22">
                  <c:v>1445.1</c:v>
                </c:pt>
                <c:pt idx="23">
                  <c:v>1279.4000000000001</c:v>
                </c:pt>
                <c:pt idx="24">
                  <c:v>1324.3</c:v>
                </c:pt>
                <c:pt idx="25">
                  <c:v>1627.4</c:v>
                </c:pt>
                <c:pt idx="26">
                  <c:v>1370.3999999999999</c:v>
                </c:pt>
                <c:pt idx="27">
                  <c:v>1187.3</c:v>
                </c:pt>
                <c:pt idx="28">
                  <c:v>1420.1</c:v>
                </c:pt>
                <c:pt idx="29">
                  <c:v>1521.3999999999999</c:v>
                </c:pt>
                <c:pt idx="30">
                  <c:v>1457</c:v>
                </c:pt>
                <c:pt idx="31">
                  <c:v>1492.3000000000002</c:v>
                </c:pt>
                <c:pt idx="32">
                  <c:v>1410.8000000000002</c:v>
                </c:pt>
                <c:pt idx="33">
                  <c:v>1552.8000000000002</c:v>
                </c:pt>
                <c:pt idx="34">
                  <c:v>1557.7999999999997</c:v>
                </c:pt>
                <c:pt idx="35">
                  <c:v>1440.5499993324277</c:v>
                </c:pt>
                <c:pt idx="36">
                  <c:v>1240.01</c:v>
                </c:pt>
                <c:pt idx="37">
                  <c:v>1183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D-4475-B073-700FD1F59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4566592"/>
        <c:axId val="154566976"/>
      </c:barChart>
      <c:lineChart>
        <c:grouping val="standard"/>
        <c:varyColors val="0"/>
        <c:ser>
          <c:idx val="1"/>
          <c:order val="1"/>
          <c:tx>
            <c:v>Média Histórica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'ESTAÇÃO BRAZLÂNDIA'!$A$13:$A$42</c:f>
              <c:strCache>
                <c:ptCount val="30"/>
                <c:pt idx="0">
                  <c:v>86/87</c:v>
                </c:pt>
                <c:pt idx="1">
                  <c:v>87/88</c:v>
                </c:pt>
                <c:pt idx="2">
                  <c:v>88/89</c:v>
                </c:pt>
                <c:pt idx="3">
                  <c:v>89/90</c:v>
                </c:pt>
                <c:pt idx="4">
                  <c:v>90/91</c:v>
                </c:pt>
                <c:pt idx="5">
                  <c:v>91/92</c:v>
                </c:pt>
                <c:pt idx="6">
                  <c:v>92/93</c:v>
                </c:pt>
                <c:pt idx="7">
                  <c:v>93/94</c:v>
                </c:pt>
                <c:pt idx="8">
                  <c:v>94/95</c:v>
                </c:pt>
                <c:pt idx="9">
                  <c:v>95/96</c:v>
                </c:pt>
                <c:pt idx="10">
                  <c:v>96/97</c:v>
                </c:pt>
                <c:pt idx="11">
                  <c:v>97/98</c:v>
                </c:pt>
                <c:pt idx="12">
                  <c:v>98/99</c:v>
                </c:pt>
                <c:pt idx="13">
                  <c:v>99/00</c:v>
                </c:pt>
                <c:pt idx="14">
                  <c:v>00/01</c:v>
                </c:pt>
                <c:pt idx="15">
                  <c:v>01/02</c:v>
                </c:pt>
                <c:pt idx="16">
                  <c:v>02/03</c:v>
                </c:pt>
                <c:pt idx="17">
                  <c:v>03/04</c:v>
                </c:pt>
                <c:pt idx="18">
                  <c:v>04/05</c:v>
                </c:pt>
                <c:pt idx="19">
                  <c:v>05/06</c:v>
                </c:pt>
                <c:pt idx="20">
                  <c:v>06/07</c:v>
                </c:pt>
                <c:pt idx="21">
                  <c:v>07/08</c:v>
                </c:pt>
                <c:pt idx="22">
                  <c:v>08/09</c:v>
                </c:pt>
                <c:pt idx="23">
                  <c:v>09/10</c:v>
                </c:pt>
                <c:pt idx="24">
                  <c:v>10/11</c:v>
                </c:pt>
                <c:pt idx="25">
                  <c:v>11/12</c:v>
                </c:pt>
                <c:pt idx="26">
                  <c:v>12/13</c:v>
                </c:pt>
                <c:pt idx="27">
                  <c:v>13/14</c:v>
                </c:pt>
                <c:pt idx="28">
                  <c:v>14/15</c:v>
                </c:pt>
                <c:pt idx="29">
                  <c:v>15/16</c:v>
                </c:pt>
              </c:strCache>
            </c:strRef>
          </c:cat>
          <c:val>
            <c:numRef>
              <c:f>'ESTAÇÃO BRAZLÂNDIA'!$P$5:$P$42</c:f>
              <c:numCache>
                <c:formatCode>_(* #,##0.00_);_(* \(#,##0.00\);_(* "-"??_);_(@_)</c:formatCode>
                <c:ptCount val="38"/>
                <c:pt idx="0">
                  <c:v>1471.39</c:v>
                </c:pt>
                <c:pt idx="1">
                  <c:v>1471.39</c:v>
                </c:pt>
                <c:pt idx="2">
                  <c:v>1471.39</c:v>
                </c:pt>
                <c:pt idx="3">
                  <c:v>1471.39</c:v>
                </c:pt>
                <c:pt idx="4">
                  <c:v>1471.39</c:v>
                </c:pt>
                <c:pt idx="5">
                  <c:v>1471.39</c:v>
                </c:pt>
                <c:pt idx="6">
                  <c:v>1471.39</c:v>
                </c:pt>
                <c:pt idx="7">
                  <c:v>1471.39</c:v>
                </c:pt>
                <c:pt idx="8">
                  <c:v>1471.39</c:v>
                </c:pt>
                <c:pt idx="9">
                  <c:v>1471.39</c:v>
                </c:pt>
                <c:pt idx="10">
                  <c:v>1471.39</c:v>
                </c:pt>
                <c:pt idx="11">
                  <c:v>1471.39</c:v>
                </c:pt>
                <c:pt idx="12">
                  <c:v>1471.39</c:v>
                </c:pt>
                <c:pt idx="13">
                  <c:v>1471.39</c:v>
                </c:pt>
                <c:pt idx="14">
                  <c:v>1471.39</c:v>
                </c:pt>
                <c:pt idx="15">
                  <c:v>1471.39</c:v>
                </c:pt>
                <c:pt idx="16">
                  <c:v>1471.39</c:v>
                </c:pt>
                <c:pt idx="17">
                  <c:v>1471.39</c:v>
                </c:pt>
                <c:pt idx="18">
                  <c:v>1471.39</c:v>
                </c:pt>
                <c:pt idx="19">
                  <c:v>1471.39</c:v>
                </c:pt>
                <c:pt idx="20">
                  <c:v>1471.39</c:v>
                </c:pt>
                <c:pt idx="21">
                  <c:v>1471.39</c:v>
                </c:pt>
                <c:pt idx="22">
                  <c:v>1471.39</c:v>
                </c:pt>
                <c:pt idx="23">
                  <c:v>1471.39</c:v>
                </c:pt>
                <c:pt idx="24">
                  <c:v>1471.39</c:v>
                </c:pt>
                <c:pt idx="25">
                  <c:v>1471.39</c:v>
                </c:pt>
                <c:pt idx="26">
                  <c:v>1471.39</c:v>
                </c:pt>
                <c:pt idx="27">
                  <c:v>1471.39</c:v>
                </c:pt>
                <c:pt idx="28">
                  <c:v>1471.39</c:v>
                </c:pt>
                <c:pt idx="29">
                  <c:v>1471.39</c:v>
                </c:pt>
                <c:pt idx="30">
                  <c:v>1471.39</c:v>
                </c:pt>
                <c:pt idx="31">
                  <c:v>1471.39</c:v>
                </c:pt>
                <c:pt idx="32">
                  <c:v>1471.39</c:v>
                </c:pt>
                <c:pt idx="33">
                  <c:v>1471.39</c:v>
                </c:pt>
                <c:pt idx="34">
                  <c:v>1471.39</c:v>
                </c:pt>
                <c:pt idx="35">
                  <c:v>1471.39</c:v>
                </c:pt>
                <c:pt idx="36">
                  <c:v>1471.39</c:v>
                </c:pt>
                <c:pt idx="37">
                  <c:v>1471.39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BD-4475-B073-700FD1F59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66592"/>
        <c:axId val="154566976"/>
      </c:lineChart>
      <c:lineChart>
        <c:grouping val="standard"/>
        <c:varyColors val="0"/>
        <c:ser>
          <c:idx val="2"/>
          <c:order val="2"/>
          <c:tx>
            <c:v>Entradas no Reservatório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BD-4475-B073-700FD1F591BA}"/>
              </c:ext>
            </c:extLst>
          </c:dPt>
          <c:cat>
            <c:strRef>
              <c:f>'ESTAÇÃO BRAZLÂNDIA'!$A$5:$A$42</c:f>
              <c:strCache>
                <c:ptCount val="38"/>
                <c:pt idx="0">
                  <c:v>78/79</c:v>
                </c:pt>
                <c:pt idx="1">
                  <c:v>79/80</c:v>
                </c:pt>
                <c:pt idx="2">
                  <c:v>80/81</c:v>
                </c:pt>
                <c:pt idx="3">
                  <c:v>81/82</c:v>
                </c:pt>
                <c:pt idx="4">
                  <c:v>82/83</c:v>
                </c:pt>
                <c:pt idx="5">
                  <c:v>83/84</c:v>
                </c:pt>
                <c:pt idx="6">
                  <c:v>84/85</c:v>
                </c:pt>
                <c:pt idx="7">
                  <c:v>85/86</c:v>
                </c:pt>
                <c:pt idx="8">
                  <c:v>86/87</c:v>
                </c:pt>
                <c:pt idx="9">
                  <c:v>87/88</c:v>
                </c:pt>
                <c:pt idx="10">
                  <c:v>88/89</c:v>
                </c:pt>
                <c:pt idx="11">
                  <c:v>89/90</c:v>
                </c:pt>
                <c:pt idx="12">
                  <c:v>90/91</c:v>
                </c:pt>
                <c:pt idx="13">
                  <c:v>91/92</c:v>
                </c:pt>
                <c:pt idx="14">
                  <c:v>92/93</c:v>
                </c:pt>
                <c:pt idx="15">
                  <c:v>93/94</c:v>
                </c:pt>
                <c:pt idx="16">
                  <c:v>94/95</c:v>
                </c:pt>
                <c:pt idx="17">
                  <c:v>95/96</c:v>
                </c:pt>
                <c:pt idx="18">
                  <c:v>96/97</c:v>
                </c:pt>
                <c:pt idx="19">
                  <c:v>97/98</c:v>
                </c:pt>
                <c:pt idx="20">
                  <c:v>98/99</c:v>
                </c:pt>
                <c:pt idx="21">
                  <c:v>99/00</c:v>
                </c:pt>
                <c:pt idx="22">
                  <c:v>00/01</c:v>
                </c:pt>
                <c:pt idx="23">
                  <c:v>01/02</c:v>
                </c:pt>
                <c:pt idx="24">
                  <c:v>02/03</c:v>
                </c:pt>
                <c:pt idx="25">
                  <c:v>03/04</c:v>
                </c:pt>
                <c:pt idx="26">
                  <c:v>04/05</c:v>
                </c:pt>
                <c:pt idx="27">
                  <c:v>05/06</c:v>
                </c:pt>
                <c:pt idx="28">
                  <c:v>06/07</c:v>
                </c:pt>
                <c:pt idx="29">
                  <c:v>07/08</c:v>
                </c:pt>
                <c:pt idx="30">
                  <c:v>08/09</c:v>
                </c:pt>
                <c:pt idx="31">
                  <c:v>09/10</c:v>
                </c:pt>
                <c:pt idx="32">
                  <c:v>10/11</c:v>
                </c:pt>
                <c:pt idx="33">
                  <c:v>11/12</c:v>
                </c:pt>
                <c:pt idx="34">
                  <c:v>12/13</c:v>
                </c:pt>
                <c:pt idx="35">
                  <c:v>13/14</c:v>
                </c:pt>
                <c:pt idx="36">
                  <c:v>14/15</c:v>
                </c:pt>
                <c:pt idx="37">
                  <c:v>15/16</c:v>
                </c:pt>
              </c:strCache>
            </c:strRef>
          </c:cat>
          <c:val>
            <c:numRef>
              <c:f>'ESTAÇÃO BRAZLÂNDIA'!$Q$5:$Q$42</c:f>
              <c:numCache>
                <c:formatCode>General</c:formatCode>
                <c:ptCount val="38"/>
                <c:pt idx="6">
                  <c:v>0</c:v>
                </c:pt>
                <c:pt idx="7">
                  <c:v>0</c:v>
                </c:pt>
                <c:pt idx="8">
                  <c:v>4.4872499999999995</c:v>
                </c:pt>
                <c:pt idx="9">
                  <c:v>6.5551666666666675</c:v>
                </c:pt>
                <c:pt idx="10">
                  <c:v>6.0429999999999993</c:v>
                </c:pt>
                <c:pt idx="11">
                  <c:v>8.3453333333333326</c:v>
                </c:pt>
                <c:pt idx="12">
                  <c:v>6.6490833333333335</c:v>
                </c:pt>
                <c:pt idx="13">
                  <c:v>7.580916666666667</c:v>
                </c:pt>
                <c:pt idx="14">
                  <c:v>7.5666666666666655</c:v>
                </c:pt>
                <c:pt idx="15">
                  <c:v>8.1130833333333339</c:v>
                </c:pt>
                <c:pt idx="16">
                  <c:v>6.2560833333333328</c:v>
                </c:pt>
                <c:pt idx="17">
                  <c:v>4.0233333333333325</c:v>
                </c:pt>
                <c:pt idx="18">
                  <c:v>6.5155000000000003</c:v>
                </c:pt>
                <c:pt idx="19">
                  <c:v>4.2541666666666673</c:v>
                </c:pt>
                <c:pt idx="20">
                  <c:v>4.7994166666666676</c:v>
                </c:pt>
                <c:pt idx="21">
                  <c:v>6.4158333333333344</c:v>
                </c:pt>
                <c:pt idx="22">
                  <c:v>6.280333333333334</c:v>
                </c:pt>
                <c:pt idx="23">
                  <c:v>7.1619166666666674</c:v>
                </c:pt>
                <c:pt idx="24">
                  <c:v>4.635416666666667</c:v>
                </c:pt>
                <c:pt idx="25">
                  <c:v>6.9977499999999999</c:v>
                </c:pt>
                <c:pt idx="26">
                  <c:v>6.8485000000000005</c:v>
                </c:pt>
                <c:pt idx="27">
                  <c:v>5.9630833333333335</c:v>
                </c:pt>
                <c:pt idx="28">
                  <c:v>6.628583333333335</c:v>
                </c:pt>
                <c:pt idx="29">
                  <c:v>6.4651666666666658</c:v>
                </c:pt>
                <c:pt idx="30">
                  <c:v>6.4608333333333325</c:v>
                </c:pt>
                <c:pt idx="31">
                  <c:v>5.8549999999999995</c:v>
                </c:pt>
                <c:pt idx="32">
                  <c:v>6.3898333333333319</c:v>
                </c:pt>
                <c:pt idx="33">
                  <c:v>7.0402499999999977</c:v>
                </c:pt>
                <c:pt idx="34">
                  <c:v>5.8635833333333318</c:v>
                </c:pt>
                <c:pt idx="35">
                  <c:v>6.0579999999999989</c:v>
                </c:pt>
                <c:pt idx="36">
                  <c:v>4.9139999999999997</c:v>
                </c:pt>
                <c:pt idx="37">
                  <c:v>4.048141666666667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BD-4475-B073-700FD1F59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67744"/>
        <c:axId val="154567360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v>1º trimestre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'ESTAÇÃO BRAZLÂNDIA'!$A$5:$A$42</c15:sqref>
                        </c15:formulaRef>
                      </c:ext>
                    </c:extLst>
                    <c:strCache>
                      <c:ptCount val="38"/>
                      <c:pt idx="0">
                        <c:v>78/79</c:v>
                      </c:pt>
                      <c:pt idx="1">
                        <c:v>79/80</c:v>
                      </c:pt>
                      <c:pt idx="2">
                        <c:v>80/81</c:v>
                      </c:pt>
                      <c:pt idx="3">
                        <c:v>81/82</c:v>
                      </c:pt>
                      <c:pt idx="4">
                        <c:v>82/83</c:v>
                      </c:pt>
                      <c:pt idx="5">
                        <c:v>83/84</c:v>
                      </c:pt>
                      <c:pt idx="6">
                        <c:v>84/85</c:v>
                      </c:pt>
                      <c:pt idx="7">
                        <c:v>85/86</c:v>
                      </c:pt>
                      <c:pt idx="8">
                        <c:v>86/87</c:v>
                      </c:pt>
                      <c:pt idx="9">
                        <c:v>87/88</c:v>
                      </c:pt>
                      <c:pt idx="10">
                        <c:v>88/89</c:v>
                      </c:pt>
                      <c:pt idx="11">
                        <c:v>89/90</c:v>
                      </c:pt>
                      <c:pt idx="12">
                        <c:v>90/91</c:v>
                      </c:pt>
                      <c:pt idx="13">
                        <c:v>91/92</c:v>
                      </c:pt>
                      <c:pt idx="14">
                        <c:v>92/93</c:v>
                      </c:pt>
                      <c:pt idx="15">
                        <c:v>93/94</c:v>
                      </c:pt>
                      <c:pt idx="16">
                        <c:v>94/95</c:v>
                      </c:pt>
                      <c:pt idx="17">
                        <c:v>95/96</c:v>
                      </c:pt>
                      <c:pt idx="18">
                        <c:v>96/97</c:v>
                      </c:pt>
                      <c:pt idx="19">
                        <c:v>97/98</c:v>
                      </c:pt>
                      <c:pt idx="20">
                        <c:v>98/99</c:v>
                      </c:pt>
                      <c:pt idx="21">
                        <c:v>99/00</c:v>
                      </c:pt>
                      <c:pt idx="22">
                        <c:v>00/01</c:v>
                      </c:pt>
                      <c:pt idx="23">
                        <c:v>01/02</c:v>
                      </c:pt>
                      <c:pt idx="24">
                        <c:v>02/03</c:v>
                      </c:pt>
                      <c:pt idx="25">
                        <c:v>03/04</c:v>
                      </c:pt>
                      <c:pt idx="26">
                        <c:v>04/05</c:v>
                      </c:pt>
                      <c:pt idx="27">
                        <c:v>05/06</c:v>
                      </c:pt>
                      <c:pt idx="28">
                        <c:v>06/07</c:v>
                      </c:pt>
                      <c:pt idx="29">
                        <c:v>07/08</c:v>
                      </c:pt>
                      <c:pt idx="30">
                        <c:v>08/09</c:v>
                      </c:pt>
                      <c:pt idx="31">
                        <c:v>09/10</c:v>
                      </c:pt>
                      <c:pt idx="32">
                        <c:v>10/11</c:v>
                      </c:pt>
                      <c:pt idx="33">
                        <c:v>11/12</c:v>
                      </c:pt>
                      <c:pt idx="34">
                        <c:v>12/13</c:v>
                      </c:pt>
                      <c:pt idx="35">
                        <c:v>13/14</c:v>
                      </c:pt>
                      <c:pt idx="36">
                        <c:v>14/15</c:v>
                      </c:pt>
                      <c:pt idx="37">
                        <c:v>15/16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'ESTAÇÃO BRAZLÂNDIA'!$R$5:$R$42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7">
                        <c:v>0</c:v>
                      </c:pt>
                      <c:pt idx="8">
                        <c:v>8.8733333333333295</c:v>
                      </c:pt>
                      <c:pt idx="9">
                        <c:v>7.0683333333333342</c:v>
                      </c:pt>
                      <c:pt idx="10">
                        <c:v>9.8350000000000009</c:v>
                      </c:pt>
                      <c:pt idx="11">
                        <c:v>9.3023333333333333</c:v>
                      </c:pt>
                      <c:pt idx="12">
                        <c:v>11.116333333333335</c:v>
                      </c:pt>
                      <c:pt idx="13">
                        <c:v>10.308666666666666</c:v>
                      </c:pt>
                      <c:pt idx="14">
                        <c:v>12.387333333333332</c:v>
                      </c:pt>
                      <c:pt idx="15">
                        <c:v>10.533999999999999</c:v>
                      </c:pt>
                      <c:pt idx="16">
                        <c:v>14.692000000000002</c:v>
                      </c:pt>
                      <c:pt idx="17">
                        <c:v>9.0789999999999988</c:v>
                      </c:pt>
                      <c:pt idx="18">
                        <c:v>5.4540000000000006</c:v>
                      </c:pt>
                      <c:pt idx="19">
                        <c:v>10.729666666666667</c:v>
                      </c:pt>
                      <c:pt idx="20">
                        <c:v>7.3090000000000002</c:v>
                      </c:pt>
                      <c:pt idx="21">
                        <c:v>7.7556666666666665</c:v>
                      </c:pt>
                      <c:pt idx="22">
                        <c:v>12.085666666666668</c:v>
                      </c:pt>
                      <c:pt idx="23">
                        <c:v>9.7443333333333335</c:v>
                      </c:pt>
                      <c:pt idx="24">
                        <c:v>13.148333333333333</c:v>
                      </c:pt>
                      <c:pt idx="25">
                        <c:v>7.7823333333333338</c:v>
                      </c:pt>
                      <c:pt idx="26">
                        <c:v>14.513666666666666</c:v>
                      </c:pt>
                      <c:pt idx="27">
                        <c:v>13.251333333333335</c:v>
                      </c:pt>
                      <c:pt idx="28">
                        <c:v>8.2706666666666653</c:v>
                      </c:pt>
                      <c:pt idx="29">
                        <c:v>11.829333333333333</c:v>
                      </c:pt>
                      <c:pt idx="30">
                        <c:v>11.402333333333333</c:v>
                      </c:pt>
                      <c:pt idx="31">
                        <c:v>9.7690000000000001</c:v>
                      </c:pt>
                      <c:pt idx="32">
                        <c:v>8.7720000000000002</c:v>
                      </c:pt>
                      <c:pt idx="33">
                        <c:v>10.500999999999999</c:v>
                      </c:pt>
                      <c:pt idx="34">
                        <c:v>11.310666666666668</c:v>
                      </c:pt>
                      <c:pt idx="35">
                        <c:v>9.5196666666666676</c:v>
                      </c:pt>
                      <c:pt idx="36">
                        <c:v>8.4186666666666667</c:v>
                      </c:pt>
                      <c:pt idx="37">
                        <c:v>6.5836666666666659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F1BD-4475-B073-700FD1F591B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2º trim</c:v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BRAZLÂNDIA'!$A$5:$A$42</c15:sqref>
                        </c15:formulaRef>
                      </c:ext>
                    </c:extLst>
                    <c:strCache>
                      <c:ptCount val="38"/>
                      <c:pt idx="0">
                        <c:v>78/79</c:v>
                      </c:pt>
                      <c:pt idx="1">
                        <c:v>79/80</c:v>
                      </c:pt>
                      <c:pt idx="2">
                        <c:v>80/81</c:v>
                      </c:pt>
                      <c:pt idx="3">
                        <c:v>81/82</c:v>
                      </c:pt>
                      <c:pt idx="4">
                        <c:v>82/83</c:v>
                      </c:pt>
                      <c:pt idx="5">
                        <c:v>83/84</c:v>
                      </c:pt>
                      <c:pt idx="6">
                        <c:v>84/85</c:v>
                      </c:pt>
                      <c:pt idx="7">
                        <c:v>85/86</c:v>
                      </c:pt>
                      <c:pt idx="8">
                        <c:v>86/87</c:v>
                      </c:pt>
                      <c:pt idx="9">
                        <c:v>87/88</c:v>
                      </c:pt>
                      <c:pt idx="10">
                        <c:v>88/89</c:v>
                      </c:pt>
                      <c:pt idx="11">
                        <c:v>89/90</c:v>
                      </c:pt>
                      <c:pt idx="12">
                        <c:v>90/91</c:v>
                      </c:pt>
                      <c:pt idx="13">
                        <c:v>91/92</c:v>
                      </c:pt>
                      <c:pt idx="14">
                        <c:v>92/93</c:v>
                      </c:pt>
                      <c:pt idx="15">
                        <c:v>93/94</c:v>
                      </c:pt>
                      <c:pt idx="16">
                        <c:v>94/95</c:v>
                      </c:pt>
                      <c:pt idx="17">
                        <c:v>95/96</c:v>
                      </c:pt>
                      <c:pt idx="18">
                        <c:v>96/97</c:v>
                      </c:pt>
                      <c:pt idx="19">
                        <c:v>97/98</c:v>
                      </c:pt>
                      <c:pt idx="20">
                        <c:v>98/99</c:v>
                      </c:pt>
                      <c:pt idx="21">
                        <c:v>99/00</c:v>
                      </c:pt>
                      <c:pt idx="22">
                        <c:v>00/01</c:v>
                      </c:pt>
                      <c:pt idx="23">
                        <c:v>01/02</c:v>
                      </c:pt>
                      <c:pt idx="24">
                        <c:v>02/03</c:v>
                      </c:pt>
                      <c:pt idx="25">
                        <c:v>03/04</c:v>
                      </c:pt>
                      <c:pt idx="26">
                        <c:v>04/05</c:v>
                      </c:pt>
                      <c:pt idx="27">
                        <c:v>05/06</c:v>
                      </c:pt>
                      <c:pt idx="28">
                        <c:v>06/07</c:v>
                      </c:pt>
                      <c:pt idx="29">
                        <c:v>07/08</c:v>
                      </c:pt>
                      <c:pt idx="30">
                        <c:v>08/09</c:v>
                      </c:pt>
                      <c:pt idx="31">
                        <c:v>09/10</c:v>
                      </c:pt>
                      <c:pt idx="32">
                        <c:v>10/11</c:v>
                      </c:pt>
                      <c:pt idx="33">
                        <c:v>11/12</c:v>
                      </c:pt>
                      <c:pt idx="34">
                        <c:v>12/13</c:v>
                      </c:pt>
                      <c:pt idx="35">
                        <c:v>13/14</c:v>
                      </c:pt>
                      <c:pt idx="36">
                        <c:v>14/15</c:v>
                      </c:pt>
                      <c:pt idx="37">
                        <c:v>15/16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BRAZLÂNDIA'!$S$5:$S$42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7">
                        <c:v>0</c:v>
                      </c:pt>
                      <c:pt idx="8">
                        <c:v>4.2450000000000001</c:v>
                      </c:pt>
                      <c:pt idx="9">
                        <c:v>4.9716666666666667</c:v>
                      </c:pt>
                      <c:pt idx="10">
                        <c:v>7.0330000000000013</c:v>
                      </c:pt>
                      <c:pt idx="11">
                        <c:v>5.0720000000000001</c:v>
                      </c:pt>
                      <c:pt idx="12">
                        <c:v>6.7473333333333327</c:v>
                      </c:pt>
                      <c:pt idx="13">
                        <c:v>7.7660000000000009</c:v>
                      </c:pt>
                      <c:pt idx="14">
                        <c:v>8.902333333333333</c:v>
                      </c:pt>
                      <c:pt idx="15">
                        <c:v>6.2493333333333334</c:v>
                      </c:pt>
                      <c:pt idx="16">
                        <c:v>8.7409999999999997</c:v>
                      </c:pt>
                      <c:pt idx="17">
                        <c:v>7.2696666666666667</c:v>
                      </c:pt>
                      <c:pt idx="18">
                        <c:v>3.8520000000000003</c:v>
                      </c:pt>
                      <c:pt idx="19">
                        <c:v>8.2406666666666677</c:v>
                      </c:pt>
                      <c:pt idx="20">
                        <c:v>3.7370000000000001</c:v>
                      </c:pt>
                      <c:pt idx="21">
                        <c:v>4.1093333333333328</c:v>
                      </c:pt>
                      <c:pt idx="22">
                        <c:v>4.7983333333333329</c:v>
                      </c:pt>
                      <c:pt idx="23">
                        <c:v>5.1483333333333334</c:v>
                      </c:pt>
                      <c:pt idx="24">
                        <c:v>5.3186666666666671</c:v>
                      </c:pt>
                      <c:pt idx="25">
                        <c:v>5.5183333333333335</c:v>
                      </c:pt>
                      <c:pt idx="26">
                        <c:v>8.6306666666666665</c:v>
                      </c:pt>
                      <c:pt idx="27">
                        <c:v>7.0323333333333338</c:v>
                      </c:pt>
                      <c:pt idx="28">
                        <c:v>7.3836666666666675</c:v>
                      </c:pt>
                      <c:pt idx="29">
                        <c:v>4.910333333333333</c:v>
                      </c:pt>
                      <c:pt idx="30">
                        <c:v>7.274</c:v>
                      </c:pt>
                      <c:pt idx="31">
                        <c:v>7.8966666666666656</c:v>
                      </c:pt>
                      <c:pt idx="32">
                        <c:v>4.9340000000000002</c:v>
                      </c:pt>
                      <c:pt idx="33">
                        <c:v>5.4883333333333333</c:v>
                      </c:pt>
                      <c:pt idx="34">
                        <c:v>6.0106666666666664</c:v>
                      </c:pt>
                      <c:pt idx="35">
                        <c:v>5.8696666666666673</c:v>
                      </c:pt>
                      <c:pt idx="36">
                        <c:v>7.049666666666667</c:v>
                      </c:pt>
                      <c:pt idx="37">
                        <c:v>6.3776666666666664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1BD-4475-B073-700FD1F591B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3º Trim</c:v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BRAZLÂNDIA'!$A$5:$A$42</c15:sqref>
                        </c15:formulaRef>
                      </c:ext>
                    </c:extLst>
                    <c:strCache>
                      <c:ptCount val="38"/>
                      <c:pt idx="0">
                        <c:v>78/79</c:v>
                      </c:pt>
                      <c:pt idx="1">
                        <c:v>79/80</c:v>
                      </c:pt>
                      <c:pt idx="2">
                        <c:v>80/81</c:v>
                      </c:pt>
                      <c:pt idx="3">
                        <c:v>81/82</c:v>
                      </c:pt>
                      <c:pt idx="4">
                        <c:v>82/83</c:v>
                      </c:pt>
                      <c:pt idx="5">
                        <c:v>83/84</c:v>
                      </c:pt>
                      <c:pt idx="6">
                        <c:v>84/85</c:v>
                      </c:pt>
                      <c:pt idx="7">
                        <c:v>85/86</c:v>
                      </c:pt>
                      <c:pt idx="8">
                        <c:v>86/87</c:v>
                      </c:pt>
                      <c:pt idx="9">
                        <c:v>87/88</c:v>
                      </c:pt>
                      <c:pt idx="10">
                        <c:v>88/89</c:v>
                      </c:pt>
                      <c:pt idx="11">
                        <c:v>89/90</c:v>
                      </c:pt>
                      <c:pt idx="12">
                        <c:v>90/91</c:v>
                      </c:pt>
                      <c:pt idx="13">
                        <c:v>91/92</c:v>
                      </c:pt>
                      <c:pt idx="14">
                        <c:v>92/93</c:v>
                      </c:pt>
                      <c:pt idx="15">
                        <c:v>93/94</c:v>
                      </c:pt>
                      <c:pt idx="16">
                        <c:v>94/95</c:v>
                      </c:pt>
                      <c:pt idx="17">
                        <c:v>95/96</c:v>
                      </c:pt>
                      <c:pt idx="18">
                        <c:v>96/97</c:v>
                      </c:pt>
                      <c:pt idx="19">
                        <c:v>97/98</c:v>
                      </c:pt>
                      <c:pt idx="20">
                        <c:v>98/99</c:v>
                      </c:pt>
                      <c:pt idx="21">
                        <c:v>99/00</c:v>
                      </c:pt>
                      <c:pt idx="22">
                        <c:v>00/01</c:v>
                      </c:pt>
                      <c:pt idx="23">
                        <c:v>01/02</c:v>
                      </c:pt>
                      <c:pt idx="24">
                        <c:v>02/03</c:v>
                      </c:pt>
                      <c:pt idx="25">
                        <c:v>03/04</c:v>
                      </c:pt>
                      <c:pt idx="26">
                        <c:v>04/05</c:v>
                      </c:pt>
                      <c:pt idx="27">
                        <c:v>05/06</c:v>
                      </c:pt>
                      <c:pt idx="28">
                        <c:v>06/07</c:v>
                      </c:pt>
                      <c:pt idx="29">
                        <c:v>07/08</c:v>
                      </c:pt>
                      <c:pt idx="30">
                        <c:v>08/09</c:v>
                      </c:pt>
                      <c:pt idx="31">
                        <c:v>09/10</c:v>
                      </c:pt>
                      <c:pt idx="32">
                        <c:v>10/11</c:v>
                      </c:pt>
                      <c:pt idx="33">
                        <c:v>11/12</c:v>
                      </c:pt>
                      <c:pt idx="34">
                        <c:v>12/13</c:v>
                      </c:pt>
                      <c:pt idx="35">
                        <c:v>13/14</c:v>
                      </c:pt>
                      <c:pt idx="36">
                        <c:v>14/15</c:v>
                      </c:pt>
                      <c:pt idx="37">
                        <c:v>15/16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BRAZLÂNDIA'!$T$5:$T$42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7">
                        <c:v>0</c:v>
                      </c:pt>
                      <c:pt idx="8">
                        <c:v>2.5523333333333333</c:v>
                      </c:pt>
                      <c:pt idx="9">
                        <c:v>2.2456666666666667</c:v>
                      </c:pt>
                      <c:pt idx="10">
                        <c:v>3.2496666666666663</c:v>
                      </c:pt>
                      <c:pt idx="11">
                        <c:v>3.1759999999999997</c:v>
                      </c:pt>
                      <c:pt idx="12">
                        <c:v>4.2396666666666674</c:v>
                      </c:pt>
                      <c:pt idx="13">
                        <c:v>3.6010000000000004</c:v>
                      </c:pt>
                      <c:pt idx="14">
                        <c:v>4.211333333333334</c:v>
                      </c:pt>
                      <c:pt idx="15">
                        <c:v>3.4553333333333334</c:v>
                      </c:pt>
                      <c:pt idx="16">
                        <c:v>4.2699999999999996</c:v>
                      </c:pt>
                      <c:pt idx="17">
                        <c:v>3.0340000000000003</c:v>
                      </c:pt>
                      <c:pt idx="18">
                        <c:v>1.7793333333333334</c:v>
                      </c:pt>
                      <c:pt idx="19">
                        <c:v>3.2206666666666668</c:v>
                      </c:pt>
                      <c:pt idx="20">
                        <c:v>1.5163333333333331</c:v>
                      </c:pt>
                      <c:pt idx="21">
                        <c:v>1.8853333333333335</c:v>
                      </c:pt>
                      <c:pt idx="22">
                        <c:v>2.632333333333333</c:v>
                      </c:pt>
                      <c:pt idx="23">
                        <c:v>2.2476666666666665</c:v>
                      </c:pt>
                      <c:pt idx="24">
                        <c:v>2.6169999999999995</c:v>
                      </c:pt>
                      <c:pt idx="25">
                        <c:v>2.0213333333333332</c:v>
                      </c:pt>
                      <c:pt idx="26">
                        <c:v>2.928666666666667</c:v>
                      </c:pt>
                      <c:pt idx="27">
                        <c:v>3.081</c:v>
                      </c:pt>
                      <c:pt idx="28">
                        <c:v>3.0430000000000006</c:v>
                      </c:pt>
                      <c:pt idx="29">
                        <c:v>2.11</c:v>
                      </c:pt>
                      <c:pt idx="30">
                        <c:v>2.9083333333333337</c:v>
                      </c:pt>
                      <c:pt idx="31">
                        <c:v>3.4423333333333339</c:v>
                      </c:pt>
                      <c:pt idx="32">
                        <c:v>1.8733333333333331</c:v>
                      </c:pt>
                      <c:pt idx="33">
                        <c:v>2.2709999999999999</c:v>
                      </c:pt>
                      <c:pt idx="34">
                        <c:v>2.7580000000000005</c:v>
                      </c:pt>
                      <c:pt idx="35">
                        <c:v>2.4456666666666664</c:v>
                      </c:pt>
                      <c:pt idx="36">
                        <c:v>2.2706666666666671</c:v>
                      </c:pt>
                      <c:pt idx="37">
                        <c:v>2.3989999999999996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1BD-4475-B073-700FD1F591B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4º Trim</c:v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BRAZLÂNDIA'!$A$5:$A$42</c15:sqref>
                        </c15:formulaRef>
                      </c:ext>
                    </c:extLst>
                    <c:strCache>
                      <c:ptCount val="38"/>
                      <c:pt idx="0">
                        <c:v>78/79</c:v>
                      </c:pt>
                      <c:pt idx="1">
                        <c:v>79/80</c:v>
                      </c:pt>
                      <c:pt idx="2">
                        <c:v>80/81</c:v>
                      </c:pt>
                      <c:pt idx="3">
                        <c:v>81/82</c:v>
                      </c:pt>
                      <c:pt idx="4">
                        <c:v>82/83</c:v>
                      </c:pt>
                      <c:pt idx="5">
                        <c:v>83/84</c:v>
                      </c:pt>
                      <c:pt idx="6">
                        <c:v>84/85</c:v>
                      </c:pt>
                      <c:pt idx="7">
                        <c:v>85/86</c:v>
                      </c:pt>
                      <c:pt idx="8">
                        <c:v>86/87</c:v>
                      </c:pt>
                      <c:pt idx="9">
                        <c:v>87/88</c:v>
                      </c:pt>
                      <c:pt idx="10">
                        <c:v>88/89</c:v>
                      </c:pt>
                      <c:pt idx="11">
                        <c:v>89/90</c:v>
                      </c:pt>
                      <c:pt idx="12">
                        <c:v>90/91</c:v>
                      </c:pt>
                      <c:pt idx="13">
                        <c:v>91/92</c:v>
                      </c:pt>
                      <c:pt idx="14">
                        <c:v>92/93</c:v>
                      </c:pt>
                      <c:pt idx="15">
                        <c:v>93/94</c:v>
                      </c:pt>
                      <c:pt idx="16">
                        <c:v>94/95</c:v>
                      </c:pt>
                      <c:pt idx="17">
                        <c:v>95/96</c:v>
                      </c:pt>
                      <c:pt idx="18">
                        <c:v>96/97</c:v>
                      </c:pt>
                      <c:pt idx="19">
                        <c:v>97/98</c:v>
                      </c:pt>
                      <c:pt idx="20">
                        <c:v>98/99</c:v>
                      </c:pt>
                      <c:pt idx="21">
                        <c:v>99/00</c:v>
                      </c:pt>
                      <c:pt idx="22">
                        <c:v>00/01</c:v>
                      </c:pt>
                      <c:pt idx="23">
                        <c:v>01/02</c:v>
                      </c:pt>
                      <c:pt idx="24">
                        <c:v>02/03</c:v>
                      </c:pt>
                      <c:pt idx="25">
                        <c:v>03/04</c:v>
                      </c:pt>
                      <c:pt idx="26">
                        <c:v>04/05</c:v>
                      </c:pt>
                      <c:pt idx="27">
                        <c:v>05/06</c:v>
                      </c:pt>
                      <c:pt idx="28">
                        <c:v>06/07</c:v>
                      </c:pt>
                      <c:pt idx="29">
                        <c:v>07/08</c:v>
                      </c:pt>
                      <c:pt idx="30">
                        <c:v>08/09</c:v>
                      </c:pt>
                      <c:pt idx="31">
                        <c:v>09/10</c:v>
                      </c:pt>
                      <c:pt idx="32">
                        <c:v>10/11</c:v>
                      </c:pt>
                      <c:pt idx="33">
                        <c:v>11/12</c:v>
                      </c:pt>
                      <c:pt idx="34">
                        <c:v>12/13</c:v>
                      </c:pt>
                      <c:pt idx="35">
                        <c:v>13/14</c:v>
                      </c:pt>
                      <c:pt idx="36">
                        <c:v>14/15</c:v>
                      </c:pt>
                      <c:pt idx="37">
                        <c:v>15/16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'ESTAÇÃO BRAZLÂNDIA'!$U$5:$U$42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7">
                        <c:v>0</c:v>
                      </c:pt>
                      <c:pt idx="8">
                        <c:v>3.6313333333333335</c:v>
                      </c:pt>
                      <c:pt idx="9">
                        <c:v>6.3023333333333342</c:v>
                      </c:pt>
                      <c:pt idx="10">
                        <c:v>6.7663333333333329</c:v>
                      </c:pt>
                      <c:pt idx="11">
                        <c:v>11.588333333333333</c:v>
                      </c:pt>
                      <c:pt idx="12">
                        <c:v>4.6213333333333333</c:v>
                      </c:pt>
                      <c:pt idx="13">
                        <c:v>5.1126666666666667</c:v>
                      </c:pt>
                      <c:pt idx="14">
                        <c:v>9.7066666666666652</c:v>
                      </c:pt>
                      <c:pt idx="15">
                        <c:v>4.870333333333333</c:v>
                      </c:pt>
                      <c:pt idx="16">
                        <c:v>5.325333333333333</c:v>
                      </c:pt>
                      <c:pt idx="17">
                        <c:v>4.7336666666666671</c:v>
                      </c:pt>
                      <c:pt idx="18">
                        <c:v>4.2986666666666666</c:v>
                      </c:pt>
                      <c:pt idx="19">
                        <c:v>3.8606666666666669</c:v>
                      </c:pt>
                      <c:pt idx="20">
                        <c:v>5.6463333333333336</c:v>
                      </c:pt>
                      <c:pt idx="21">
                        <c:v>6.5756666666666659</c:v>
                      </c:pt>
                      <c:pt idx="22">
                        <c:v>7.660333333333333</c:v>
                      </c:pt>
                      <c:pt idx="23">
                        <c:v>7.6580000000000013</c:v>
                      </c:pt>
                      <c:pt idx="24">
                        <c:v>2.956</c:v>
                      </c:pt>
                      <c:pt idx="25">
                        <c:v>2.0619999999999998</c:v>
                      </c:pt>
                      <c:pt idx="26">
                        <c:v>4.1583333333333332</c:v>
                      </c:pt>
                      <c:pt idx="27">
                        <c:v>5.2719999999999994</c:v>
                      </c:pt>
                      <c:pt idx="28">
                        <c:v>7.2523333333333335</c:v>
                      </c:pt>
                      <c:pt idx="29">
                        <c:v>4.5916666666666659</c:v>
                      </c:pt>
                      <c:pt idx="30">
                        <c:v>5.085</c:v>
                      </c:pt>
                      <c:pt idx="31">
                        <c:v>7.1483333333333334</c:v>
                      </c:pt>
                      <c:pt idx="32">
                        <c:v>7.3986666666666663</c:v>
                      </c:pt>
                      <c:pt idx="33">
                        <c:v>8.2989999999999995</c:v>
                      </c:pt>
                      <c:pt idx="34">
                        <c:v>5.480666666666667</c:v>
                      </c:pt>
                      <c:pt idx="35">
                        <c:v>6.3873333333333333</c:v>
                      </c:pt>
                      <c:pt idx="36">
                        <c:v>4.355666666666667</c:v>
                      </c:pt>
                      <c:pt idx="37">
                        <c:v>3.1346666666666665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1BD-4475-B073-700FD1F591BA}"/>
                  </c:ext>
                </c:extLst>
              </c15:ser>
            </c15:filteredLineSeries>
          </c:ext>
        </c:extLst>
      </c:lineChart>
      <c:catAx>
        <c:axId val="1545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566976"/>
        <c:crosses val="autoZero"/>
        <c:auto val="1"/>
        <c:lblAlgn val="ctr"/>
        <c:lblOffset val="100"/>
        <c:noMultiLvlLbl val="0"/>
      </c:catAx>
      <c:valAx>
        <c:axId val="154566976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566592"/>
        <c:crosses val="autoZero"/>
        <c:crossBetween val="between"/>
      </c:valAx>
      <c:valAx>
        <c:axId val="1545673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567744"/>
        <c:crosses val="max"/>
        <c:crossBetween val="between"/>
      </c:valAx>
      <c:catAx>
        <c:axId val="154567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567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1978273121096"/>
          <c:y val="0.94863371379094452"/>
          <c:w val="0.60911452739881189"/>
          <c:h val="3.7893231522775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/>
              <a:t>RESERVATÓRIO DO RIO DESCOBERTO</a:t>
            </a:r>
            <a:r>
              <a:rPr lang="pt-BR" sz="1400" baseline="0"/>
              <a:t> - COTAS DO ÚLTIMO DIA DO MÊS</a:t>
            </a:r>
            <a:endParaRPr lang="pt-BR" sz="1400"/>
          </a:p>
        </c:rich>
      </c:tx>
      <c:layout>
        <c:manualLayout>
          <c:xMode val="edge"/>
          <c:yMode val="edge"/>
          <c:x val="0.2714361839463485"/>
          <c:y val="2.95934955560656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797248835779E-2"/>
          <c:y val="7.6287803901314857E-2"/>
          <c:w val="0.8881476476942185"/>
          <c:h val="0.76771819002985486"/>
        </c:manualLayout>
      </c:layout>
      <c:areaChart>
        <c:grouping val="standard"/>
        <c:varyColors val="0"/>
        <c:ser>
          <c:idx val="0"/>
          <c:order val="0"/>
          <c:tx>
            <c:v>2013/2014</c:v>
          </c:tx>
          <c:spPr>
            <a:solidFill>
              <a:schemeClr val="accent1">
                <a:alpha val="59000"/>
              </a:schemeClr>
            </a:solidFill>
            <a:ln>
              <a:noFill/>
            </a:ln>
            <a:effectLst/>
          </c:spPr>
          <c:cat>
            <c:strRef>
              <c:f>'[60435500_Descoberto Barragem_CMD_revisão fórmulas.xls]final -1987-2016'!$B$47:$X$47</c:f>
              <c:strCache>
                <c:ptCount val="23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  <c:pt idx="12">
                  <c:v>JANEIRO</c:v>
                </c:pt>
                <c:pt idx="13">
                  <c:v>FEVEREIRO</c:v>
                </c:pt>
                <c:pt idx="14">
                  <c:v>MARÇO</c:v>
                </c:pt>
                <c:pt idx="15">
                  <c:v>ABRIL</c:v>
                </c:pt>
                <c:pt idx="16">
                  <c:v>MAIO</c:v>
                </c:pt>
                <c:pt idx="17">
                  <c:v>JUNHO</c:v>
                </c:pt>
                <c:pt idx="18">
                  <c:v>JULHO</c:v>
                </c:pt>
                <c:pt idx="19">
                  <c:v>AGOSTO</c:v>
                </c:pt>
                <c:pt idx="20">
                  <c:v>SETEMBRO</c:v>
                </c:pt>
                <c:pt idx="21">
                  <c:v>OUTUBRO</c:v>
                </c:pt>
                <c:pt idx="22">
                  <c:v>NOVEMBRO</c:v>
                </c:pt>
              </c:strCache>
            </c:strRef>
          </c:cat>
          <c:val>
            <c:numRef>
              <c:f>'[60435500_Descoberto Barragem_CMD_revisão fórmulas.xls]final -1987-2016'!$B$49:$Y$49</c:f>
              <c:numCache>
                <c:formatCode>General</c:formatCode>
                <c:ptCount val="24"/>
                <c:pt idx="0">
                  <c:v>1030.31</c:v>
                </c:pt>
                <c:pt idx="1">
                  <c:v>1030.19</c:v>
                </c:pt>
                <c:pt idx="2">
                  <c:v>1030.24</c:v>
                </c:pt>
                <c:pt idx="3">
                  <c:v>1030.08</c:v>
                </c:pt>
                <c:pt idx="4">
                  <c:v>1030.03</c:v>
                </c:pt>
                <c:pt idx="5">
                  <c:v>1029.8900000000001</c:v>
                </c:pt>
                <c:pt idx="6">
                  <c:v>1029.42</c:v>
                </c:pt>
                <c:pt idx="7">
                  <c:v>1028.6300000000001</c:v>
                </c:pt>
                <c:pt idx="8">
                  <c:v>1027.74</c:v>
                </c:pt>
                <c:pt idx="9">
                  <c:v>1027.4000000000001</c:v>
                </c:pt>
                <c:pt idx="10">
                  <c:v>1027.55</c:v>
                </c:pt>
                <c:pt idx="11">
                  <c:v>1029.6400000000001</c:v>
                </c:pt>
                <c:pt idx="12">
                  <c:v>1030.0999999999999</c:v>
                </c:pt>
                <c:pt idx="13">
                  <c:v>1030.1400000000001</c:v>
                </c:pt>
                <c:pt idx="14">
                  <c:v>1030.26</c:v>
                </c:pt>
                <c:pt idx="15">
                  <c:v>1030.1600000000001</c:v>
                </c:pt>
                <c:pt idx="16">
                  <c:v>1029.99</c:v>
                </c:pt>
                <c:pt idx="17">
                  <c:v>1029.82</c:v>
                </c:pt>
                <c:pt idx="18">
                  <c:v>1029.4100000000001</c:v>
                </c:pt>
                <c:pt idx="19">
                  <c:v>1028.7</c:v>
                </c:pt>
                <c:pt idx="20">
                  <c:v>1027.8800000000001</c:v>
                </c:pt>
                <c:pt idx="21">
                  <c:v>1026.92</c:v>
                </c:pt>
                <c:pt idx="22">
                  <c:v>1026.94</c:v>
                </c:pt>
                <c:pt idx="23">
                  <c:v>1027.9000000000001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B-42D0-8102-181281C0A9DB}"/>
            </c:ext>
          </c:extLst>
        </c:ser>
        <c:ser>
          <c:idx val="1"/>
          <c:order val="1"/>
          <c:tx>
            <c:v>2015/2016</c:v>
          </c:tx>
          <c:spPr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BB-42D0-8102-181281C0A9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BB-42D0-8102-181281C0A9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B-42D0-8102-181281C0A9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B-42D0-8102-181281C0A9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BB-42D0-8102-181281C0A9D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BB-42D0-8102-181281C0A9D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BB-42D0-8102-181281C0A9D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BB-42D0-8102-181281C0A9D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BB-42D0-8102-181281C0A9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BB-42D0-8102-181281C0A9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BB-42D0-8102-181281C0A9D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BB-42D0-8102-181281C0A9D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BB-42D0-8102-181281C0A9D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6BB-42D0-8102-181281C0A9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BB-42D0-8102-181281C0A9D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6BB-42D0-8102-181281C0A9D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6BB-42D0-8102-181281C0A9D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6BB-42D0-8102-181281C0A9D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6BB-42D0-8102-181281C0A9D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6BB-42D0-8102-181281C0A9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BB-42D0-8102-181281C0A9D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6BB-42D0-8102-181281C0A9DB}"/>
                </c:ext>
              </c:extLst>
            </c:dLbl>
            <c:dLbl>
              <c:idx val="22"/>
              <c:layout>
                <c:manualLayout>
                  <c:x val="1.4491495297214137E-2"/>
                  <c:y val="-0.1352845511134428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6BB-42D0-8102-181281C0A9D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'[60435500_Descoberto Barragem_CMD_revisão fórmulas.xls]final -1987-2016'!$B$47:$X$47</c:f>
              <c:strCache>
                <c:ptCount val="23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  <c:pt idx="12">
                  <c:v>JANEIRO</c:v>
                </c:pt>
                <c:pt idx="13">
                  <c:v>FEVEREIRO</c:v>
                </c:pt>
                <c:pt idx="14">
                  <c:v>MARÇO</c:v>
                </c:pt>
                <c:pt idx="15">
                  <c:v>ABRIL</c:v>
                </c:pt>
                <c:pt idx="16">
                  <c:v>MAIO</c:v>
                </c:pt>
                <c:pt idx="17">
                  <c:v>JUNHO</c:v>
                </c:pt>
                <c:pt idx="18">
                  <c:v>JULHO</c:v>
                </c:pt>
                <c:pt idx="19">
                  <c:v>AGOSTO</c:v>
                </c:pt>
                <c:pt idx="20">
                  <c:v>SETEMBRO</c:v>
                </c:pt>
                <c:pt idx="21">
                  <c:v>OUTUBRO</c:v>
                </c:pt>
                <c:pt idx="22">
                  <c:v>NOVEMBRO</c:v>
                </c:pt>
              </c:strCache>
            </c:strRef>
          </c:cat>
          <c:val>
            <c:numRef>
              <c:f>'[60435500_Descoberto Barragem_CMD_revisão fórmulas.xls]final -1987-2016'!$B$51:$Y$51</c:f>
              <c:numCache>
                <c:formatCode>General</c:formatCode>
                <c:ptCount val="24"/>
                <c:pt idx="0">
                  <c:v>1027.53</c:v>
                </c:pt>
                <c:pt idx="1">
                  <c:v>1027.8499999999999</c:v>
                </c:pt>
                <c:pt idx="2">
                  <c:v>1029.55</c:v>
                </c:pt>
                <c:pt idx="3">
                  <c:v>1030.1500000000001</c:v>
                </c:pt>
                <c:pt idx="4">
                  <c:v>1030.02</c:v>
                </c:pt>
                <c:pt idx="5">
                  <c:v>1029.8</c:v>
                </c:pt>
                <c:pt idx="6">
                  <c:v>1029.3900000000001</c:v>
                </c:pt>
                <c:pt idx="7">
                  <c:v>1028.6300000000001</c:v>
                </c:pt>
                <c:pt idx="8">
                  <c:v>1027.72</c:v>
                </c:pt>
                <c:pt idx="9">
                  <c:v>1026.8399999999999</c:v>
                </c:pt>
                <c:pt idx="10">
                  <c:v>1026.42</c:v>
                </c:pt>
                <c:pt idx="11">
                  <c:v>1026.23</c:v>
                </c:pt>
                <c:pt idx="12">
                  <c:v>1028.46</c:v>
                </c:pt>
                <c:pt idx="13">
                  <c:v>1029.17</c:v>
                </c:pt>
                <c:pt idx="14">
                  <c:v>1030.08</c:v>
                </c:pt>
                <c:pt idx="15">
                  <c:v>1029.7649999999999</c:v>
                </c:pt>
                <c:pt idx="16">
                  <c:v>1029.3499999999999</c:v>
                </c:pt>
                <c:pt idx="17">
                  <c:v>1028.6199999999999</c:v>
                </c:pt>
                <c:pt idx="18">
                  <c:v>1027.57</c:v>
                </c:pt>
                <c:pt idx="19">
                  <c:v>1026.44</c:v>
                </c:pt>
                <c:pt idx="20">
                  <c:v>1025.1300000000001</c:v>
                </c:pt>
                <c:pt idx="21">
                  <c:v>1024.01</c:v>
                </c:pt>
                <c:pt idx="22">
                  <c:v>1023.99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6BB-42D0-8102-181281C0A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33784"/>
        <c:axId val="1"/>
      </c:areaChart>
      <c:catAx>
        <c:axId val="46773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10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Cotas - m</a:t>
                </a:r>
              </a:p>
            </c:rich>
          </c:tx>
          <c:layout>
            <c:manualLayout>
              <c:xMode val="edge"/>
              <c:yMode val="edge"/>
              <c:x val="7.9044519802986199E-3"/>
              <c:y val="0.473696492238698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773378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03955174686882"/>
          <c:y val="0.11546610169491525"/>
          <c:w val="0.10942649967040211"/>
          <c:h val="9.851694915254237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/>
              <a:t>RESERVATÓRIO SANTA</a:t>
            </a:r>
            <a:r>
              <a:rPr lang="pt-BR" sz="1400" baseline="0"/>
              <a:t> MARIA - COTAS DO ÚLTIMO DIA DO MÊS</a:t>
            </a:r>
            <a:endParaRPr lang="pt-BR" sz="1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797248835779E-2"/>
          <c:y val="7.6287803901314857E-2"/>
          <c:w val="0.8881476476942185"/>
          <c:h val="0.76771819002985486"/>
        </c:manualLayout>
      </c:layout>
      <c:areaChart>
        <c:grouping val="standard"/>
        <c:varyColors val="0"/>
        <c:ser>
          <c:idx val="0"/>
          <c:order val="0"/>
          <c:tx>
            <c:v>2013/2014</c:v>
          </c:tx>
          <c:spPr>
            <a:solidFill>
              <a:schemeClr val="accent1">
                <a:alpha val="59000"/>
              </a:schemeClr>
            </a:solidFill>
            <a:ln>
              <a:noFill/>
            </a:ln>
            <a:effectLst/>
          </c:spPr>
          <c:cat>
            <c:strRef>
              <c:f>'[60435500_Descoberto Barragem_CMD_revisão fórmulas.xls]final -1987-2016'!$B$47:$X$47</c:f>
              <c:strCache>
                <c:ptCount val="23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  <c:pt idx="12">
                  <c:v>JANEIRO</c:v>
                </c:pt>
                <c:pt idx="13">
                  <c:v>FEVEREIRO</c:v>
                </c:pt>
                <c:pt idx="14">
                  <c:v>MARÇO</c:v>
                </c:pt>
                <c:pt idx="15">
                  <c:v>ABRIL</c:v>
                </c:pt>
                <c:pt idx="16">
                  <c:v>MAIO</c:v>
                </c:pt>
                <c:pt idx="17">
                  <c:v>JUNHO</c:v>
                </c:pt>
                <c:pt idx="18">
                  <c:v>JULHO</c:v>
                </c:pt>
                <c:pt idx="19">
                  <c:v>AGOSTO</c:v>
                </c:pt>
                <c:pt idx="20">
                  <c:v>SETEMBRO</c:v>
                </c:pt>
                <c:pt idx="21">
                  <c:v>OUTUBRO</c:v>
                </c:pt>
                <c:pt idx="22">
                  <c:v>NOVEMBRO</c:v>
                </c:pt>
              </c:strCache>
            </c:strRef>
          </c:cat>
          <c:val>
            <c:numRef>
              <c:f>'[60435500_Descoberto Barragem_CMD_revisão fórmulas.xls]final -1987-2016'!$B$54:$Y$54</c:f>
              <c:numCache>
                <c:formatCode>General</c:formatCode>
                <c:ptCount val="24"/>
                <c:pt idx="0">
                  <c:v>1072.0999999999999</c:v>
                </c:pt>
                <c:pt idx="1">
                  <c:v>1072.04</c:v>
                </c:pt>
                <c:pt idx="2">
                  <c:v>1072.0999999999999</c:v>
                </c:pt>
                <c:pt idx="3">
                  <c:v>1072.03</c:v>
                </c:pt>
                <c:pt idx="4">
                  <c:v>1072.01</c:v>
                </c:pt>
                <c:pt idx="5">
                  <c:v>1071.92</c:v>
                </c:pt>
                <c:pt idx="6">
                  <c:v>1071.7</c:v>
                </c:pt>
                <c:pt idx="7">
                  <c:v>1071.3800000000001</c:v>
                </c:pt>
                <c:pt idx="8">
                  <c:v>1071.07</c:v>
                </c:pt>
                <c:pt idx="9">
                  <c:v>1070.97</c:v>
                </c:pt>
                <c:pt idx="10">
                  <c:v>1071.07</c:v>
                </c:pt>
                <c:pt idx="11">
                  <c:v>1071.75</c:v>
                </c:pt>
                <c:pt idx="12">
                  <c:v>1072.04</c:v>
                </c:pt>
                <c:pt idx="13">
                  <c:v>1072.04</c:v>
                </c:pt>
                <c:pt idx="14">
                  <c:v>1072.1099999999999</c:v>
                </c:pt>
                <c:pt idx="15">
                  <c:v>1072.05</c:v>
                </c:pt>
                <c:pt idx="16">
                  <c:v>1072.03</c:v>
                </c:pt>
                <c:pt idx="17">
                  <c:v>1072.01</c:v>
                </c:pt>
                <c:pt idx="18">
                  <c:v>1071.83</c:v>
                </c:pt>
                <c:pt idx="19">
                  <c:v>1071.5999999999999</c:v>
                </c:pt>
                <c:pt idx="20">
                  <c:v>1071.26</c:v>
                </c:pt>
                <c:pt idx="21">
                  <c:v>1070.92</c:v>
                </c:pt>
                <c:pt idx="22">
                  <c:v>1070.8599999999999</c:v>
                </c:pt>
                <c:pt idx="23">
                  <c:v>1071.0999999999999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C-40F4-9366-C583706F9366}"/>
            </c:ext>
          </c:extLst>
        </c:ser>
        <c:ser>
          <c:idx val="1"/>
          <c:order val="1"/>
          <c:tx>
            <c:v>2015/2016</c:v>
          </c:tx>
          <c:spPr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AC-40F4-9366-C583706F936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AC-40F4-9366-C583706F936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AC-40F4-9366-C583706F936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AC-40F4-9366-C583706F936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AC-40F4-9366-C583706F936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AC-40F4-9366-C583706F936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AC-40F4-9366-C583706F936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AC-40F4-9366-C583706F936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AC-40F4-9366-C583706F936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AC-40F4-9366-C583706F936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AC-40F4-9366-C583706F936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AC-40F4-9366-C583706F936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AC-40F4-9366-C583706F936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AC-40F4-9366-C583706F936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AC-40F4-9366-C583706F936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8AC-40F4-9366-C583706F936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8AC-40F4-9366-C583706F936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8AC-40F4-9366-C583706F936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8AC-40F4-9366-C583706F936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8AC-40F4-9366-C583706F936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8AC-40F4-9366-C583706F936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8AC-40F4-9366-C583706F9366}"/>
                </c:ext>
              </c:extLst>
            </c:dLbl>
            <c:dLbl>
              <c:idx val="22"/>
              <c:layout>
                <c:manualLayout>
                  <c:x val="1.0539269307064827E-2"/>
                  <c:y val="-0.200813005559016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8AC-40F4-9366-C583706F936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'[60435500_Descoberto Barragem_CMD_revisão fórmulas.xls]final -1987-2016'!$B$47:$X$47</c:f>
              <c:strCache>
                <c:ptCount val="23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  <c:pt idx="12">
                  <c:v>JANEIRO</c:v>
                </c:pt>
                <c:pt idx="13">
                  <c:v>FEVEREIRO</c:v>
                </c:pt>
                <c:pt idx="14">
                  <c:v>MARÇO</c:v>
                </c:pt>
                <c:pt idx="15">
                  <c:v>ABRIL</c:v>
                </c:pt>
                <c:pt idx="16">
                  <c:v>MAIO</c:v>
                </c:pt>
                <c:pt idx="17">
                  <c:v>JUNHO</c:v>
                </c:pt>
                <c:pt idx="18">
                  <c:v>JULHO</c:v>
                </c:pt>
                <c:pt idx="19">
                  <c:v>AGOSTO</c:v>
                </c:pt>
                <c:pt idx="20">
                  <c:v>SETEMBRO</c:v>
                </c:pt>
                <c:pt idx="21">
                  <c:v>OUTUBRO</c:v>
                </c:pt>
                <c:pt idx="22">
                  <c:v>NOVEMBRO</c:v>
                </c:pt>
              </c:strCache>
            </c:strRef>
          </c:cat>
          <c:val>
            <c:numRef>
              <c:f>'[60435500_Descoberto Barragem_CMD_revisão fórmulas.xls]final -1987-2016'!$B$56:$X$56</c:f>
              <c:numCache>
                <c:formatCode>General</c:formatCode>
                <c:ptCount val="23"/>
                <c:pt idx="0">
                  <c:v>1070.94</c:v>
                </c:pt>
                <c:pt idx="1">
                  <c:v>1070.96</c:v>
                </c:pt>
                <c:pt idx="2">
                  <c:v>1071.43</c:v>
                </c:pt>
                <c:pt idx="3">
                  <c:v>1072.06</c:v>
                </c:pt>
                <c:pt idx="4">
                  <c:v>1072.03</c:v>
                </c:pt>
                <c:pt idx="5">
                  <c:v>1071.99</c:v>
                </c:pt>
                <c:pt idx="6">
                  <c:v>1071.8699999999999</c:v>
                </c:pt>
                <c:pt idx="7">
                  <c:v>1071.53</c:v>
                </c:pt>
                <c:pt idx="8">
                  <c:v>1071.0899999999999</c:v>
                </c:pt>
                <c:pt idx="9">
                  <c:v>1070.6400000000001</c:v>
                </c:pt>
                <c:pt idx="10">
                  <c:v>1070.43</c:v>
                </c:pt>
                <c:pt idx="11">
                  <c:v>1070.1199999999999</c:v>
                </c:pt>
                <c:pt idx="12">
                  <c:v>1070.3900000000001</c:v>
                </c:pt>
                <c:pt idx="13">
                  <c:v>1070.3800000000001</c:v>
                </c:pt>
                <c:pt idx="14">
                  <c:v>1070.52</c:v>
                </c:pt>
                <c:pt idx="15">
                  <c:v>1070.29</c:v>
                </c:pt>
                <c:pt idx="16">
                  <c:v>1069.8599999999999</c:v>
                </c:pt>
                <c:pt idx="17">
                  <c:v>1069.3</c:v>
                </c:pt>
                <c:pt idx="18">
                  <c:v>1068.6300000000001</c:v>
                </c:pt>
                <c:pt idx="19">
                  <c:v>1067.9000000000001</c:v>
                </c:pt>
                <c:pt idx="20">
                  <c:v>1067.2</c:v>
                </c:pt>
                <c:pt idx="21">
                  <c:v>1066.6300000000001</c:v>
                </c:pt>
                <c:pt idx="22">
                  <c:v>1066.5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8AC-40F4-9366-C583706F9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34440"/>
        <c:axId val="1"/>
      </c:areaChart>
      <c:catAx>
        <c:axId val="46773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10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Cotas - m</a:t>
                </a:r>
              </a:p>
            </c:rich>
          </c:tx>
          <c:layout>
            <c:manualLayout>
              <c:xMode val="edge"/>
              <c:yMode val="edge"/>
              <c:x val="7.9044519802986199E-3"/>
              <c:y val="0.473696492238698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773444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278839815425186"/>
          <c:y val="0.1228813559322034"/>
          <c:w val="0.10942649967040211"/>
          <c:h val="9.851694915254237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UH DESCOBERTO (Estações Descoberto/Chapadinha/Olaria)</a:t>
            </a:r>
          </a:p>
        </c:rich>
      </c:tx>
      <c:layout>
        <c:manualLayout>
          <c:xMode val="edge"/>
          <c:yMode val="edge"/>
          <c:x val="0.3075118464615848"/>
          <c:y val="1.5982073080127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577261469076928"/>
          <c:y val="0.14806818181818185"/>
          <c:w val="0.81136353554397245"/>
          <c:h val="0.77163534955857793"/>
        </c:manualLayout>
      </c:layout>
      <c:lineChart>
        <c:grouping val="standard"/>
        <c:varyColors val="0"/>
        <c:ser>
          <c:idx val="0"/>
          <c:order val="0"/>
          <c:tx>
            <c:v>Vazão Remanescente Mínima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RESUMO'!$C$4:$N$4</c:f>
              <c:numCache>
                <c:formatCode>#,##0</c:formatCode>
                <c:ptCount val="12"/>
                <c:pt idx="0">
                  <c:v>508</c:v>
                </c:pt>
                <c:pt idx="1">
                  <c:v>576</c:v>
                </c:pt>
                <c:pt idx="2">
                  <c:v>594</c:v>
                </c:pt>
                <c:pt idx="3">
                  <c:v>570</c:v>
                </c:pt>
                <c:pt idx="4">
                  <c:v>460</c:v>
                </c:pt>
                <c:pt idx="5">
                  <c:v>378</c:v>
                </c:pt>
                <c:pt idx="6">
                  <c:v>294</c:v>
                </c:pt>
                <c:pt idx="7">
                  <c:v>228</c:v>
                </c:pt>
                <c:pt idx="8">
                  <c:v>190</c:v>
                </c:pt>
                <c:pt idx="9">
                  <c:v>174</c:v>
                </c:pt>
                <c:pt idx="10">
                  <c:v>250</c:v>
                </c:pt>
                <c:pt idx="11">
                  <c:v>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83-48E3-8A89-3DEC2C367DDE}"/>
            </c:ext>
          </c:extLst>
        </c:ser>
        <c:ser>
          <c:idx val="1"/>
          <c:order val="1"/>
          <c:tx>
            <c:v>Vazão Média 2015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RESUMO'!$C$5:$N$5</c:f>
              <c:numCache>
                <c:formatCode>#,##0</c:formatCode>
                <c:ptCount val="12"/>
                <c:pt idx="0">
                  <c:v>968</c:v>
                </c:pt>
                <c:pt idx="1">
                  <c:v>1670</c:v>
                </c:pt>
                <c:pt idx="2">
                  <c:v>3186</c:v>
                </c:pt>
                <c:pt idx="3">
                  <c:v>3619</c:v>
                </c:pt>
                <c:pt idx="4">
                  <c:v>2498.9999999999995</c:v>
                </c:pt>
                <c:pt idx="5">
                  <c:v>1472.9999999999998</c:v>
                </c:pt>
                <c:pt idx="6">
                  <c:v>990</c:v>
                </c:pt>
                <c:pt idx="7">
                  <c:v>598</c:v>
                </c:pt>
                <c:pt idx="8">
                  <c:v>424.00000000000006</c:v>
                </c:pt>
                <c:pt idx="9">
                  <c:v>675</c:v>
                </c:pt>
                <c:pt idx="10">
                  <c:v>1002.9999999999999</c:v>
                </c:pt>
                <c:pt idx="11">
                  <c:v>1524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3-48E3-8A89-3DEC2C367DDE}"/>
            </c:ext>
          </c:extLst>
        </c:ser>
        <c:ser>
          <c:idx val="2"/>
          <c:order val="2"/>
          <c:tx>
            <c:v>Vazão Média 2016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RESUMO'!$C$6:$N$6</c:f>
              <c:numCache>
                <c:formatCode>#,##0</c:formatCode>
                <c:ptCount val="12"/>
                <c:pt idx="0">
                  <c:v>5808.9999999999991</c:v>
                </c:pt>
                <c:pt idx="1">
                  <c:v>3668</c:v>
                </c:pt>
                <c:pt idx="2">
                  <c:v>3191</c:v>
                </c:pt>
                <c:pt idx="3">
                  <c:v>1648</c:v>
                </c:pt>
                <c:pt idx="4">
                  <c:v>1226</c:v>
                </c:pt>
                <c:pt idx="5">
                  <c:v>748</c:v>
                </c:pt>
                <c:pt idx="6">
                  <c:v>482.00000000000006</c:v>
                </c:pt>
                <c:pt idx="7">
                  <c:v>306.18067681370638</c:v>
                </c:pt>
                <c:pt idx="8">
                  <c:v>220.410685348567</c:v>
                </c:pt>
                <c:pt idx="9">
                  <c:v>396</c:v>
                </c:pt>
                <c:pt idx="10">
                  <c:v>1155.0043211831801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83-48E3-8A89-3DEC2C367DDE}"/>
            </c:ext>
          </c:extLst>
        </c:ser>
        <c:ser>
          <c:idx val="3"/>
          <c:order val="3"/>
          <c:tx>
            <c:v>Vazão Mínima 2015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RESUMO'!$C$7:$N$7</c:f>
              <c:numCache>
                <c:formatCode>#,##0</c:formatCode>
                <c:ptCount val="12"/>
                <c:pt idx="0">
                  <c:v>696</c:v>
                </c:pt>
                <c:pt idx="1">
                  <c:v>696</c:v>
                </c:pt>
                <c:pt idx="2">
                  <c:v>1302</c:v>
                </c:pt>
                <c:pt idx="3">
                  <c:v>2508</c:v>
                </c:pt>
                <c:pt idx="4">
                  <c:v>1769</c:v>
                </c:pt>
                <c:pt idx="5">
                  <c:v>1152.0000000000002</c:v>
                </c:pt>
                <c:pt idx="6">
                  <c:v>773</c:v>
                </c:pt>
                <c:pt idx="7">
                  <c:v>445</c:v>
                </c:pt>
                <c:pt idx="8">
                  <c:v>240</c:v>
                </c:pt>
                <c:pt idx="9">
                  <c:v>159</c:v>
                </c:pt>
                <c:pt idx="10">
                  <c:v>349</c:v>
                </c:pt>
                <c:pt idx="11">
                  <c:v>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83-48E3-8A89-3DEC2C367DDE}"/>
            </c:ext>
          </c:extLst>
        </c:ser>
        <c:ser>
          <c:idx val="4"/>
          <c:order val="4"/>
          <c:tx>
            <c:v>Vazão Mínima 2016</c:v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RESUMO'!$C$8:$N$8</c:f>
              <c:numCache>
                <c:formatCode>#,##0</c:formatCode>
                <c:ptCount val="12"/>
                <c:pt idx="0">
                  <c:v>1081</c:v>
                </c:pt>
                <c:pt idx="1">
                  <c:v>1513.0000000000002</c:v>
                </c:pt>
                <c:pt idx="2">
                  <c:v>2178</c:v>
                </c:pt>
                <c:pt idx="3">
                  <c:v>1288</c:v>
                </c:pt>
                <c:pt idx="4">
                  <c:v>871</c:v>
                </c:pt>
                <c:pt idx="5">
                  <c:v>582.00000000000011</c:v>
                </c:pt>
                <c:pt idx="6">
                  <c:v>306</c:v>
                </c:pt>
                <c:pt idx="7">
                  <c:v>271.23415235184189</c:v>
                </c:pt>
                <c:pt idx="8">
                  <c:v>177.88859742875445</c:v>
                </c:pt>
                <c:pt idx="9">
                  <c:v>158</c:v>
                </c:pt>
                <c:pt idx="10">
                  <c:v>332.43589668372823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83-48E3-8A89-3DEC2C367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633496"/>
        <c:axId val="223635064"/>
      </c:lineChart>
      <c:catAx>
        <c:axId val="22363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635064"/>
        <c:crosses val="autoZero"/>
        <c:auto val="1"/>
        <c:lblAlgn val="ctr"/>
        <c:lblOffset val="100"/>
        <c:noMultiLvlLbl val="0"/>
      </c:catAx>
      <c:valAx>
        <c:axId val="223635064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</a:t>
                </a:r>
                <a:r>
                  <a:rPr lang="pt-BR" baseline="0"/>
                  <a:t> L/S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2.5340283168829247E-2"/>
              <c:y val="0.40665085898353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63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79006321392924"/>
          <c:y val="0.17370138391791931"/>
          <c:w val="0.3356486656784482"/>
          <c:h val="0.28266529497883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19050">
      <a:solidFill>
        <a:schemeClr val="tx2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UH RODEADOR - Estação</a:t>
            </a:r>
            <a:r>
              <a:rPr lang="pt-BR" baseline="0"/>
              <a:t> Rodeador</a:t>
            </a:r>
            <a:endParaRPr lang="pt-BR"/>
          </a:p>
        </c:rich>
      </c:tx>
      <c:layout>
        <c:manualLayout>
          <c:xMode val="edge"/>
          <c:yMode val="edge"/>
          <c:x val="0.37079116070448176"/>
          <c:y val="2.9629637310427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403552548889134"/>
          <c:y val="0.14806818181818185"/>
          <c:w val="0.81840578906509909"/>
          <c:h val="0.77163534955857793"/>
        </c:manualLayout>
      </c:layout>
      <c:lineChart>
        <c:grouping val="standard"/>
        <c:varyColors val="0"/>
        <c:ser>
          <c:idx val="0"/>
          <c:order val="0"/>
          <c:tx>
            <c:v>Vazão Remanescente Mínima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RESUMO'!$C$13:$N$13</c:f>
              <c:numCache>
                <c:formatCode>#,##0</c:formatCode>
                <c:ptCount val="12"/>
                <c:pt idx="0">
                  <c:v>520</c:v>
                </c:pt>
                <c:pt idx="1">
                  <c:v>552</c:v>
                </c:pt>
                <c:pt idx="2">
                  <c:v>520</c:v>
                </c:pt>
                <c:pt idx="3">
                  <c:v>576</c:v>
                </c:pt>
                <c:pt idx="4">
                  <c:v>482</c:v>
                </c:pt>
                <c:pt idx="5">
                  <c:v>378</c:v>
                </c:pt>
                <c:pt idx="6">
                  <c:v>320</c:v>
                </c:pt>
                <c:pt idx="7">
                  <c:v>272</c:v>
                </c:pt>
                <c:pt idx="8">
                  <c:v>244</c:v>
                </c:pt>
                <c:pt idx="9">
                  <c:v>224</c:v>
                </c:pt>
                <c:pt idx="10">
                  <c:v>290</c:v>
                </c:pt>
                <c:pt idx="11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F0-44DF-A2D4-448E6ED6BA7E}"/>
            </c:ext>
          </c:extLst>
        </c:ser>
        <c:ser>
          <c:idx val="1"/>
          <c:order val="1"/>
          <c:tx>
            <c:v>Vazão Média 2015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RESUMO'!$C$14:$N$14</c:f>
              <c:numCache>
                <c:formatCode>#,##0</c:formatCode>
                <c:ptCount val="12"/>
                <c:pt idx="0">
                  <c:v>733</c:v>
                </c:pt>
                <c:pt idx="1">
                  <c:v>2080</c:v>
                </c:pt>
                <c:pt idx="2">
                  <c:v>3500</c:v>
                </c:pt>
                <c:pt idx="3">
                  <c:v>3111.5400035489247</c:v>
                </c:pt>
                <c:pt idx="4">
                  <c:v>1950</c:v>
                </c:pt>
                <c:pt idx="5">
                  <c:v>1040</c:v>
                </c:pt>
                <c:pt idx="6">
                  <c:v>664</c:v>
                </c:pt>
                <c:pt idx="7">
                  <c:v>355</c:v>
                </c:pt>
                <c:pt idx="8">
                  <c:v>269</c:v>
                </c:pt>
                <c:pt idx="9">
                  <c:v>231</c:v>
                </c:pt>
                <c:pt idx="10">
                  <c:v>562</c:v>
                </c:pt>
                <c:pt idx="11">
                  <c:v>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F0-44DF-A2D4-448E6ED6BA7E}"/>
            </c:ext>
          </c:extLst>
        </c:ser>
        <c:ser>
          <c:idx val="2"/>
          <c:order val="2"/>
          <c:tx>
            <c:v>Vazão Média 2016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RESUMO'!$C$15:$N$15</c:f>
              <c:numCache>
                <c:formatCode>#,##0</c:formatCode>
                <c:ptCount val="12"/>
                <c:pt idx="0">
                  <c:v>3000</c:v>
                </c:pt>
                <c:pt idx="1">
                  <c:v>1790</c:v>
                </c:pt>
                <c:pt idx="2">
                  <c:v>2160</c:v>
                </c:pt>
                <c:pt idx="3">
                  <c:v>915</c:v>
                </c:pt>
                <c:pt idx="4">
                  <c:v>513</c:v>
                </c:pt>
                <c:pt idx="5">
                  <c:v>305</c:v>
                </c:pt>
                <c:pt idx="6">
                  <c:v>179</c:v>
                </c:pt>
                <c:pt idx="7">
                  <c:v>139.29782764495235</c:v>
                </c:pt>
                <c:pt idx="8">
                  <c:v>106.53518620523995</c:v>
                </c:pt>
                <c:pt idx="9">
                  <c:v>166</c:v>
                </c:pt>
                <c:pt idx="10">
                  <c:v>664.75615023511432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F0-44DF-A2D4-448E6ED6BA7E}"/>
            </c:ext>
          </c:extLst>
        </c:ser>
        <c:ser>
          <c:idx val="3"/>
          <c:order val="3"/>
          <c:tx>
            <c:v>Vazão Mínima 2015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RESUMO'!$C$16:$N$16</c:f>
              <c:numCache>
                <c:formatCode>#,##0</c:formatCode>
                <c:ptCount val="12"/>
                <c:pt idx="0">
                  <c:v>352</c:v>
                </c:pt>
                <c:pt idx="1">
                  <c:v>232</c:v>
                </c:pt>
                <c:pt idx="2">
                  <c:v>1740</c:v>
                </c:pt>
                <c:pt idx="3">
                  <c:v>2348.1799655104596</c:v>
                </c:pt>
                <c:pt idx="4">
                  <c:v>1210</c:v>
                </c:pt>
                <c:pt idx="5">
                  <c:v>798</c:v>
                </c:pt>
                <c:pt idx="6">
                  <c:v>468</c:v>
                </c:pt>
                <c:pt idx="7">
                  <c:v>249</c:v>
                </c:pt>
                <c:pt idx="8">
                  <c:v>222</c:v>
                </c:pt>
                <c:pt idx="9">
                  <c:v>127</c:v>
                </c:pt>
                <c:pt idx="10">
                  <c:v>127</c:v>
                </c:pt>
                <c:pt idx="11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F0-44DF-A2D4-448E6ED6BA7E}"/>
            </c:ext>
          </c:extLst>
        </c:ser>
        <c:ser>
          <c:idx val="4"/>
          <c:order val="4"/>
          <c:tx>
            <c:v>Vazão Mínima 2016</c:v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RESUMO'!$C$17:$N$17</c:f>
              <c:numCache>
                <c:formatCode>#,##0</c:formatCode>
                <c:ptCount val="12"/>
                <c:pt idx="0">
                  <c:v>452</c:v>
                </c:pt>
                <c:pt idx="1">
                  <c:v>1130</c:v>
                </c:pt>
                <c:pt idx="2">
                  <c:v>1230</c:v>
                </c:pt>
                <c:pt idx="3">
                  <c:v>393</c:v>
                </c:pt>
                <c:pt idx="4">
                  <c:v>338</c:v>
                </c:pt>
                <c:pt idx="5">
                  <c:v>216</c:v>
                </c:pt>
                <c:pt idx="6">
                  <c:v>137</c:v>
                </c:pt>
                <c:pt idx="7">
                  <c:v>102.79404470275028</c:v>
                </c:pt>
                <c:pt idx="8">
                  <c:v>73.243933870907526</c:v>
                </c:pt>
                <c:pt idx="9">
                  <c:v>80</c:v>
                </c:pt>
                <c:pt idx="10">
                  <c:v>96.744904553530318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F0-44DF-A2D4-448E6ED6B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643072"/>
        <c:axId val="170642680"/>
      </c:lineChart>
      <c:catAx>
        <c:axId val="1706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42680"/>
        <c:crosses val="autoZero"/>
        <c:auto val="1"/>
        <c:lblAlgn val="ctr"/>
        <c:lblOffset val="100"/>
        <c:noMultiLvlLbl val="0"/>
      </c:catAx>
      <c:valAx>
        <c:axId val="17064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 L/S</a:t>
                </a:r>
              </a:p>
            </c:rich>
          </c:tx>
          <c:layout>
            <c:manualLayout>
              <c:xMode val="edge"/>
              <c:yMode val="edge"/>
              <c:x val="2.2992865328453658E-2"/>
              <c:y val="0.421802374135051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4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03286384976525"/>
          <c:y val="0.19264077785731326"/>
          <c:w val="0.30750086257004178"/>
          <c:h val="0.27777979398717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19050">
      <a:solidFill>
        <a:schemeClr val="tx2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UH RIBEIRÃO DAS PEDRAS (Estações Rib.</a:t>
            </a:r>
            <a:r>
              <a:rPr lang="pt-BR" baseline="0"/>
              <a:t> das Pedras e Capão Comprido)</a:t>
            </a:r>
            <a:endParaRPr lang="pt-BR"/>
          </a:p>
        </c:rich>
      </c:tx>
      <c:layout>
        <c:manualLayout>
          <c:xMode val="edge"/>
          <c:yMode val="edge"/>
          <c:x val="0.15988715314329024"/>
          <c:y val="4.05268490374873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577261469076928"/>
          <c:y val="0.14806818181818185"/>
          <c:w val="0.81136353554397245"/>
          <c:h val="0.77163534955857793"/>
        </c:manualLayout>
      </c:layout>
      <c:lineChart>
        <c:grouping val="standard"/>
        <c:varyColors val="0"/>
        <c:ser>
          <c:idx val="0"/>
          <c:order val="0"/>
          <c:tx>
            <c:v>Vazão Remanescente Mínima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RESUMO'!$C$22:$N$22</c:f>
              <c:numCache>
                <c:formatCode>#,##0</c:formatCode>
                <c:ptCount val="12"/>
                <c:pt idx="0">
                  <c:v>446</c:v>
                </c:pt>
                <c:pt idx="1">
                  <c:v>472</c:v>
                </c:pt>
                <c:pt idx="2">
                  <c:v>446</c:v>
                </c:pt>
                <c:pt idx="3">
                  <c:v>492</c:v>
                </c:pt>
                <c:pt idx="4">
                  <c:v>412</c:v>
                </c:pt>
                <c:pt idx="5">
                  <c:v>324</c:v>
                </c:pt>
                <c:pt idx="6">
                  <c:v>274</c:v>
                </c:pt>
                <c:pt idx="7">
                  <c:v>234</c:v>
                </c:pt>
                <c:pt idx="8">
                  <c:v>210</c:v>
                </c:pt>
                <c:pt idx="9">
                  <c:v>192</c:v>
                </c:pt>
                <c:pt idx="10">
                  <c:v>248</c:v>
                </c:pt>
                <c:pt idx="11">
                  <c:v>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32-4A00-9D90-0B262BCF43D7}"/>
            </c:ext>
          </c:extLst>
        </c:ser>
        <c:ser>
          <c:idx val="1"/>
          <c:order val="1"/>
          <c:tx>
            <c:v>Vazão Média 2015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RESUMO'!$C$23:$N$23</c:f>
              <c:numCache>
                <c:formatCode>#,##0</c:formatCode>
                <c:ptCount val="12"/>
                <c:pt idx="0">
                  <c:v>1543.0000000000002</c:v>
                </c:pt>
                <c:pt idx="1">
                  <c:v>2405.9999999999995</c:v>
                </c:pt>
                <c:pt idx="2">
                  <c:v>3267.0000000000005</c:v>
                </c:pt>
                <c:pt idx="3">
                  <c:v>3139.0000000000005</c:v>
                </c:pt>
                <c:pt idx="4">
                  <c:v>2067</c:v>
                </c:pt>
                <c:pt idx="5">
                  <c:v>1368</c:v>
                </c:pt>
                <c:pt idx="6">
                  <c:v>1053</c:v>
                </c:pt>
                <c:pt idx="7">
                  <c:v>860</c:v>
                </c:pt>
                <c:pt idx="8">
                  <c:v>750</c:v>
                </c:pt>
                <c:pt idx="9">
                  <c:v>687</c:v>
                </c:pt>
                <c:pt idx="10">
                  <c:v>962</c:v>
                </c:pt>
                <c:pt idx="11">
                  <c:v>1313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32-4A00-9D90-0B262BCF43D7}"/>
            </c:ext>
          </c:extLst>
        </c:ser>
        <c:ser>
          <c:idx val="2"/>
          <c:order val="2"/>
          <c:tx>
            <c:v>Vazão Média 2016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RESUMO'!$C$24:$N$24</c:f>
              <c:numCache>
                <c:formatCode>#,##0</c:formatCode>
                <c:ptCount val="12"/>
                <c:pt idx="0">
                  <c:v>3302</c:v>
                </c:pt>
                <c:pt idx="1">
                  <c:v>2034.0000000000002</c:v>
                </c:pt>
                <c:pt idx="2">
                  <c:v>2689</c:v>
                </c:pt>
                <c:pt idx="3">
                  <c:v>1234</c:v>
                </c:pt>
                <c:pt idx="4">
                  <c:v>999</c:v>
                </c:pt>
                <c:pt idx="5">
                  <c:v>738</c:v>
                </c:pt>
                <c:pt idx="6">
                  <c:v>572</c:v>
                </c:pt>
                <c:pt idx="7">
                  <c:v>560.74630430794139</c:v>
                </c:pt>
                <c:pt idx="8">
                  <c:v>461.91250902992408</c:v>
                </c:pt>
                <c:pt idx="9">
                  <c:v>530.7612696767784</c:v>
                </c:pt>
                <c:pt idx="10">
                  <c:v>1053.0336857694051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32-4A00-9D90-0B262BCF43D7}"/>
            </c:ext>
          </c:extLst>
        </c:ser>
        <c:ser>
          <c:idx val="3"/>
          <c:order val="3"/>
          <c:tx>
            <c:v>Vazão Mínima 2015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RESUMO'!$C$25:$N$25</c:f>
              <c:numCache>
                <c:formatCode>#,##0</c:formatCode>
                <c:ptCount val="12"/>
                <c:pt idx="0">
                  <c:v>1087</c:v>
                </c:pt>
                <c:pt idx="1">
                  <c:v>1111</c:v>
                </c:pt>
                <c:pt idx="2">
                  <c:v>1870</c:v>
                </c:pt>
                <c:pt idx="3">
                  <c:v>1673</c:v>
                </c:pt>
                <c:pt idx="4">
                  <c:v>1615</c:v>
                </c:pt>
                <c:pt idx="5">
                  <c:v>1260</c:v>
                </c:pt>
                <c:pt idx="6">
                  <c:v>908</c:v>
                </c:pt>
                <c:pt idx="7">
                  <c:v>722</c:v>
                </c:pt>
                <c:pt idx="8">
                  <c:v>603</c:v>
                </c:pt>
                <c:pt idx="9">
                  <c:v>522</c:v>
                </c:pt>
                <c:pt idx="10">
                  <c:v>571</c:v>
                </c:pt>
                <c:pt idx="11">
                  <c:v>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32-4A00-9D90-0B262BCF43D7}"/>
            </c:ext>
          </c:extLst>
        </c:ser>
        <c:ser>
          <c:idx val="4"/>
          <c:order val="4"/>
          <c:tx>
            <c:v>Vazão Mínima 2016</c:v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'[Entradas Bacia Alto Descoberto_2015_2016.xlsx]PLANILHA RESUMO'!$C$1:$N$1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'[Entradas Bacia Alto Descoberto_2015_2016.xlsx]PLANILHA RESUMO'!$C$26:$N$26</c:f>
              <c:numCache>
                <c:formatCode>#,##0</c:formatCode>
                <c:ptCount val="12"/>
                <c:pt idx="0">
                  <c:v>875</c:v>
                </c:pt>
                <c:pt idx="1">
                  <c:v>1534</c:v>
                </c:pt>
                <c:pt idx="2">
                  <c:v>1645</c:v>
                </c:pt>
                <c:pt idx="3">
                  <c:v>1056</c:v>
                </c:pt>
                <c:pt idx="4">
                  <c:v>846</c:v>
                </c:pt>
                <c:pt idx="5">
                  <c:v>636</c:v>
                </c:pt>
                <c:pt idx="6">
                  <c:v>533</c:v>
                </c:pt>
                <c:pt idx="7">
                  <c:v>465.18027998547001</c:v>
                </c:pt>
                <c:pt idx="8">
                  <c:v>372.05149238025763</c:v>
                </c:pt>
                <c:pt idx="9">
                  <c:v>325.99999999999994</c:v>
                </c:pt>
                <c:pt idx="10">
                  <c:v>394.15436793715719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32-4A00-9D90-0B262BCF4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640328"/>
        <c:axId val="170641112"/>
      </c:lineChart>
      <c:catAx>
        <c:axId val="17064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41112"/>
        <c:crosses val="autoZero"/>
        <c:auto val="1"/>
        <c:lblAlgn val="ctr"/>
        <c:lblOffset val="100"/>
        <c:noMultiLvlLbl val="0"/>
      </c:catAx>
      <c:valAx>
        <c:axId val="17064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</a:t>
                </a:r>
                <a:r>
                  <a:rPr lang="pt-BR" baseline="0"/>
                  <a:t> L/S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2.5340283168829247E-2"/>
              <c:y val="0.40665085898353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4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79006321392924"/>
          <c:y val="0.17370138391791931"/>
          <c:w val="0.34037558685446012"/>
          <c:h val="0.3196045096635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19050">
      <a:solidFill>
        <a:schemeClr val="tx2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CONSUMO M³/Mês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Plan1!$C$4</c:f>
              <c:strCache>
                <c:ptCount val="1"/>
                <c:pt idx="0">
                  <c:v>Consumo m³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Plan1!$B$5:$B$6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Plan1!$C$5:$C$6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6-48F4-AA06-4E3A2CB2A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273528"/>
        <c:axId val="235273920"/>
      </c:barChart>
      <c:catAx>
        <c:axId val="23527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5273920"/>
        <c:crosses val="autoZero"/>
        <c:auto val="1"/>
        <c:lblAlgn val="ctr"/>
        <c:lblOffset val="100"/>
        <c:noMultiLvlLbl val="0"/>
      </c:catAx>
      <c:valAx>
        <c:axId val="23527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527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0.36667</cdr:x>
      <cdr:y>0.2691</cdr:y>
    </cdr:from>
    <cdr:to>
      <cdr:x>0.67083</cdr:x>
      <cdr:y>0.47743</cdr:y>
    </cdr:to>
    <cdr:sp macro="" textlink="">
      <cdr:nvSpPr>
        <cdr:cNvPr id="4" name="Triângulo retângulo 3"/>
        <cdr:cNvSpPr/>
      </cdr:nvSpPr>
      <cdr:spPr>
        <a:xfrm xmlns:a="http://schemas.openxmlformats.org/drawingml/2006/main">
          <a:off x="1676401" y="738188"/>
          <a:ext cx="1390650" cy="571500"/>
        </a:xfrm>
        <a:prstGeom xmlns:a="http://schemas.openxmlformats.org/drawingml/2006/main" prst="rtTriangle">
          <a:avLst/>
        </a:prstGeom>
        <a:noFill xmlns:a="http://schemas.openxmlformats.org/drawingml/2006/main"/>
        <a:ln xmlns:a="http://schemas.openxmlformats.org/drawingml/2006/main" w="19050"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2C922-94BE-476E-8D09-A896BD50D9DE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D40CE-725B-4916-BD96-34DB9F4BB8F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03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3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59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12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0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22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649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96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65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2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71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fld id="{119B0230-40F5-48DD-A785-9C6CC67AC1F7}" type="datetimeFigureOut">
              <a:rPr lang="pt-BR" smtClean="0"/>
              <a:t>07/12/2016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fld id="{340B8905-B436-41F9-A3A8-20144371F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22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18624" y="7990642"/>
            <a:ext cx="8534400" cy="790184"/>
          </a:xfrm>
        </p:spPr>
        <p:txBody>
          <a:bodyPr/>
          <a:lstStyle/>
          <a:p>
            <a:endParaRPr lang="pt-BR" sz="2000" dirty="0"/>
          </a:p>
          <a:p>
            <a:r>
              <a:rPr lang="pt-BR" sz="2000" dirty="0"/>
              <a:t>Brasília, 06 de dezembro de 2016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18624" y="1298042"/>
            <a:ext cx="5511376" cy="2308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ESCASSEZ HIDRÍCA NO DF:</a:t>
            </a:r>
          </a:p>
          <a:p>
            <a:pPr algn="ctr"/>
            <a:r>
              <a:rPr lang="pt-BR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IMPLICAÇÕES NO SISTEMA DE ABASTECIMENTO DE ÁGUA</a:t>
            </a:r>
          </a:p>
        </p:txBody>
      </p:sp>
      <p:pic>
        <p:nvPicPr>
          <p:cNvPr id="1028" name="Picture 4" descr="Resultado de imagem para BARRAGEM DO DESCOBER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1"/>
          <a:stretch/>
        </p:blipFill>
        <p:spPr bwMode="auto">
          <a:xfrm>
            <a:off x="894073" y="484739"/>
            <a:ext cx="4278292" cy="25400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BARRAGEM DO DESCOBER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3" y="3154047"/>
            <a:ext cx="4278292" cy="25407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9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METODOLOGIA DE APLICAÇÃO</a:t>
            </a:r>
          </a:p>
        </p:txBody>
      </p:sp>
      <p:sp>
        <p:nvSpPr>
          <p:cNvPr id="14" name="Chave esquerda 13"/>
          <p:cNvSpPr/>
          <p:nvPr/>
        </p:nvSpPr>
        <p:spPr>
          <a:xfrm>
            <a:off x="6021087" y="1745060"/>
            <a:ext cx="484820" cy="37730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2191" y="1695278"/>
            <a:ext cx="5485078" cy="219373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Percentual adicional a ser aplicado sobre o valor do serviço de abastecimento de água, de acordo com a categoria tarifária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71247" y="4239693"/>
            <a:ext cx="5566966" cy="11360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400" b="1" dirty="0"/>
              <a:t>Não incide sobre tarifa de esgoto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400" b="1" dirty="0"/>
              <a:t>Não se aplica para consumo até 10 m3 e serviços essenciais</a:t>
            </a:r>
          </a:p>
        </p:txBody>
      </p:sp>
      <p:grpSp>
        <p:nvGrpSpPr>
          <p:cNvPr id="72" name="Grupo 71"/>
          <p:cNvGrpSpPr/>
          <p:nvPr/>
        </p:nvGrpSpPr>
        <p:grpSpPr>
          <a:xfrm>
            <a:off x="6413925" y="1954424"/>
            <a:ext cx="3234832" cy="3495078"/>
            <a:chOff x="5057757" y="1895545"/>
            <a:chExt cx="3234832" cy="3495078"/>
          </a:xfrm>
        </p:grpSpPr>
        <p:grpSp>
          <p:nvGrpSpPr>
            <p:cNvPr id="9" name="Grupo 8"/>
            <p:cNvGrpSpPr/>
            <p:nvPr/>
          </p:nvGrpSpPr>
          <p:grpSpPr>
            <a:xfrm>
              <a:off x="5089574" y="1895545"/>
              <a:ext cx="1816273" cy="676274"/>
              <a:chOff x="1160904" y="35"/>
              <a:chExt cx="1913382" cy="775744"/>
            </a:xfrm>
          </p:grpSpPr>
          <p:sp>
            <p:nvSpPr>
              <p:cNvPr id="35" name="Retângulo de cantos arredondados 34"/>
              <p:cNvSpPr/>
              <p:nvPr/>
            </p:nvSpPr>
            <p:spPr>
              <a:xfrm>
                <a:off x="1160904" y="35"/>
                <a:ext cx="1913382" cy="77574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etângulo 35"/>
              <p:cNvSpPr/>
              <p:nvPr/>
            </p:nvSpPr>
            <p:spPr>
              <a:xfrm>
                <a:off x="1198773" y="48830"/>
                <a:ext cx="1837644" cy="7000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b="1" kern="1200" dirty="0"/>
                  <a:t>Residencial Normal</a:t>
                </a: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5067733" y="2603810"/>
              <a:ext cx="1841806" cy="676274"/>
              <a:chOff x="1160904" y="814567"/>
              <a:chExt cx="1913382" cy="775744"/>
            </a:xfrm>
          </p:grpSpPr>
          <p:sp>
            <p:nvSpPr>
              <p:cNvPr id="31" name="Retângulo de cantos arredondados 30"/>
              <p:cNvSpPr/>
              <p:nvPr/>
            </p:nvSpPr>
            <p:spPr>
              <a:xfrm>
                <a:off x="1160904" y="814567"/>
                <a:ext cx="1913382" cy="77574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tângulo 31"/>
              <p:cNvSpPr/>
              <p:nvPr/>
            </p:nvSpPr>
            <p:spPr>
              <a:xfrm>
                <a:off x="1198773" y="852436"/>
                <a:ext cx="1837644" cy="7000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b="1" kern="1200" dirty="0"/>
                  <a:t>Residencial Popular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5067732" y="4008314"/>
              <a:ext cx="1841806" cy="676274"/>
              <a:chOff x="1160904" y="2504341"/>
              <a:chExt cx="1913382" cy="775744"/>
            </a:xfrm>
          </p:grpSpPr>
          <p:sp>
            <p:nvSpPr>
              <p:cNvPr id="23" name="Retângulo de cantos arredondados 22"/>
              <p:cNvSpPr/>
              <p:nvPr/>
            </p:nvSpPr>
            <p:spPr>
              <a:xfrm>
                <a:off x="1160904" y="2504341"/>
                <a:ext cx="1913382" cy="77574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tângulo 23"/>
              <p:cNvSpPr/>
              <p:nvPr/>
            </p:nvSpPr>
            <p:spPr>
              <a:xfrm>
                <a:off x="1198773" y="2542210"/>
                <a:ext cx="1837644" cy="7000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b="1" kern="1200" dirty="0"/>
                  <a:t>Industrial</a:t>
                </a: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057757" y="4714349"/>
              <a:ext cx="1841806" cy="676274"/>
              <a:chOff x="1160904" y="3318873"/>
              <a:chExt cx="1913382" cy="775744"/>
            </a:xfrm>
          </p:grpSpPr>
          <p:sp>
            <p:nvSpPr>
              <p:cNvPr id="19" name="Retângulo de cantos arredondados 18"/>
              <p:cNvSpPr/>
              <p:nvPr/>
            </p:nvSpPr>
            <p:spPr>
              <a:xfrm>
                <a:off x="1160904" y="3318873"/>
                <a:ext cx="1913382" cy="77574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tângulo 19"/>
              <p:cNvSpPr/>
              <p:nvPr/>
            </p:nvSpPr>
            <p:spPr>
              <a:xfrm>
                <a:off x="1198773" y="3356742"/>
                <a:ext cx="1837644" cy="7000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b="1" kern="1200" dirty="0"/>
                  <a:t>Público</a:t>
                </a:r>
              </a:p>
            </p:txBody>
          </p:sp>
        </p:grpSp>
        <p:grpSp>
          <p:nvGrpSpPr>
            <p:cNvPr id="60" name="Grupo 59"/>
            <p:cNvGrpSpPr/>
            <p:nvPr/>
          </p:nvGrpSpPr>
          <p:grpSpPr>
            <a:xfrm>
              <a:off x="5067732" y="3306504"/>
              <a:ext cx="1841806" cy="676274"/>
              <a:chOff x="1160904" y="814567"/>
              <a:chExt cx="1913382" cy="775744"/>
            </a:xfrm>
          </p:grpSpPr>
          <p:sp>
            <p:nvSpPr>
              <p:cNvPr id="61" name="Retângulo de cantos arredondados 60"/>
              <p:cNvSpPr/>
              <p:nvPr/>
            </p:nvSpPr>
            <p:spPr>
              <a:xfrm>
                <a:off x="1160904" y="814567"/>
                <a:ext cx="1913382" cy="77574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etângulo 61"/>
              <p:cNvSpPr/>
              <p:nvPr/>
            </p:nvSpPr>
            <p:spPr>
              <a:xfrm>
                <a:off x="1198773" y="852436"/>
                <a:ext cx="1837644" cy="7000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b="1" dirty="0"/>
                  <a:t>Comercial</a:t>
                </a:r>
                <a:endParaRPr lang="pt-BR" sz="2200" b="1" kern="1200" dirty="0"/>
              </a:p>
            </p:txBody>
          </p:sp>
        </p:grpSp>
        <p:sp>
          <p:nvSpPr>
            <p:cNvPr id="58" name="Retângulo de cantos arredondados 57"/>
            <p:cNvSpPr/>
            <p:nvPr/>
          </p:nvSpPr>
          <p:spPr>
            <a:xfrm>
              <a:off x="6955104" y="2598754"/>
              <a:ext cx="1337485" cy="67627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2400" b="1" dirty="0"/>
                <a:t>20%</a:t>
              </a:r>
            </a:p>
          </p:txBody>
        </p:sp>
        <p:sp>
          <p:nvSpPr>
            <p:cNvPr id="59" name="Retângulo de cantos arredondados 58"/>
            <p:cNvSpPr/>
            <p:nvPr/>
          </p:nvSpPr>
          <p:spPr>
            <a:xfrm>
              <a:off x="6955104" y="3306504"/>
              <a:ext cx="1337485" cy="67627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2400" b="1" dirty="0"/>
                <a:t>20%</a:t>
              </a:r>
            </a:p>
          </p:txBody>
        </p:sp>
        <p:sp>
          <p:nvSpPr>
            <p:cNvPr id="63" name="Retângulo de cantos arredondados 62"/>
            <p:cNvSpPr/>
            <p:nvPr/>
          </p:nvSpPr>
          <p:spPr>
            <a:xfrm>
              <a:off x="6955104" y="4008314"/>
              <a:ext cx="1337485" cy="67627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2400" b="1" dirty="0"/>
                <a:t>20%</a:t>
              </a:r>
            </a:p>
          </p:txBody>
        </p:sp>
        <p:sp>
          <p:nvSpPr>
            <p:cNvPr id="64" name="Retângulo de cantos arredondados 63"/>
            <p:cNvSpPr/>
            <p:nvPr/>
          </p:nvSpPr>
          <p:spPr>
            <a:xfrm>
              <a:off x="6955104" y="4714349"/>
              <a:ext cx="1337485" cy="67627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2400" b="1" dirty="0"/>
                <a:t>20%</a:t>
              </a:r>
            </a:p>
          </p:txBody>
        </p:sp>
        <p:sp>
          <p:nvSpPr>
            <p:cNvPr id="65" name="Retângulo de cantos arredondados 64"/>
            <p:cNvSpPr/>
            <p:nvPr/>
          </p:nvSpPr>
          <p:spPr>
            <a:xfrm>
              <a:off x="6955104" y="1895545"/>
              <a:ext cx="1337485" cy="67627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40%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241793" y="5790611"/>
            <a:ext cx="4879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*A liminar da Ação Civil Pública ajuizada pelo Ministério Público para alteração dos percentuais das categorias residenciais esta suspensa até a presente data.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241793" y="5838894"/>
            <a:ext cx="5175343" cy="15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8435089" y="1464827"/>
            <a:ext cx="10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RESOLUÇÃO</a:t>
            </a:r>
          </a:p>
          <a:p>
            <a:pPr algn="ctr"/>
            <a:r>
              <a:rPr lang="pt-BR" sz="1400" b="1" dirty="0"/>
              <a:t> ADASA*</a:t>
            </a:r>
          </a:p>
        </p:txBody>
      </p:sp>
    </p:spTree>
    <p:extLst>
      <p:ext uri="{BB962C8B-B14F-4D97-AF65-F5344CB8AC3E}">
        <p14:creationId xmlns:p14="http://schemas.microsoft.com/office/powerpoint/2010/main" val="254191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BENEFÍCIO DO BÔNUS-DESCONTO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959285"/>
              </p:ext>
            </p:extLst>
          </p:nvPr>
        </p:nvGraphicFramePr>
        <p:xfrm>
          <a:off x="1497393" y="1748377"/>
          <a:ext cx="4303745" cy="327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have direita 6"/>
          <p:cNvSpPr/>
          <p:nvPr/>
        </p:nvSpPr>
        <p:spPr>
          <a:xfrm rot="5400000">
            <a:off x="4518295" y="4634748"/>
            <a:ext cx="362996" cy="804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178484" y="5278237"/>
            <a:ext cx="1042617" cy="34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APURAÇÃO</a:t>
            </a:r>
          </a:p>
        </p:txBody>
      </p:sp>
      <p:sp>
        <p:nvSpPr>
          <p:cNvPr id="9" name="Chave direita 8"/>
          <p:cNvSpPr/>
          <p:nvPr/>
        </p:nvSpPr>
        <p:spPr>
          <a:xfrm rot="5400000">
            <a:off x="2538268" y="4634748"/>
            <a:ext cx="362996" cy="804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198458" y="5278237"/>
            <a:ext cx="1110123" cy="34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REFERÊNCIA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4207127" y="2572936"/>
            <a:ext cx="1232599" cy="35419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7"/>
          <a:stretch/>
        </p:blipFill>
        <p:spPr bwMode="auto">
          <a:xfrm>
            <a:off x="8257736" y="1565729"/>
            <a:ext cx="3573194" cy="4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6027575" y="1781792"/>
            <a:ext cx="2460897" cy="1582287"/>
          </a:xfrm>
          <a:prstGeom prst="roundRect">
            <a:avLst/>
          </a:prstGeom>
          <a:solidFill>
            <a:srgbClr val="819E4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20% da Economia de Água se converte em descontos nas contas de 2017</a:t>
            </a:r>
          </a:p>
        </p:txBody>
      </p:sp>
    </p:spTree>
    <p:extLst>
      <p:ext uri="{BB962C8B-B14F-4D97-AF65-F5344CB8AC3E}">
        <p14:creationId xmlns:p14="http://schemas.microsoft.com/office/powerpoint/2010/main" val="9531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958857" y="1860964"/>
            <a:ext cx="5815823" cy="35786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 “Art. 2º Fica a Concessionária autorizada a promover as seguintes ações de racionamento: 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I – </a:t>
            </a:r>
            <a:r>
              <a:rPr lang="pt-BR" b="1" u="sng" dirty="0">
                <a:solidFill>
                  <a:schemeClr val="tx1"/>
                </a:solidFill>
              </a:rPr>
              <a:t>Redução na pressão na rede de distribuição de água</a:t>
            </a:r>
            <a:r>
              <a:rPr lang="pt-BR" b="1" dirty="0">
                <a:solidFill>
                  <a:schemeClr val="tx1"/>
                </a:solidFill>
              </a:rPr>
              <a:t>;</a:t>
            </a:r>
          </a:p>
          <a:p>
            <a:r>
              <a:rPr lang="pt-BR" b="1" dirty="0">
                <a:solidFill>
                  <a:schemeClr val="tx1"/>
                </a:solidFill>
              </a:rPr>
              <a:t> </a:t>
            </a:r>
          </a:p>
          <a:p>
            <a:r>
              <a:rPr lang="pt-BR" b="1" dirty="0">
                <a:solidFill>
                  <a:schemeClr val="tx1"/>
                </a:solidFill>
              </a:rPr>
              <a:t>II – </a:t>
            </a:r>
            <a:r>
              <a:rPr lang="pt-BR" b="1" u="sng" dirty="0">
                <a:solidFill>
                  <a:schemeClr val="tx1"/>
                </a:solidFill>
              </a:rPr>
              <a:t>Rodízio do fornecimento de água</a:t>
            </a:r>
            <a:r>
              <a:rPr lang="pt-BR" b="1" dirty="0">
                <a:solidFill>
                  <a:schemeClr val="tx1"/>
                </a:solidFill>
              </a:rPr>
              <a:t> entre localidades de um mesmo sistema de abastecimento; 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III – Paralização parcial do sistema de abastecimento com vistas à redução da oferta de água”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RESTRIÇÃO DO FORNECIMENTO DE ÁGUA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4615957" y="1860964"/>
            <a:ext cx="342900" cy="34613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57381" y="2018614"/>
            <a:ext cx="3592492" cy="3162795"/>
          </a:xfrm>
          <a:prstGeom prst="roundRect">
            <a:avLst/>
          </a:prstGeom>
          <a:solidFill>
            <a:srgbClr val="84A73C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Resolução Nº 20/ 2016 - ADASA</a:t>
            </a:r>
          </a:p>
          <a:p>
            <a:pPr algn="just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Declarou estado de restrição de uso dos recursos hídricos e estabeleceu o regime de racionamento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627907" y="1782533"/>
            <a:ext cx="2032000" cy="4721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07/11/2016</a:t>
            </a:r>
          </a:p>
        </p:txBody>
      </p:sp>
    </p:spTree>
    <p:extLst>
      <p:ext uri="{BB962C8B-B14F-4D97-AF65-F5344CB8AC3E}">
        <p14:creationId xmlns:p14="http://schemas.microsoft.com/office/powerpoint/2010/main" val="262892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PLANO DE REDUÇÃO DE PRESSÃO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82555" y="2775611"/>
            <a:ext cx="2711627" cy="16578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Redução de pressão das redes de água no período diurno</a:t>
            </a:r>
            <a:endParaRPr lang="pt-BR" b="1" dirty="0"/>
          </a:p>
        </p:txBody>
      </p:sp>
      <p:sp>
        <p:nvSpPr>
          <p:cNvPr id="5" name="Chave esquerda 4"/>
          <p:cNvSpPr/>
          <p:nvPr/>
        </p:nvSpPr>
        <p:spPr>
          <a:xfrm>
            <a:off x="2954194" y="1496292"/>
            <a:ext cx="559479" cy="4184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867992" y="1868525"/>
            <a:ext cx="7040070" cy="309189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OBJETIVOS: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pt-BR" b="1" dirty="0">
                <a:solidFill>
                  <a:schemeClr val="tx1"/>
                </a:solidFill>
              </a:rPr>
              <a:t>Inibir consumos não prioritários, como irrigação de jardim, lavagem de pisos e automóveis e outros usos menos nobres;</a:t>
            </a:r>
          </a:p>
          <a:p>
            <a:pPr marL="342900" indent="-342900">
              <a:buAutoNum type="arabicParenR"/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pt-BR" b="1" dirty="0">
                <a:solidFill>
                  <a:schemeClr val="tx1"/>
                </a:solidFill>
              </a:rPr>
              <a:t>Reduzir as perdas por vazamentos nas redes públicas / privadas; </a:t>
            </a:r>
          </a:p>
          <a:p>
            <a:pPr marL="342900" indent="-342900">
              <a:buAutoNum type="arabicParenR"/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pt-BR" b="1" dirty="0">
                <a:solidFill>
                  <a:schemeClr val="tx1"/>
                </a:solidFill>
              </a:rPr>
              <a:t>Evitar os efeitos do desabastecimento, em especial a pressão negativa nas redes.</a:t>
            </a:r>
          </a:p>
        </p:txBody>
      </p:sp>
    </p:spTree>
    <p:extLst>
      <p:ext uri="{BB962C8B-B14F-4D97-AF65-F5344CB8AC3E}">
        <p14:creationId xmlns:p14="http://schemas.microsoft.com/office/powerpoint/2010/main" val="352890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938934" y="5067575"/>
            <a:ext cx="3138901" cy="10003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SISTEMA DE ABASTECIMENTO DE CORUMBÁ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8614218" y="5067575"/>
            <a:ext cx="3138901" cy="100030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SISTEMA DE ABASTECIMENTO DO  LAGO PARANOÁ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263650" y="5073029"/>
            <a:ext cx="3138901" cy="9948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SISTEMA DE ABASTECIMENTO DO BANANAL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9629132" y="2632882"/>
            <a:ext cx="1116235" cy="24170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2.100 l/s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889143" y="3343767"/>
            <a:ext cx="1094585" cy="17284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1.400 l/s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85807" y="3880553"/>
            <a:ext cx="1094585" cy="11870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600 l/s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84072" y="3013537"/>
            <a:ext cx="1099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8.500 l/s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300912" y="2697186"/>
            <a:ext cx="1157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 9.100 l/s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821748" y="2204607"/>
            <a:ext cx="122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10.500 l/s</a:t>
            </a:r>
            <a:endParaRPr lang="pt-BR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9540126" y="1470048"/>
            <a:ext cx="128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 12.600 l/s</a:t>
            </a:r>
            <a:endParaRPr lang="pt-BR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570424" y="1805193"/>
            <a:ext cx="9726348" cy="1687862"/>
            <a:chOff x="125832" y="1881472"/>
            <a:chExt cx="9726348" cy="1687862"/>
          </a:xfrm>
        </p:grpSpPr>
        <p:cxnSp>
          <p:nvCxnSpPr>
            <p:cNvPr id="8" name="Conector reto 7"/>
            <p:cNvCxnSpPr/>
            <p:nvPr/>
          </p:nvCxnSpPr>
          <p:spPr>
            <a:xfrm flipV="1">
              <a:off x="301798" y="3190241"/>
              <a:ext cx="2278842" cy="26846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>
              <a:endCxn id="20" idx="1"/>
            </p:cNvCxnSpPr>
            <p:nvPr/>
          </p:nvCxnSpPr>
          <p:spPr>
            <a:xfrm flipV="1">
              <a:off x="2580640" y="2679521"/>
              <a:ext cx="3358485" cy="51072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>
              <a:stCxn id="20" idx="7"/>
            </p:cNvCxnSpPr>
            <p:nvPr/>
          </p:nvCxnSpPr>
          <p:spPr>
            <a:xfrm flipV="1">
              <a:off x="6076497" y="1998128"/>
              <a:ext cx="3643145" cy="6813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/>
            <p:cNvSpPr/>
            <p:nvPr/>
          </p:nvSpPr>
          <p:spPr>
            <a:xfrm>
              <a:off x="5910674" y="2650672"/>
              <a:ext cx="194274" cy="19699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2353770" y="3143671"/>
              <a:ext cx="194274" cy="19699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9657906" y="1881472"/>
              <a:ext cx="194274" cy="19699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/>
            <p:cNvSpPr/>
            <p:nvPr/>
          </p:nvSpPr>
          <p:spPr>
            <a:xfrm>
              <a:off x="125832" y="3372342"/>
              <a:ext cx="194274" cy="19699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de cantos arredondados 23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AMPLIAÇÃO DA CAPACIDADE DE PRODUÇÃO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6304" y="352280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2016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084336" y="3374657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2ºsem/2017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753140" y="2835807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2ºsem/2018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517174" y="2089903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2ºsem/2019*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051430" y="6203582"/>
            <a:ext cx="5064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* Descontingenciamento de recursos em 2017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2630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270275" y="1676531"/>
            <a:ext cx="3041940" cy="99245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SISTEMA DE ABASTECIMENTO DO BANANAL</a:t>
            </a:r>
          </a:p>
        </p:txBody>
      </p:sp>
      <p:sp>
        <p:nvSpPr>
          <p:cNvPr id="4" name="Elipse 3"/>
          <p:cNvSpPr/>
          <p:nvPr/>
        </p:nvSpPr>
        <p:spPr>
          <a:xfrm>
            <a:off x="382555" y="2382759"/>
            <a:ext cx="2633344" cy="242474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Ampliação do Sistema Produtor em 4.100 l/s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270274" y="2723909"/>
            <a:ext cx="3041940" cy="10511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SISTEMA DE ABASTECIMENTO DE CORUMBÁ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70274" y="3831964"/>
            <a:ext cx="3041940" cy="10252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SISTEMA DE ABASTECIMENTO DO LAGO PARANOÁ</a:t>
            </a:r>
          </a:p>
        </p:txBody>
      </p:sp>
      <p:sp>
        <p:nvSpPr>
          <p:cNvPr id="3" name="Chave esquerda 2"/>
          <p:cNvSpPr/>
          <p:nvPr/>
        </p:nvSpPr>
        <p:spPr>
          <a:xfrm>
            <a:off x="2856804" y="1560933"/>
            <a:ext cx="567692" cy="40683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INVESTIMENTOS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390703" y="1661533"/>
            <a:ext cx="3041940" cy="992458"/>
          </a:xfrm>
          <a:prstGeom prst="roundRect">
            <a:avLst/>
          </a:prstGeom>
          <a:solidFill>
            <a:srgbClr val="819E4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R$ 19  milhões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390703" y="2723909"/>
            <a:ext cx="3041940" cy="1051117"/>
          </a:xfrm>
          <a:prstGeom prst="roundRect">
            <a:avLst/>
          </a:prstGeom>
          <a:solidFill>
            <a:srgbClr val="819E4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R$ 275 milhões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390703" y="3839285"/>
            <a:ext cx="3041940" cy="1025296"/>
          </a:xfrm>
          <a:prstGeom prst="roundRect">
            <a:avLst/>
          </a:prstGeom>
          <a:solidFill>
            <a:srgbClr val="819E4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R$ 470 milhões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70274" y="4943821"/>
            <a:ext cx="3041940" cy="648562"/>
          </a:xfrm>
          <a:prstGeom prst="roundRect">
            <a:avLst/>
          </a:prstGeom>
          <a:solidFill>
            <a:srgbClr val="A07D3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390703" y="4951142"/>
            <a:ext cx="3041940" cy="648562"/>
          </a:xfrm>
          <a:prstGeom prst="roundRect">
            <a:avLst/>
          </a:prstGeom>
          <a:solidFill>
            <a:srgbClr val="A07D3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R$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chemeClr val="tx1"/>
                </a:solidFill>
              </a:rPr>
              <a:t>764 milhões</a:t>
            </a:r>
          </a:p>
        </p:txBody>
      </p:sp>
    </p:spTree>
    <p:extLst>
      <p:ext uri="{BB962C8B-B14F-4D97-AF65-F5344CB8AC3E}">
        <p14:creationId xmlns:p14="http://schemas.microsoft.com/office/powerpoint/2010/main" val="385807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051166" y="3514267"/>
            <a:ext cx="3227430" cy="14540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REATIVAÇÃO E ADEQUAÇÃO DO SISTEMA DE ABASTECIMENTO DO GAMA 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(Crispim, Olho d’água, Ponte de Terra e Alagado)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974468" y="2440934"/>
            <a:ext cx="1380827" cy="9739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240 l/s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AMPLIAÇÃO DA CAPACIDADE DE PRODUÇÃO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3" name="Retângulo de cantos arredondados 9"/>
          <p:cNvSpPr/>
          <p:nvPr/>
        </p:nvSpPr>
        <p:spPr>
          <a:xfrm>
            <a:off x="6101338" y="3514266"/>
            <a:ext cx="3227430" cy="14540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CONSTRUÇÃO DO SISTEMA DE ABASTECIMENTO DO TAQUARA 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925434" y="2440934"/>
            <a:ext cx="1380827" cy="9739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120 l/s</a:t>
            </a:r>
          </a:p>
        </p:txBody>
      </p:sp>
      <p:sp>
        <p:nvSpPr>
          <p:cNvPr id="36" name="Retângulo de cantos arredondados 15"/>
          <p:cNvSpPr/>
          <p:nvPr/>
        </p:nvSpPr>
        <p:spPr>
          <a:xfrm>
            <a:off x="3664882" y="5205006"/>
            <a:ext cx="3884860" cy="702180"/>
          </a:xfrm>
          <a:prstGeom prst="roundRect">
            <a:avLst/>
          </a:prstGeom>
          <a:solidFill>
            <a:srgbClr val="A07D3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~R$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chemeClr val="tx1"/>
                </a:solidFill>
              </a:rPr>
              <a:t>50 milhões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(fase de orçamento)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857769" y="2004155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2ºsem/2017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6867084" y="1958512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2ºsem/2017</a:t>
            </a:r>
          </a:p>
        </p:txBody>
      </p:sp>
    </p:spTree>
    <p:extLst>
      <p:ext uri="{BB962C8B-B14F-4D97-AF65-F5344CB8AC3E}">
        <p14:creationId xmlns:p14="http://schemas.microsoft.com/office/powerpoint/2010/main" val="220856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de cantos arredondados 23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ESTUDOS PARA AMPLIAÇÃO DA CAPACIDADE DE PRODUÇÃO DOS SISTEMAS ISOLADOS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3" name="Retângulo de cantos arredondados 9"/>
          <p:cNvSpPr/>
          <p:nvPr/>
        </p:nvSpPr>
        <p:spPr>
          <a:xfrm>
            <a:off x="2707609" y="1759248"/>
            <a:ext cx="8378478" cy="125099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Perfuração de poços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Captação no Lago Descoberto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Ações de otimização na bacia a montante da captação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76836" y="1759248"/>
            <a:ext cx="1391829" cy="12509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Sistema </a:t>
            </a:r>
            <a:r>
              <a:rPr lang="pt-BR" b="1" dirty="0" err="1">
                <a:solidFill>
                  <a:schemeClr val="bg1"/>
                </a:solidFill>
              </a:rPr>
              <a:t>Brazlândia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76835" y="3295387"/>
            <a:ext cx="1391829" cy="23528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Sistema Sobradinho/Planaltina</a:t>
            </a:r>
          </a:p>
        </p:txBody>
      </p:sp>
      <p:sp>
        <p:nvSpPr>
          <p:cNvPr id="14" name="Retângulo de cantos arredondados 9"/>
          <p:cNvSpPr/>
          <p:nvPr/>
        </p:nvSpPr>
        <p:spPr>
          <a:xfrm>
            <a:off x="2707609" y="3295387"/>
            <a:ext cx="8415717" cy="23528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Perfuração de poços ou novas captações superficiais (a princípio inviáveis)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Aumento da capacidade da ETA Planaltina em 20 L/s e melhorias operacionais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Interligação ao Sistema do Taquari – SAA Santa Maria/Torto (~50 L/s)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Negociações/fiscalização para manutenção da vazão a montante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6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INVESTIMENTOS EM REDUÇÃO DE PERDAS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669922" y="1465010"/>
            <a:ext cx="1732684" cy="76899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Hidrômetros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460622" y="1465010"/>
            <a:ext cx="4289207" cy="768998"/>
          </a:xfrm>
          <a:prstGeom prst="roundRect">
            <a:avLst/>
          </a:prstGeom>
          <a:solidFill>
            <a:srgbClr val="5F9D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254.520 hidrômetros adquiridos para substituição de medidores antigos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669922" y="2300682"/>
            <a:ext cx="1732684" cy="8953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Válvulas Redutoras de Pressão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460622" y="2300683"/>
            <a:ext cx="4289207" cy="895350"/>
          </a:xfrm>
          <a:prstGeom prst="roundRect">
            <a:avLst/>
          </a:prstGeom>
          <a:solidFill>
            <a:srgbClr val="5F9D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300 válvulas instaladas </a:t>
            </a:r>
            <a:r>
              <a:rPr lang="pt-BR" sz="16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pt-BR" sz="1600" b="1" dirty="0">
                <a:solidFill>
                  <a:schemeClr val="bg1"/>
                </a:solidFill>
              </a:rPr>
              <a:t>90 com sistema de controle de pressão noturno 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460622" y="3272233"/>
            <a:ext cx="4289208" cy="819151"/>
          </a:xfrm>
          <a:prstGeom prst="roundRect">
            <a:avLst/>
          </a:prstGeom>
          <a:solidFill>
            <a:srgbClr val="5F9D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Telemetria de 100 macromedidores </a:t>
            </a:r>
            <a:r>
              <a:rPr lang="pt-BR" sz="16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pt-BR" sz="1600" b="1" dirty="0">
                <a:solidFill>
                  <a:schemeClr val="bg1"/>
                </a:solidFill>
              </a:rPr>
              <a:t>controle de 11 Distritos de Medição 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5460622" y="4158058"/>
            <a:ext cx="4289208" cy="838200"/>
          </a:xfrm>
          <a:prstGeom prst="roundRect">
            <a:avLst/>
          </a:prstGeom>
          <a:solidFill>
            <a:srgbClr val="5F9D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Obras de </a:t>
            </a:r>
            <a:r>
              <a:rPr lang="pt-BR" sz="1600" b="1" dirty="0">
                <a:solidFill>
                  <a:schemeClr val="bg1"/>
                </a:solidFill>
              </a:rPr>
              <a:t>setorização</a:t>
            </a:r>
            <a:r>
              <a:rPr lang="pt-BR" sz="1400" b="1" dirty="0">
                <a:solidFill>
                  <a:schemeClr val="bg1"/>
                </a:solidFill>
              </a:rPr>
              <a:t> e adequação das redes de água em 24 localidades do DF 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5460620" y="5062932"/>
            <a:ext cx="4289209" cy="895349"/>
          </a:xfrm>
          <a:prstGeom prst="roundRect">
            <a:avLst/>
          </a:prstGeom>
          <a:solidFill>
            <a:srgbClr val="5F9D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Sistema para gestão integrada da rede de distribuição de água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3669922" y="3272231"/>
            <a:ext cx="1732684" cy="81915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Telemetria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669922" y="4158057"/>
            <a:ext cx="1732684" cy="83820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Setorização e adequação das redes de água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3669922" y="5062932"/>
            <a:ext cx="1732684" cy="8953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Monitoramento dos setores de abastecimento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678688" y="1927302"/>
            <a:ext cx="1469263" cy="35090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Programa de Redução e Controle de Perdas</a:t>
            </a:r>
          </a:p>
        </p:txBody>
      </p:sp>
      <p:sp>
        <p:nvSpPr>
          <p:cNvPr id="39" name="Chave esquerda 38"/>
          <p:cNvSpPr/>
          <p:nvPr/>
        </p:nvSpPr>
        <p:spPr>
          <a:xfrm>
            <a:off x="3079372" y="1465009"/>
            <a:ext cx="590550" cy="44932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INVESTIMENTOS TOTAIS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346035" y="3620657"/>
            <a:ext cx="3592946" cy="18749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Investimento total do Programa de Redução de Perdas:</a:t>
            </a:r>
          </a:p>
          <a:p>
            <a:pPr algn="ctr"/>
            <a:r>
              <a:rPr lang="pt-BR" sz="2400" b="1" dirty="0"/>
              <a:t>R$ 172 milhões</a:t>
            </a:r>
            <a:endParaRPr lang="pt-BR" sz="20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346035" y="1597893"/>
            <a:ext cx="3592946" cy="18749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Investimento total em ampliação dos sistemas de produção:</a:t>
            </a:r>
          </a:p>
          <a:p>
            <a:pPr algn="ctr"/>
            <a:r>
              <a:rPr lang="pt-BR" sz="2400" b="1" dirty="0"/>
              <a:t>R$ 764 milhões</a:t>
            </a:r>
          </a:p>
          <a:p>
            <a:pPr algn="ctr"/>
            <a:endParaRPr lang="pt-BR" sz="2000" dirty="0"/>
          </a:p>
        </p:txBody>
      </p:sp>
      <p:sp>
        <p:nvSpPr>
          <p:cNvPr id="6" name="Elipse 5"/>
          <p:cNvSpPr/>
          <p:nvPr/>
        </p:nvSpPr>
        <p:spPr>
          <a:xfrm>
            <a:off x="6299205" y="2045862"/>
            <a:ext cx="3583713" cy="28918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Investimento Total:</a:t>
            </a:r>
          </a:p>
          <a:p>
            <a:pPr algn="ctr"/>
            <a:r>
              <a:rPr lang="pt-BR" sz="2400" b="1" dirty="0"/>
              <a:t>  &gt; R$ 936 milhões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5874332" y="1496291"/>
            <a:ext cx="480290" cy="39993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57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ESCASSEZ HÍDRICA NO DISTRITO FEDERAL </a:t>
            </a:r>
          </a:p>
        </p:txBody>
      </p:sp>
      <p:graphicFrame>
        <p:nvGraphicFramePr>
          <p:cNvPr id="6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65088"/>
              </p:ext>
            </p:extLst>
          </p:nvPr>
        </p:nvGraphicFramePr>
        <p:xfrm>
          <a:off x="1393837" y="1250303"/>
          <a:ext cx="9611332" cy="498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40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AÇÕES NA BACIA DO DESCOBERTO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346034" y="2944445"/>
            <a:ext cx="6878885" cy="12264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Doação de 16.500 mudas em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Previsão de contratação de plantio em 2017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346034" y="1547238"/>
            <a:ext cx="6878885" cy="11533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Parceria com a SEAGRI para revestimento de canais de irrigação: 3000 metros de tubos</a:t>
            </a:r>
          </a:p>
        </p:txBody>
      </p:sp>
      <p:sp>
        <p:nvSpPr>
          <p:cNvPr id="7" name="Retângulo de cantos arredondados 16"/>
          <p:cNvSpPr/>
          <p:nvPr/>
        </p:nvSpPr>
        <p:spPr>
          <a:xfrm>
            <a:off x="2346033" y="4414726"/>
            <a:ext cx="6878885" cy="11533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3F26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Atuação em diversas iniciativas para preservação e recuperação da Bacia e melhoria na gestão de solo e da água (Aliança pelo Descoberto)</a:t>
            </a:r>
          </a:p>
        </p:txBody>
      </p:sp>
    </p:spTree>
    <p:extLst>
      <p:ext uri="{BB962C8B-B14F-4D97-AF65-F5344CB8AC3E}">
        <p14:creationId xmlns:p14="http://schemas.microsoft.com/office/powerpoint/2010/main" val="323451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>
            <a:spLocks noChangeArrowheads="1"/>
          </p:cNvSpPr>
          <p:nvPr/>
        </p:nvSpPr>
        <p:spPr bwMode="auto">
          <a:xfrm>
            <a:off x="4826427" y="4489043"/>
            <a:ext cx="28992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pt-BR" sz="3200" b="1" dirty="0">
              <a:solidFill>
                <a:schemeClr val="accent1"/>
              </a:solidFill>
              <a:latin typeface="Verdana" charset="0"/>
              <a:ea typeface="ＭＳ Ｐゴシック" charset="-128"/>
              <a:cs typeface="+mn-cs"/>
            </a:endParaRPr>
          </a:p>
          <a:p>
            <a:pPr eaLnBrk="1" hangingPunct="1">
              <a:defRPr/>
            </a:pPr>
            <a:r>
              <a:rPr lang="pt-B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charset="0"/>
                <a:ea typeface="ＭＳ Ｐゴシック" charset="-128"/>
              </a:rPr>
              <a:t>O</a:t>
            </a:r>
            <a:r>
              <a:rPr lang="pt-B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charset="0"/>
                <a:ea typeface="ＭＳ Ｐゴシック" charset="-128"/>
                <a:cs typeface="+mn-cs"/>
              </a:rPr>
              <a:t>brigado!</a:t>
            </a:r>
            <a:endParaRPr lang="pt-BR" sz="2400" b="1" dirty="0">
              <a:solidFill>
                <a:srgbClr val="102C34"/>
              </a:solidFill>
              <a:latin typeface="Verdana" charset="0"/>
              <a:ea typeface="ＭＳ Ｐゴシック" charset="-128"/>
            </a:endParaRPr>
          </a:p>
          <a:p>
            <a:pPr eaLnBrk="1" hangingPunct="1">
              <a:defRPr/>
            </a:pPr>
            <a:endParaRPr lang="pt-BR" sz="2400" b="1" dirty="0">
              <a:solidFill>
                <a:srgbClr val="102C34"/>
              </a:solidFill>
              <a:latin typeface="Verdana" charset="0"/>
              <a:ea typeface="ＭＳ Ｐゴシック" charset="-128"/>
              <a:cs typeface="+mn-cs"/>
            </a:endParaRPr>
          </a:p>
          <a:p>
            <a:pPr eaLnBrk="1" hangingPunct="1">
              <a:defRPr/>
            </a:pPr>
            <a:endParaRPr lang="pt-BR" sz="2400" b="1" dirty="0">
              <a:solidFill>
                <a:srgbClr val="102C34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6" name="Picture 2" descr="https://www.caesb.df.gov.br/images/campanhas/campanhaagua/horizontal.conscienci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99" y="837684"/>
            <a:ext cx="9478665" cy="37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1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NÍVEIS DO RESERVATÓRIO DESCOBERTO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A52CBC9-1C74-40BD-BBA5-EB37A54F5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043"/>
              </p:ext>
            </p:extLst>
          </p:nvPr>
        </p:nvGraphicFramePr>
        <p:xfrm>
          <a:off x="872947" y="1387868"/>
          <a:ext cx="10309255" cy="473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9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NÍVEIS DO RESERVATÓRIO SANTA MARIA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48E743B-786E-4C30-955A-DA9298BB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07381"/>
              </p:ext>
            </p:extLst>
          </p:nvPr>
        </p:nvGraphicFramePr>
        <p:xfrm>
          <a:off x="651100" y="1525478"/>
          <a:ext cx="10289332" cy="468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251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82556" y="125015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VAZÕES DOS TRIBUTÁRIOS DO DESCOBERTO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81700"/>
              </p:ext>
            </p:extLst>
          </p:nvPr>
        </p:nvGraphicFramePr>
        <p:xfrm>
          <a:off x="382556" y="1398210"/>
          <a:ext cx="5451802" cy="411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118415"/>
              </p:ext>
            </p:extLst>
          </p:nvPr>
        </p:nvGraphicFramePr>
        <p:xfrm>
          <a:off x="6093303" y="1398210"/>
          <a:ext cx="5866725" cy="411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01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VAZÕES DOS TRIBUTÁRIOS DO DESCOBERTO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568143"/>
              </p:ext>
            </p:extLst>
          </p:nvPr>
        </p:nvGraphicFramePr>
        <p:xfrm>
          <a:off x="1596359" y="1480841"/>
          <a:ext cx="8284016" cy="421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202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VOLUMES DE REFERÊNCIA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28073" y="2103004"/>
            <a:ext cx="3620201" cy="3162795"/>
          </a:xfrm>
          <a:prstGeom prst="roundRect">
            <a:avLst/>
          </a:prstGeom>
          <a:solidFill>
            <a:srgbClr val="84A73C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Resolução Nº 13/ 2016 - ADASA</a:t>
            </a:r>
          </a:p>
          <a:p>
            <a:pPr algn="just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Estabelece volumes de referência </a:t>
            </a:r>
            <a:r>
              <a:rPr lang="pt-BR" b="1" u="sng" dirty="0">
                <a:solidFill>
                  <a:schemeClr val="bg1"/>
                </a:solidFill>
              </a:rPr>
              <a:t>e ações de contenção em situações 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</a:rPr>
              <a:t>críticas de escassez hídrica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nos reservatórios do Descoberto e de Santa Maria.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4984783" y="1458302"/>
            <a:ext cx="6464217" cy="4326584"/>
            <a:chOff x="5176895" y="1394513"/>
            <a:chExt cx="6495701" cy="5463487"/>
          </a:xfrm>
        </p:grpSpPr>
        <p:grpSp>
          <p:nvGrpSpPr>
            <p:cNvPr id="8" name="Grupo 7"/>
            <p:cNvGrpSpPr/>
            <p:nvPr/>
          </p:nvGrpSpPr>
          <p:grpSpPr>
            <a:xfrm>
              <a:off x="6189277" y="1394513"/>
              <a:ext cx="5483319" cy="1748316"/>
              <a:chOff x="2048374" y="668"/>
              <a:chExt cx="5483319" cy="1748316"/>
            </a:xfrm>
          </p:grpSpPr>
          <p:sp>
            <p:nvSpPr>
              <p:cNvPr id="24" name="Arredondar Retângulo no Mesmo Canto Lateral 23"/>
              <p:cNvSpPr/>
              <p:nvPr/>
            </p:nvSpPr>
            <p:spPr>
              <a:xfrm rot="5400000">
                <a:off x="3915876" y="-1866834"/>
                <a:ext cx="1748316" cy="5483319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Arredondar Retângulo no Mesmo Canto Lateral 4"/>
              <p:cNvSpPr/>
              <p:nvPr/>
            </p:nvSpPr>
            <p:spPr>
              <a:xfrm>
                <a:off x="2048375" y="86013"/>
                <a:ext cx="5397973" cy="1577624"/>
              </a:xfrm>
              <a:prstGeom prst="rect">
                <a:avLst/>
              </a:prstGeom>
              <a:solidFill>
                <a:srgbClr val="D5DCEA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b="1" kern="1200" dirty="0"/>
                  <a:t>ESTADO DE ATENÇÃO:</a:t>
                </a:r>
              </a:p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kern="1200" dirty="0"/>
                  <a:t>Intensificar fiscalização;</a:t>
                </a:r>
              </a:p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kern="1200" dirty="0"/>
                  <a:t>Intensificar companhas de conscientização para uso consciente da água;</a:t>
                </a: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5176895" y="1507420"/>
              <a:ext cx="1012381" cy="1522499"/>
              <a:chOff x="1035992" y="113575"/>
              <a:chExt cx="1012381" cy="1522499"/>
            </a:xfrm>
          </p:grpSpPr>
          <p:sp>
            <p:nvSpPr>
              <p:cNvPr id="22" name="Retângulo de cantos arredondados 21"/>
              <p:cNvSpPr/>
              <p:nvPr/>
            </p:nvSpPr>
            <p:spPr>
              <a:xfrm>
                <a:off x="1035992" y="113575"/>
                <a:ext cx="1012381" cy="15224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tângulo 22"/>
              <p:cNvSpPr/>
              <p:nvPr/>
            </p:nvSpPr>
            <p:spPr>
              <a:xfrm>
                <a:off x="1085412" y="162995"/>
                <a:ext cx="913541" cy="14236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b="1" kern="1200" dirty="0"/>
                  <a:t>60%</a:t>
                </a: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6189277" y="3252099"/>
              <a:ext cx="5483319" cy="1748316"/>
              <a:chOff x="2048374" y="1858254"/>
              <a:chExt cx="5483319" cy="1748316"/>
            </a:xfrm>
          </p:grpSpPr>
          <p:sp>
            <p:nvSpPr>
              <p:cNvPr id="20" name="Arredondar Retângulo no Mesmo Canto Lateral 19"/>
              <p:cNvSpPr/>
              <p:nvPr/>
            </p:nvSpPr>
            <p:spPr>
              <a:xfrm rot="5400000">
                <a:off x="3915876" y="-9248"/>
                <a:ext cx="1748316" cy="5483319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Arredondar Retângulo no Mesmo Canto Lateral 8"/>
              <p:cNvSpPr/>
              <p:nvPr/>
            </p:nvSpPr>
            <p:spPr>
              <a:xfrm>
                <a:off x="2048375" y="1943599"/>
                <a:ext cx="5397973" cy="15776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b="1" kern="1200" dirty="0"/>
                  <a:t>ESTADO DE ALERTA:</a:t>
                </a:r>
              </a:p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kern="1200" dirty="0"/>
                  <a:t>Declarar situação de escassez hídrica;</a:t>
                </a:r>
              </a:p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kern="1200" dirty="0"/>
                  <a:t>Ampliar comunicação com a sociedade;</a:t>
                </a:r>
              </a:p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dirty="0"/>
                  <a:t>Adotar mecanismos de Tarifa de Contingência</a:t>
                </a:r>
                <a:endParaRPr lang="pt-BR" sz="2000" kern="1200" dirty="0"/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5176895" y="3365006"/>
              <a:ext cx="1012381" cy="1522499"/>
              <a:chOff x="1035992" y="1971161"/>
              <a:chExt cx="1012381" cy="1522499"/>
            </a:xfrm>
          </p:grpSpPr>
          <p:sp>
            <p:nvSpPr>
              <p:cNvPr id="18" name="Retângulo de cantos arredondados 17"/>
              <p:cNvSpPr/>
              <p:nvPr/>
            </p:nvSpPr>
            <p:spPr>
              <a:xfrm>
                <a:off x="1035992" y="1971161"/>
                <a:ext cx="1012381" cy="15224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tângulo 18"/>
              <p:cNvSpPr/>
              <p:nvPr/>
            </p:nvSpPr>
            <p:spPr>
              <a:xfrm>
                <a:off x="1085412" y="2020581"/>
                <a:ext cx="913541" cy="14236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b="1" kern="1200" dirty="0"/>
                  <a:t>40%</a:t>
                </a: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6189277" y="5109684"/>
              <a:ext cx="5483319" cy="1748316"/>
              <a:chOff x="2048374" y="3715839"/>
              <a:chExt cx="5483319" cy="1748316"/>
            </a:xfrm>
          </p:grpSpPr>
          <p:sp>
            <p:nvSpPr>
              <p:cNvPr id="16" name="Arredondar Retângulo no Mesmo Canto Lateral 15"/>
              <p:cNvSpPr/>
              <p:nvPr/>
            </p:nvSpPr>
            <p:spPr>
              <a:xfrm rot="5400000">
                <a:off x="3915876" y="1848337"/>
                <a:ext cx="1748316" cy="5483319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Arredondar Retângulo no Mesmo Canto Lateral 12"/>
              <p:cNvSpPr/>
              <p:nvPr/>
            </p:nvSpPr>
            <p:spPr>
              <a:xfrm>
                <a:off x="2048375" y="3801184"/>
                <a:ext cx="5397973" cy="15776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b="1" kern="1200" dirty="0"/>
                  <a:t>ESTADO DE RESTRIÇÃO DE USO:</a:t>
                </a:r>
              </a:p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kern="1200" dirty="0"/>
                  <a:t>Declarar regime de racionamento.</a:t>
                </a: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5176895" y="5222592"/>
              <a:ext cx="1012381" cy="1522499"/>
              <a:chOff x="1035992" y="3828747"/>
              <a:chExt cx="1012381" cy="1522499"/>
            </a:xfrm>
          </p:grpSpPr>
          <p:sp>
            <p:nvSpPr>
              <p:cNvPr id="14" name="Retângulo de cantos arredondados 13"/>
              <p:cNvSpPr/>
              <p:nvPr/>
            </p:nvSpPr>
            <p:spPr>
              <a:xfrm>
                <a:off x="1035992" y="3828747"/>
                <a:ext cx="1012381" cy="15224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tângulo 14"/>
              <p:cNvSpPr/>
              <p:nvPr/>
            </p:nvSpPr>
            <p:spPr>
              <a:xfrm>
                <a:off x="1085412" y="3878167"/>
                <a:ext cx="913541" cy="14236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b="1" kern="1200" dirty="0"/>
                  <a:t>20%</a:t>
                </a:r>
              </a:p>
            </p:txBody>
          </p:sp>
        </p:grpSp>
      </p:grpSp>
      <p:sp>
        <p:nvSpPr>
          <p:cNvPr id="28" name="Chave esquerda 27"/>
          <p:cNvSpPr/>
          <p:nvPr/>
        </p:nvSpPr>
        <p:spPr>
          <a:xfrm>
            <a:off x="4359105" y="1601024"/>
            <a:ext cx="585372" cy="40005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517071" y="1783795"/>
            <a:ext cx="2032000" cy="4721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15/08/2016</a:t>
            </a:r>
          </a:p>
        </p:txBody>
      </p:sp>
    </p:spTree>
    <p:extLst>
      <p:ext uri="{BB962C8B-B14F-4D97-AF65-F5344CB8AC3E}">
        <p14:creationId xmlns:p14="http://schemas.microsoft.com/office/powerpoint/2010/main" val="175693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5051365" y="1860965"/>
            <a:ext cx="5723315" cy="134348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“ Art. 8º A Tarifa de Contingência </a:t>
            </a:r>
            <a:r>
              <a:rPr lang="pt-BR" b="1" u="sng" dirty="0">
                <a:solidFill>
                  <a:schemeClr val="tx1"/>
                </a:solidFill>
              </a:rPr>
              <a:t>entrará em vigor </a:t>
            </a:r>
            <a:r>
              <a:rPr lang="pt-BR" b="1" dirty="0">
                <a:solidFill>
                  <a:schemeClr val="tx1"/>
                </a:solidFill>
              </a:rPr>
              <a:t>após o Reservatório do Descoberto ou Santa Maria atingir 25% ou menos do volume útil”.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TARIFA DE CONTINGÊNCIA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4615957" y="1860964"/>
            <a:ext cx="342900" cy="34613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47661" y="2018614"/>
            <a:ext cx="3592492" cy="1944891"/>
          </a:xfrm>
          <a:prstGeom prst="roundRect">
            <a:avLst/>
          </a:prstGeom>
          <a:solidFill>
            <a:srgbClr val="84A73C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Resolução Nº 17/ 2016 - ADASA</a:t>
            </a:r>
          </a:p>
          <a:p>
            <a:pPr algn="just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Estabeleceu a Tarifa de Contingência para serviços públicos de abastecimento de água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627907" y="1782533"/>
            <a:ext cx="2032000" cy="4721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07/10/2016</a:t>
            </a:r>
          </a:p>
        </p:txBody>
      </p:sp>
      <p:sp>
        <p:nvSpPr>
          <p:cNvPr id="7" name="Retângulo de cantos arredondados 7"/>
          <p:cNvSpPr/>
          <p:nvPr/>
        </p:nvSpPr>
        <p:spPr>
          <a:xfrm>
            <a:off x="5051365" y="3924637"/>
            <a:ext cx="5791962" cy="13977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u="sng" dirty="0">
                <a:solidFill>
                  <a:schemeClr val="tx1"/>
                </a:solidFill>
              </a:rPr>
              <a:t>Término</a:t>
            </a:r>
            <a:r>
              <a:rPr lang="pt-BR" b="1" dirty="0">
                <a:solidFill>
                  <a:schemeClr val="tx1"/>
                </a:solidFill>
              </a:rPr>
              <a:t>, por resolução específica da ADASA, quando os reservatórios alcançarem patamares que garantam a segurança hídrica no DF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756027" y="4199586"/>
            <a:ext cx="1775760" cy="3683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24/10/2016</a:t>
            </a: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748053" y="4567886"/>
            <a:ext cx="3692100" cy="687777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Autorizada a cobrança da Tarifa de Contingência</a:t>
            </a:r>
          </a:p>
        </p:txBody>
      </p:sp>
    </p:spTree>
    <p:extLst>
      <p:ext uri="{BB962C8B-B14F-4D97-AF65-F5344CB8AC3E}">
        <p14:creationId xmlns:p14="http://schemas.microsoft.com/office/powerpoint/2010/main" val="77157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82555" y="149291"/>
            <a:ext cx="11290041" cy="110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TARIFA DE CONTINGÊNCIA EM OUTROS ESTADOS </a:t>
            </a:r>
          </a:p>
        </p:txBody>
      </p:sp>
      <p:sp>
        <p:nvSpPr>
          <p:cNvPr id="13" name="AutoShape 4" descr="Resultado de imagem para SETA"/>
          <p:cNvSpPr>
            <a:spLocks noChangeAspect="1" noChangeArrowheads="1"/>
          </p:cNvSpPr>
          <p:nvPr/>
        </p:nvSpPr>
        <p:spPr bwMode="auto">
          <a:xfrm>
            <a:off x="1058043" y="3456270"/>
            <a:ext cx="1412202" cy="14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419600" y="1595049"/>
            <a:ext cx="5391808" cy="15871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b="1" dirty="0"/>
              <a:t>Tarifa de Contingência aplicada no período de janeiro de 2015 a abril de 2016 nos municípios regulados pela ARSESP*.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419600" y="3526977"/>
            <a:ext cx="5391808" cy="15583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b="1" dirty="0"/>
              <a:t>Tarifa de Contingência vigente desde dezembro de 2015, em função da situação de escassez hídrica no estado.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334525" y="1499048"/>
            <a:ext cx="3010891" cy="1799433"/>
            <a:chOff x="1227734" y="1543842"/>
            <a:chExt cx="3010891" cy="1799433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1227734" y="1543842"/>
              <a:ext cx="3010891" cy="179943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b="1" dirty="0">
                <a:solidFill>
                  <a:schemeClr val="bg1"/>
                </a:solidFill>
              </a:endParaRPr>
            </a:p>
            <a:p>
              <a:endParaRPr lang="pt-BR" sz="2400" b="1" dirty="0">
                <a:solidFill>
                  <a:schemeClr val="bg1"/>
                </a:solidFill>
              </a:endParaRPr>
            </a:p>
            <a:p>
              <a:endParaRPr lang="pt-BR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pt-BR" sz="2400" b="1" dirty="0">
                  <a:solidFill>
                    <a:schemeClr val="bg1"/>
                  </a:solidFill>
                </a:rPr>
                <a:t>SÃO PAULO/SP</a:t>
              </a:r>
            </a:p>
          </p:txBody>
        </p:sp>
        <p:pic>
          <p:nvPicPr>
            <p:cNvPr id="2052" name="Picture 4" descr="Resultado de imagem para sabes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293" y="1756093"/>
              <a:ext cx="998732" cy="981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tângulo de cantos arredondados 13"/>
          <p:cNvSpPr/>
          <p:nvPr/>
        </p:nvSpPr>
        <p:spPr>
          <a:xfrm>
            <a:off x="1334526" y="3456269"/>
            <a:ext cx="3010891" cy="17158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CEARÁ /CE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75" y="3810601"/>
            <a:ext cx="2266950" cy="7810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1132" y="5792005"/>
            <a:ext cx="475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* </a:t>
            </a:r>
            <a:r>
              <a:rPr lang="pt-BR" sz="1200" dirty="0"/>
              <a:t>Agência Reguladora de Saneamento e Energia do estado de São Paulo</a:t>
            </a:r>
            <a:r>
              <a:rPr lang="pt-BR" dirty="0"/>
              <a:t>.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76200" y="5857875"/>
            <a:ext cx="605790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57008"/>
      </p:ext>
    </p:extLst>
  </p:cSld>
  <p:clrMapOvr>
    <a:masterClrMapping/>
  </p:clrMapOvr>
</p:sld>
</file>

<file path=ppt/theme/theme1.xml><?xml version="1.0" encoding="utf-8"?>
<a:theme xmlns:a="http://schemas.openxmlformats.org/drawingml/2006/main" name="Caesb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esb" id="{0FD938D0-0F22-4C18-9C1C-333E30AE472E}" vid="{3558120C-BE49-4E7E-B2E9-544B346D7EA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Caesb</Template>
  <TotalTime>3837</TotalTime>
  <Words>1056</Words>
  <Application>Microsoft Office PowerPoint</Application>
  <PresentationFormat>Widescreen</PresentationFormat>
  <Paragraphs>185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Verdana</vt:lpstr>
      <vt:lpstr>Wingdings</vt:lpstr>
      <vt:lpstr>Caesb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Batista de Oliveira</dc:creator>
  <cp:lastModifiedBy>Raquel Brostel</cp:lastModifiedBy>
  <cp:revision>398</cp:revision>
  <dcterms:created xsi:type="dcterms:W3CDTF">2016-10-17T11:12:59Z</dcterms:created>
  <dcterms:modified xsi:type="dcterms:W3CDTF">2016-12-07T02:33:56Z</dcterms:modified>
</cp:coreProperties>
</file>